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7F59DB4-DD44-4ACA-B364-B97ECB0DBD2E}" v="13" dt="2026-06-22T11:08:07.39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akim Jideström" userId="55301464-3ae5-4df5-b584-5e5b60ec0c1b" providerId="ADAL" clId="{55BEA114-65DF-4831-B0DA-3F089B9AB1A6}"/>
    <pc:docChg chg="modSld">
      <pc:chgData name="Joakim Jideström" userId="55301464-3ae5-4df5-b584-5e5b60ec0c1b" providerId="ADAL" clId="{55BEA114-65DF-4831-B0DA-3F089B9AB1A6}" dt="2026-06-22T11:08:07.387" v="12" actId="478"/>
      <pc:docMkLst>
        <pc:docMk/>
      </pc:docMkLst>
      <pc:sldChg chg="delSp">
        <pc:chgData name="Joakim Jideström" userId="55301464-3ae5-4df5-b584-5e5b60ec0c1b" providerId="ADAL" clId="{55BEA114-65DF-4831-B0DA-3F089B9AB1A6}" dt="2026-06-22T11:07:48.765" v="1" actId="478"/>
        <pc:sldMkLst>
          <pc:docMk/>
          <pc:sldMk cId="2373340745" sldId="256"/>
        </pc:sldMkLst>
        <pc:picChg chg="del">
          <ac:chgData name="Joakim Jideström" userId="55301464-3ae5-4df5-b584-5e5b60ec0c1b" providerId="ADAL" clId="{55BEA114-65DF-4831-B0DA-3F089B9AB1A6}" dt="2026-06-22T11:07:47.675" v="0" actId="478"/>
          <ac:picMkLst>
            <pc:docMk/>
            <pc:sldMk cId="2373340745" sldId="256"/>
            <ac:picMk id="1026" creationId="{EB317181-FD08-D91F-10C5-5D755F555CE9}"/>
          </ac:picMkLst>
        </pc:picChg>
        <pc:picChg chg="del">
          <ac:chgData name="Joakim Jideström" userId="55301464-3ae5-4df5-b584-5e5b60ec0c1b" providerId="ADAL" clId="{55BEA114-65DF-4831-B0DA-3F089B9AB1A6}" dt="2026-06-22T11:07:48.765" v="1" actId="478"/>
          <ac:picMkLst>
            <pc:docMk/>
            <pc:sldMk cId="2373340745" sldId="256"/>
            <ac:picMk id="1028" creationId="{837D2A20-6B8D-F2BA-9334-606AB353F39C}"/>
          </ac:picMkLst>
        </pc:picChg>
      </pc:sldChg>
      <pc:sldChg chg="delSp">
        <pc:chgData name="Joakim Jideström" userId="55301464-3ae5-4df5-b584-5e5b60ec0c1b" providerId="ADAL" clId="{55BEA114-65DF-4831-B0DA-3F089B9AB1A6}" dt="2026-06-22T11:07:53.811" v="5" actId="478"/>
        <pc:sldMkLst>
          <pc:docMk/>
          <pc:sldMk cId="1653948581" sldId="257"/>
        </pc:sldMkLst>
        <pc:picChg chg="del">
          <ac:chgData name="Joakim Jideström" userId="55301464-3ae5-4df5-b584-5e5b60ec0c1b" providerId="ADAL" clId="{55BEA114-65DF-4831-B0DA-3F089B9AB1A6}" dt="2026-06-22T11:07:51.980" v="3" actId="478"/>
          <ac:picMkLst>
            <pc:docMk/>
            <pc:sldMk cId="1653948581" sldId="257"/>
            <ac:picMk id="2050" creationId="{43B194D5-B821-FFD7-5D80-C097BAB4B15E}"/>
          </ac:picMkLst>
        </pc:picChg>
        <pc:picChg chg="del">
          <ac:chgData name="Joakim Jideström" userId="55301464-3ae5-4df5-b584-5e5b60ec0c1b" providerId="ADAL" clId="{55BEA114-65DF-4831-B0DA-3F089B9AB1A6}" dt="2026-06-22T11:07:53.811" v="5" actId="478"/>
          <ac:picMkLst>
            <pc:docMk/>
            <pc:sldMk cId="1653948581" sldId="257"/>
            <ac:picMk id="2052" creationId="{9766DE9F-DA8E-CAD4-8179-B55B2A20715B}"/>
          </ac:picMkLst>
        </pc:picChg>
        <pc:picChg chg="del">
          <ac:chgData name="Joakim Jideström" userId="55301464-3ae5-4df5-b584-5e5b60ec0c1b" providerId="ADAL" clId="{55BEA114-65DF-4831-B0DA-3F089B9AB1A6}" dt="2026-06-22T11:07:52.897" v="4" actId="478"/>
          <ac:picMkLst>
            <pc:docMk/>
            <pc:sldMk cId="1653948581" sldId="257"/>
            <ac:picMk id="2054" creationId="{D0259823-A278-D6D0-209B-E1F38CC1A37D}"/>
          </ac:picMkLst>
        </pc:picChg>
        <pc:picChg chg="del">
          <ac:chgData name="Joakim Jideström" userId="55301464-3ae5-4df5-b584-5e5b60ec0c1b" providerId="ADAL" clId="{55BEA114-65DF-4831-B0DA-3F089B9AB1A6}" dt="2026-06-22T11:07:51.146" v="2" actId="478"/>
          <ac:picMkLst>
            <pc:docMk/>
            <pc:sldMk cId="1653948581" sldId="257"/>
            <ac:picMk id="2056" creationId="{C884FD1C-CCB3-C840-2C8C-F4B822FE7058}"/>
          </ac:picMkLst>
        </pc:picChg>
      </pc:sldChg>
      <pc:sldChg chg="delSp">
        <pc:chgData name="Joakim Jideström" userId="55301464-3ae5-4df5-b584-5e5b60ec0c1b" providerId="ADAL" clId="{55BEA114-65DF-4831-B0DA-3F089B9AB1A6}" dt="2026-06-22T11:07:55.589" v="6" actId="478"/>
        <pc:sldMkLst>
          <pc:docMk/>
          <pc:sldMk cId="507183798" sldId="258"/>
        </pc:sldMkLst>
        <pc:picChg chg="del">
          <ac:chgData name="Joakim Jideström" userId="55301464-3ae5-4df5-b584-5e5b60ec0c1b" providerId="ADAL" clId="{55BEA114-65DF-4831-B0DA-3F089B9AB1A6}" dt="2026-06-22T11:07:55.589" v="6" actId="478"/>
          <ac:picMkLst>
            <pc:docMk/>
            <pc:sldMk cId="507183798" sldId="258"/>
            <ac:picMk id="3074" creationId="{DEFA0959-1FFE-8544-E726-79CE7A0AAE56}"/>
          </ac:picMkLst>
        </pc:picChg>
      </pc:sldChg>
      <pc:sldChg chg="delSp">
        <pc:chgData name="Joakim Jideström" userId="55301464-3ae5-4df5-b584-5e5b60ec0c1b" providerId="ADAL" clId="{55BEA114-65DF-4831-B0DA-3F089B9AB1A6}" dt="2026-06-22T11:07:58.684" v="8" actId="478"/>
        <pc:sldMkLst>
          <pc:docMk/>
          <pc:sldMk cId="745953725" sldId="259"/>
        </pc:sldMkLst>
        <pc:picChg chg="del">
          <ac:chgData name="Joakim Jideström" userId="55301464-3ae5-4df5-b584-5e5b60ec0c1b" providerId="ADAL" clId="{55BEA114-65DF-4831-B0DA-3F089B9AB1A6}" dt="2026-06-22T11:07:57.709" v="7" actId="478"/>
          <ac:picMkLst>
            <pc:docMk/>
            <pc:sldMk cId="745953725" sldId="259"/>
            <ac:picMk id="4098" creationId="{500F07FD-71D8-E8E7-FC6D-7038E50D7C0D}"/>
          </ac:picMkLst>
        </pc:picChg>
        <pc:picChg chg="del">
          <ac:chgData name="Joakim Jideström" userId="55301464-3ae5-4df5-b584-5e5b60ec0c1b" providerId="ADAL" clId="{55BEA114-65DF-4831-B0DA-3F089B9AB1A6}" dt="2026-06-22T11:07:58.684" v="8" actId="478"/>
          <ac:picMkLst>
            <pc:docMk/>
            <pc:sldMk cId="745953725" sldId="259"/>
            <ac:picMk id="4100" creationId="{29CEBEB1-5EB7-9633-7986-B9BC05C03633}"/>
          </ac:picMkLst>
        </pc:picChg>
      </pc:sldChg>
      <pc:sldChg chg="delSp">
        <pc:chgData name="Joakim Jideström" userId="55301464-3ae5-4df5-b584-5e5b60ec0c1b" providerId="ADAL" clId="{55BEA114-65DF-4831-B0DA-3F089B9AB1A6}" dt="2026-06-22T11:08:03.106" v="10" actId="478"/>
        <pc:sldMkLst>
          <pc:docMk/>
          <pc:sldMk cId="204300705" sldId="260"/>
        </pc:sldMkLst>
        <pc:picChg chg="del">
          <ac:chgData name="Joakim Jideström" userId="55301464-3ae5-4df5-b584-5e5b60ec0c1b" providerId="ADAL" clId="{55BEA114-65DF-4831-B0DA-3F089B9AB1A6}" dt="2026-06-22T11:08:02.133" v="9" actId="478"/>
          <ac:picMkLst>
            <pc:docMk/>
            <pc:sldMk cId="204300705" sldId="260"/>
            <ac:picMk id="5122" creationId="{A71A3683-B1E9-B1A9-E42C-2B93A7C64C34}"/>
          </ac:picMkLst>
        </pc:picChg>
        <pc:picChg chg="del">
          <ac:chgData name="Joakim Jideström" userId="55301464-3ae5-4df5-b584-5e5b60ec0c1b" providerId="ADAL" clId="{55BEA114-65DF-4831-B0DA-3F089B9AB1A6}" dt="2026-06-22T11:08:03.106" v="10" actId="478"/>
          <ac:picMkLst>
            <pc:docMk/>
            <pc:sldMk cId="204300705" sldId="260"/>
            <ac:picMk id="5124" creationId="{F2F444B2-F3A7-BDDE-6E60-393E1FD62800}"/>
          </ac:picMkLst>
        </pc:picChg>
      </pc:sldChg>
      <pc:sldChg chg="delSp">
        <pc:chgData name="Joakim Jideström" userId="55301464-3ae5-4df5-b584-5e5b60ec0c1b" providerId="ADAL" clId="{55BEA114-65DF-4831-B0DA-3F089B9AB1A6}" dt="2026-06-22T11:08:05.809" v="11" actId="478"/>
        <pc:sldMkLst>
          <pc:docMk/>
          <pc:sldMk cId="801628592" sldId="261"/>
        </pc:sldMkLst>
        <pc:picChg chg="del">
          <ac:chgData name="Joakim Jideström" userId="55301464-3ae5-4df5-b584-5e5b60ec0c1b" providerId="ADAL" clId="{55BEA114-65DF-4831-B0DA-3F089B9AB1A6}" dt="2026-06-22T11:08:05.809" v="11" actId="478"/>
          <ac:picMkLst>
            <pc:docMk/>
            <pc:sldMk cId="801628592" sldId="261"/>
            <ac:picMk id="6146" creationId="{518D932C-A881-F215-331C-0B4F82744696}"/>
          </ac:picMkLst>
        </pc:picChg>
      </pc:sldChg>
      <pc:sldChg chg="delSp">
        <pc:chgData name="Joakim Jideström" userId="55301464-3ae5-4df5-b584-5e5b60ec0c1b" providerId="ADAL" clId="{55BEA114-65DF-4831-B0DA-3F089B9AB1A6}" dt="2026-06-22T11:08:07.387" v="12" actId="478"/>
        <pc:sldMkLst>
          <pc:docMk/>
          <pc:sldMk cId="1412598493" sldId="262"/>
        </pc:sldMkLst>
        <pc:picChg chg="del">
          <ac:chgData name="Joakim Jideström" userId="55301464-3ae5-4df5-b584-5e5b60ec0c1b" providerId="ADAL" clId="{55BEA114-65DF-4831-B0DA-3F089B9AB1A6}" dt="2026-06-22T11:08:07.387" v="12" actId="478"/>
          <ac:picMkLst>
            <pc:docMk/>
            <pc:sldMk cId="1412598493" sldId="262"/>
            <ac:picMk id="7170" creationId="{A86ECAC7-E918-BD14-1DA9-8BCBFEFE3023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A85EFF0-7DC4-1B93-4B69-AD352BB401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AB89EF7E-9A51-0E28-D22A-CDEDC3E09D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514A8363-17AD-DF56-CF17-63EC9EB81F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2D15B-6A55-4020-BD2B-2A0B7C894109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A5EAF218-1F17-B4BB-D2C1-830CDBFACB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0BDF0385-564C-54D5-2B57-E66389EAB2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B1F278-0FF5-44CE-9670-032EC84FB3F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925852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E5606B1-4033-E10A-B322-A49FD12A75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F43F727C-5293-ACBC-24DB-7036EADCD6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C2EE23B5-0C6C-1302-9E00-5618E4E7F2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2D15B-6A55-4020-BD2B-2A0B7C894109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72E34242-C884-1F6C-216C-C8A7F545F4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4A916DE2-6223-0751-00F0-095769D925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B1F278-0FF5-44CE-9670-032EC84FB3F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810352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2602711-6A67-F46E-A86A-F86396648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7B61AE43-8B28-12C9-6872-8921C7C66B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4D7734C4-065F-1CF6-538E-878C92D6B3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2D15B-6A55-4020-BD2B-2A0B7C894109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717D5DF7-F992-2906-1114-B6E514C586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5AE8EB82-C454-148A-E11E-886BED607C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B1F278-0FF5-44CE-9670-032EC84FB3F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89220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3F8244F-6AA5-5F4B-78DD-B0A06CD7E4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38B7D1C8-0600-5635-DD20-4EF37F221AA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D880B4F2-73F2-A692-84A6-B63B668840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D296CDD1-3841-5F34-1235-59D8FA4C4A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2D15B-6A55-4020-BD2B-2A0B7C894109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CD340EA4-AF09-919E-3230-DF702DF85C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F8397F7E-69DD-D549-110B-806E40E81E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B1F278-0FF5-44CE-9670-032EC84FB3F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911534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3D7FBA4-9FE8-09EB-E1D8-85B4C10708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E0678707-F47E-46DA-FB06-DE990B77B9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490BB328-01E2-8B41-79D5-5AC4483DB0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F7850436-49D1-A47E-46CF-A4862632255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8C5DCB32-52A8-148B-E42E-C65B48BACE7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AC225E09-3099-14CB-4E02-8588C248D4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2D15B-6A55-4020-BD2B-2A0B7C894109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B0576B75-5549-642F-270E-B9E945C2CE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E25550B8-9594-C187-1D9E-3127414FD2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B1F278-0FF5-44CE-9670-032EC84FB3F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638023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3135C47-731B-D826-1B7E-8303217182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0424B53B-1291-7AB0-8A64-E0F07513A1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2D15B-6A55-4020-BD2B-2A0B7C894109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272ED976-DD59-21D9-A8AE-3FE24EA2AC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9320ACB6-EBB7-98CB-C2FD-21244903D4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B1F278-0FF5-44CE-9670-032EC84FB3F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426569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C06C5886-DC69-917B-D664-8F7CF439BC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2D15B-6A55-4020-BD2B-2A0B7C894109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98CA00A2-EE08-77D6-3FA1-20CFF482FF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3DB99205-105E-90AD-B34E-5281B350BD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B1F278-0FF5-44CE-9670-032EC84FB3F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802101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EBB4BAF-268C-05E5-0998-CA73B4FABF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A7D1413B-7CF4-7791-1764-D3BB569B1D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0B58CE1E-5167-8641-0981-706DAB3FDC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71B50908-CB9D-7C67-7C53-3ED886B34A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2D15B-6A55-4020-BD2B-2A0B7C894109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8FC43435-E722-14BE-8662-211BAF556F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FC117FF4-894A-7E04-4017-3EF1A9ACD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B1F278-0FF5-44CE-9670-032EC84FB3F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484738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032802C-2E73-6F57-37D2-A1F6485632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9373B3C2-361E-6E78-1552-A71FEB09D14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0373F15A-9C44-5CCB-D0F9-7435D4BC7F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44A54CA4-FF38-752B-B65E-EBBBEFC66A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2D15B-6A55-4020-BD2B-2A0B7C894109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1074EDAC-0BD1-7D60-4A60-85FA0709A1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59B0318E-7990-77F6-CC6A-5000AD220D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B1F278-0FF5-44CE-9670-032EC84FB3F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108067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D72A105-607B-3BCB-39C9-4D38811AF6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F2251288-B35F-482B-3B47-985DADCBF05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F5D5C0E9-DC47-9DEB-797B-FE8839936E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2D15B-6A55-4020-BD2B-2A0B7C894109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CBF86FAC-005E-C61C-83CB-0660E1001F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B0E2EC38-3DA5-D571-5617-D7EE74D04D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B1F278-0FF5-44CE-9670-032EC84FB3F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633476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85A7FE3E-D186-3D9C-96FC-A9D5EA724E1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73081D67-FA35-FB47-38B6-000E21ABC9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215C4947-EE69-23F8-7102-6C0BF3D8D7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2D15B-6A55-4020-BD2B-2A0B7C894109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0541EFDC-C817-6F50-61BB-6EEED57CB6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ABF91B8B-5A39-F4FF-9248-EA3AB3E7A5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B1F278-0FF5-44CE-9670-032EC84FB3F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810616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9C2DCD25-8BE0-D378-F26D-30A4AF826D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0915584-7439-C246-1D20-0F44B2FEB8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03992D1D-5B09-02CF-7552-DAFBD607A35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12D15B-6A55-4020-BD2B-2A0B7C894109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A425015C-420C-EC73-0C0B-B0503ECEA4A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BD175848-5479-6BC3-C719-D5F5090CB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B1F278-0FF5-44CE-9670-032EC84FB3F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803745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3" name="Rectangle 1032">
            <a:extLst>
              <a:ext uri="{FF2B5EF4-FFF2-40B4-BE49-F238E27FC236}">
                <a16:creationId xmlns:a16="http://schemas.microsoft.com/office/drawing/2014/main" id="{FA69AAE0-49D5-4C8B-8BA2-55898C00E0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E555B8E7-9761-7305-EE7D-D074A03CAD9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43650" y="3962400"/>
            <a:ext cx="5505814" cy="1690409"/>
          </a:xfrm>
        </p:spPr>
        <p:txBody>
          <a:bodyPr anchor="b">
            <a:normAutofit/>
          </a:bodyPr>
          <a:lstStyle/>
          <a:p>
            <a:pPr algn="l"/>
            <a:r>
              <a:rPr lang="sv-SE" sz="4400"/>
              <a:t>Upplysningen 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11D6D8FB-0E50-619A-4231-5997724CF5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43650" y="5709565"/>
            <a:ext cx="5395975" cy="646785"/>
          </a:xfrm>
        </p:spPr>
        <p:txBody>
          <a:bodyPr>
            <a:normAutofit/>
          </a:bodyPr>
          <a:lstStyle/>
          <a:p>
            <a:pPr algn="l"/>
            <a:r>
              <a:rPr lang="sv-SE" sz="2000"/>
              <a:t>Nya ideal skapar nya förutsättningar för Europa </a:t>
            </a:r>
          </a:p>
        </p:txBody>
      </p:sp>
    </p:spTree>
    <p:extLst>
      <p:ext uri="{BB962C8B-B14F-4D97-AF65-F5344CB8AC3E}">
        <p14:creationId xmlns:p14="http://schemas.microsoft.com/office/powerpoint/2010/main" val="23733407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61" name="Rectangle 2060">
            <a:extLst>
              <a:ext uri="{FF2B5EF4-FFF2-40B4-BE49-F238E27FC236}">
                <a16:creationId xmlns:a16="http://schemas.microsoft.com/office/drawing/2014/main" id="{FF93924A-10DF-4647-8C7A-115C017577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19E25E06-6B8A-4881-6993-8E87E6B414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1550" y="365125"/>
            <a:ext cx="4802249" cy="2412882"/>
          </a:xfrm>
        </p:spPr>
        <p:txBody>
          <a:bodyPr anchor="b">
            <a:normAutofit/>
          </a:bodyPr>
          <a:lstStyle/>
          <a:p>
            <a:r>
              <a:rPr lang="sv-SE" sz="4000" dirty="0"/>
              <a:t>Bakgrund till Upplysningen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2F6F588-8D2A-BBFC-8B01-1F076536DF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73700" y="2785944"/>
            <a:ext cx="5543980" cy="3900335"/>
          </a:xfrm>
        </p:spPr>
        <p:txBody>
          <a:bodyPr>
            <a:normAutofit/>
          </a:bodyPr>
          <a:lstStyle/>
          <a:p>
            <a:r>
              <a:rPr lang="sv-SE" sz="2000" dirty="0"/>
              <a:t>Kritiken mot kyrkan </a:t>
            </a:r>
          </a:p>
          <a:p>
            <a:endParaRPr lang="sv-SE" sz="2000" dirty="0"/>
          </a:p>
          <a:p>
            <a:r>
              <a:rPr lang="sv-SE" sz="2000" dirty="0"/>
              <a:t>Reformationen </a:t>
            </a:r>
          </a:p>
          <a:p>
            <a:endParaRPr lang="sv-SE" sz="2000" dirty="0"/>
          </a:p>
          <a:p>
            <a:r>
              <a:rPr lang="sv-SE" sz="2000" dirty="0"/>
              <a:t>Stora framgångar inom naturvetenskapen – Kyrkan hade fel och förnuftet hade rätt </a:t>
            </a:r>
          </a:p>
          <a:p>
            <a:endParaRPr lang="sv-SE" sz="2000" dirty="0"/>
          </a:p>
          <a:p>
            <a:r>
              <a:rPr lang="sv-SE" sz="2000" dirty="0"/>
              <a:t>Nya filosofiska synsätt – Individuella rättigheter, tabula rasa (det blanka bladet), universella teorier (vi är alla människor och därför har vi vissa rättigheter och förutsättningar) </a:t>
            </a:r>
          </a:p>
          <a:p>
            <a:endParaRPr lang="sv-SE" sz="1400" dirty="0"/>
          </a:p>
          <a:p>
            <a:endParaRPr lang="sv-SE" sz="1400" dirty="0"/>
          </a:p>
        </p:txBody>
      </p:sp>
    </p:spTree>
    <p:extLst>
      <p:ext uri="{BB962C8B-B14F-4D97-AF65-F5344CB8AC3E}">
        <p14:creationId xmlns:p14="http://schemas.microsoft.com/office/powerpoint/2010/main" val="16539485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79" name="Rectangle 3078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1" name="Rectangle 3080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0DD6693B-D78B-888C-6785-72D39750FB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1610" y="365125"/>
            <a:ext cx="3822189" cy="1899912"/>
          </a:xfrm>
        </p:spPr>
        <p:txBody>
          <a:bodyPr>
            <a:normAutofit/>
          </a:bodyPr>
          <a:lstStyle/>
          <a:p>
            <a:r>
              <a:rPr lang="sv-SE" sz="3100" dirty="0"/>
              <a:t>Upplysningen (slutet av 1600 till början av 1800-talet) – Huvuddragen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8E5052C8-9879-0C5B-C732-15157BA52F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52160" y="2133600"/>
            <a:ext cx="6336791" cy="4724399"/>
          </a:xfrm>
        </p:spPr>
        <p:txBody>
          <a:bodyPr>
            <a:normAutofit fontScale="92500" lnSpcReduction="10000"/>
          </a:bodyPr>
          <a:lstStyle/>
          <a:p>
            <a:r>
              <a:rPr lang="sv-SE" sz="1600" dirty="0"/>
              <a:t>Upplysningen är en rörelse bland de intellektuella i Europa (och europeiska kolonier) </a:t>
            </a:r>
          </a:p>
          <a:p>
            <a:endParaRPr lang="sv-SE" sz="1600" dirty="0"/>
          </a:p>
          <a:p>
            <a:r>
              <a:rPr lang="sv-SE" sz="1600" dirty="0"/>
              <a:t>Upplysningen kännetecknas av följande </a:t>
            </a:r>
          </a:p>
          <a:p>
            <a:pPr marL="0" indent="0">
              <a:buNone/>
            </a:pPr>
            <a:r>
              <a:rPr lang="sv-SE" sz="1600" dirty="0"/>
              <a:t>-Nyfikenhet </a:t>
            </a:r>
          </a:p>
          <a:p>
            <a:pPr marL="0" indent="0">
              <a:buNone/>
            </a:pPr>
            <a:r>
              <a:rPr lang="sv-SE" sz="1600" dirty="0"/>
              <a:t>-Intresse för att upptäcka </a:t>
            </a:r>
          </a:p>
          <a:p>
            <a:pPr marL="0" indent="0">
              <a:buNone/>
            </a:pPr>
            <a:r>
              <a:rPr lang="sv-SE" sz="1600" dirty="0"/>
              <a:t>-Kritik mot auktoriteter (kyrkan, kungar, vissa normer i samhället) </a:t>
            </a:r>
          </a:p>
          <a:p>
            <a:pPr marL="0" indent="0">
              <a:buNone/>
            </a:pPr>
            <a:r>
              <a:rPr lang="sv-SE" sz="1600" dirty="0"/>
              <a:t>-Stor tro på människans förmåga att använda förnuftet för att upptäcka </a:t>
            </a:r>
          </a:p>
          <a:p>
            <a:pPr marL="0" indent="0">
              <a:buNone/>
            </a:pPr>
            <a:r>
              <a:rPr lang="sv-SE" sz="1600" dirty="0"/>
              <a:t>-Frihetsideal (du måste ha frihet för att kunna uppnå din potential)</a:t>
            </a:r>
          </a:p>
          <a:p>
            <a:pPr marL="0" indent="0">
              <a:buNone/>
            </a:pPr>
            <a:r>
              <a:rPr lang="sv-SE" sz="1600" dirty="0"/>
              <a:t>-Tolerans mot idéer (framförallt nya) och människor (jämlik syn på människan) </a:t>
            </a:r>
          </a:p>
          <a:p>
            <a:pPr marL="0" indent="0">
              <a:buNone/>
            </a:pPr>
            <a:r>
              <a:rPr lang="sv-SE" sz="1600" dirty="0"/>
              <a:t>-Nytta </a:t>
            </a:r>
          </a:p>
          <a:p>
            <a:pPr marL="0" indent="0">
              <a:buNone/>
            </a:pPr>
            <a:r>
              <a:rPr lang="sv-SE" sz="1600" dirty="0"/>
              <a:t>-Utbildning är centralt </a:t>
            </a:r>
          </a:p>
          <a:p>
            <a:pPr marL="0" indent="0">
              <a:buNone/>
            </a:pPr>
            <a:r>
              <a:rPr lang="sv-SE" sz="1600" dirty="0"/>
              <a:t>-Positiv framtidssyn </a:t>
            </a:r>
          </a:p>
          <a:p>
            <a:pPr marL="0" indent="0">
              <a:buNone/>
            </a:pPr>
            <a:endParaRPr lang="sv-SE" sz="1600" dirty="0"/>
          </a:p>
          <a:p>
            <a:r>
              <a:rPr lang="sv-SE" sz="1600" dirty="0"/>
              <a:t>Viktigt att komma ihåg att det är en begränsad rörelse</a:t>
            </a:r>
          </a:p>
          <a:p>
            <a:pPr marL="0" indent="0">
              <a:buNone/>
            </a:pPr>
            <a:endParaRPr lang="sv-SE" sz="800" dirty="0"/>
          </a:p>
        </p:txBody>
      </p:sp>
    </p:spTree>
    <p:extLst>
      <p:ext uri="{BB962C8B-B14F-4D97-AF65-F5344CB8AC3E}">
        <p14:creationId xmlns:p14="http://schemas.microsoft.com/office/powerpoint/2010/main" val="5071837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05" name="Rectangle 4104">
            <a:extLst>
              <a:ext uri="{FF2B5EF4-FFF2-40B4-BE49-F238E27FC236}">
                <a16:creationId xmlns:a16="http://schemas.microsoft.com/office/drawing/2014/main" id="{21AC6A30-4F22-4C0F-B278-19C5B8A80C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07" name="Rectangle 4106">
            <a:extLst>
              <a:ext uri="{FF2B5EF4-FFF2-40B4-BE49-F238E27FC236}">
                <a16:creationId xmlns:a16="http://schemas.microsoft.com/office/drawing/2014/main" id="{BB4335AD-65B1-44E4-90AF-264024FE4B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" y="0"/>
            <a:ext cx="12191999" cy="6858000"/>
          </a:xfrm>
          <a:prstGeom prst="rect">
            <a:avLst/>
          </a:pr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E2B3BF61-DA0B-CED2-6D20-5312A762C0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0366" y="609600"/>
            <a:ext cx="4267200" cy="1351472"/>
          </a:xfrm>
        </p:spPr>
        <p:txBody>
          <a:bodyPr>
            <a:normAutofit/>
          </a:bodyPr>
          <a:lstStyle/>
          <a:p>
            <a:pPr algn="ctr"/>
            <a:r>
              <a:rPr lang="sv-SE" sz="3100">
                <a:solidFill>
                  <a:schemeClr val="tx1">
                    <a:lumMod val="85000"/>
                    <a:lumOff val="15000"/>
                  </a:schemeClr>
                </a:solidFill>
              </a:rPr>
              <a:t>Människan ska tänka själv – Nya(gamla) idéer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431395D2-3E86-1052-14BC-2D7ED52DB8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27465" y="1767840"/>
            <a:ext cx="4868835" cy="5090159"/>
          </a:xfrm>
        </p:spPr>
        <p:txBody>
          <a:bodyPr>
            <a:normAutofit/>
          </a:bodyPr>
          <a:lstStyle/>
          <a:p>
            <a:r>
              <a:rPr lang="sv-SE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Människan har en grundläggande förnuft – Det kan enbart användas då människan kan tänka själv (kritik mot auktoritet och förtryckande strukturer, argument för utbildning och goda levnadsförhållanden) </a:t>
            </a:r>
          </a:p>
          <a:p>
            <a:endParaRPr lang="sv-SE" sz="2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lang="sv-SE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Nya idéer kring samhällsbyggnationen – Om människan är förnuftig bör den också varas delaktig i besluten (</a:t>
            </a:r>
            <a:r>
              <a:rPr lang="sv-SE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Demokratisk syn </a:t>
            </a:r>
            <a:r>
              <a:rPr lang="sv-SE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från bland annat Jean Jacques Rousseau) </a:t>
            </a:r>
          </a:p>
          <a:p>
            <a:endParaRPr lang="sv-SE" sz="2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lang="sv-SE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Voltaire var en stor förespråkare av utbildning och en känd kritiker mot kyrkan och kungamakten – Kungen skulle främja framsteg </a:t>
            </a:r>
          </a:p>
        </p:txBody>
      </p:sp>
    </p:spTree>
    <p:extLst>
      <p:ext uri="{BB962C8B-B14F-4D97-AF65-F5344CB8AC3E}">
        <p14:creationId xmlns:p14="http://schemas.microsoft.com/office/powerpoint/2010/main" val="7459537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129" name="Rectangle 5128">
            <a:extLst>
              <a:ext uri="{FF2B5EF4-FFF2-40B4-BE49-F238E27FC236}">
                <a16:creationId xmlns:a16="http://schemas.microsoft.com/office/drawing/2014/main" id="{72D05657-94EE-4B2D-BC1B-A1D0650636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31" name="Arc 5130">
            <a:extLst>
              <a:ext uri="{FF2B5EF4-FFF2-40B4-BE49-F238E27FC236}">
                <a16:creationId xmlns:a16="http://schemas.microsoft.com/office/drawing/2014/main" id="{7586665A-47B3-4AEE-BC94-15D89FF706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465099" y="486184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C9D753E6-034B-DAFB-E821-0C772532A7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84542" y="486184"/>
            <a:ext cx="7363990" cy="1325563"/>
          </a:xfrm>
        </p:spPr>
        <p:txBody>
          <a:bodyPr>
            <a:normAutofit/>
          </a:bodyPr>
          <a:lstStyle/>
          <a:p>
            <a:r>
              <a:rPr lang="sv-SE" dirty="0"/>
              <a:t>Andra nya idéer från Upplysningen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51FA2BDA-2B0C-0F5D-E2D2-87E1791C5F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50640" y="1811747"/>
            <a:ext cx="7759834" cy="4793420"/>
          </a:xfrm>
        </p:spPr>
        <p:txBody>
          <a:bodyPr>
            <a:normAutofit lnSpcReduction="10000"/>
          </a:bodyPr>
          <a:lstStyle/>
          <a:p>
            <a:r>
              <a:rPr lang="sv-SE" sz="2400" dirty="0"/>
              <a:t>Maktdelningsprincipen från Montesquieu – Den offentliga makten ska delas mellan flera institutioner </a:t>
            </a:r>
          </a:p>
          <a:p>
            <a:endParaRPr lang="sv-SE" sz="2400" dirty="0"/>
          </a:p>
          <a:p>
            <a:r>
              <a:rPr lang="sv-SE" sz="2400" dirty="0"/>
              <a:t>Mary Wollstonecraft – Till försvar för kvinnan rättigheter (argumenterar mot Rousseau) – Bok som menar att kvinnor ska åtnjuta samma rättigheter och möjlighet till utbildning som män (tidig politisk feminism) </a:t>
            </a:r>
          </a:p>
          <a:p>
            <a:endParaRPr lang="sv-SE" sz="2400" dirty="0"/>
          </a:p>
          <a:p>
            <a:r>
              <a:rPr lang="sv-SE" sz="2400" dirty="0"/>
              <a:t>Adam Smith – Nationernas välstånd (kritik mot merkantilismen, förenklat är det en ekonomisk teori där man ska enbart exportera och inte importera ) – Argumenterade för marknadsekonomi och att länder och individer tjänar på handel med varandra</a:t>
            </a:r>
          </a:p>
          <a:p>
            <a:endParaRPr lang="sv-SE" sz="2000" dirty="0"/>
          </a:p>
          <a:p>
            <a:endParaRPr lang="sv-SE" sz="2000" dirty="0"/>
          </a:p>
        </p:txBody>
      </p:sp>
    </p:spTree>
    <p:extLst>
      <p:ext uri="{BB962C8B-B14F-4D97-AF65-F5344CB8AC3E}">
        <p14:creationId xmlns:p14="http://schemas.microsoft.com/office/powerpoint/2010/main" val="2043007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DA537BE-499E-6484-9F0D-28F126CF2E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anchor="b">
            <a:normAutofit/>
          </a:bodyPr>
          <a:lstStyle/>
          <a:p>
            <a:r>
              <a:rPr lang="sv-SE" sz="4100"/>
              <a:t>Hur upplysningens idéer påverkade samhället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736DFB3A-AA5A-DFDA-BFFA-4FED2D8781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35591" y="2115117"/>
            <a:ext cx="7302409" cy="4580323"/>
          </a:xfrm>
        </p:spPr>
        <p:txBody>
          <a:bodyPr>
            <a:normAutofit/>
          </a:bodyPr>
          <a:lstStyle/>
          <a:p>
            <a:r>
              <a:rPr lang="sv-SE" sz="2000" dirty="0"/>
              <a:t>Människan ska ha rätt att påverka sin situationen – Inga fasta strukturer är heliga </a:t>
            </a:r>
          </a:p>
          <a:p>
            <a:endParaRPr lang="sv-SE" sz="2000" dirty="0"/>
          </a:p>
          <a:p>
            <a:r>
              <a:rPr lang="sv-SE" sz="2000" dirty="0"/>
              <a:t>Vi behöver inte kyrkan eller en konung – Ett parlament eller folkförsamling kan styra och representera folket</a:t>
            </a:r>
          </a:p>
          <a:p>
            <a:endParaRPr lang="sv-SE" sz="2000" dirty="0"/>
          </a:p>
          <a:p>
            <a:r>
              <a:rPr lang="sv-SE" sz="2000" dirty="0"/>
              <a:t>Ekonomiska förändringar (begränsat till framförallt Storbritannien) – Mer öppenhet för marknadsekonomi och investeringar </a:t>
            </a:r>
          </a:p>
          <a:p>
            <a:endParaRPr lang="sv-SE" sz="2000" dirty="0"/>
          </a:p>
          <a:p>
            <a:r>
              <a:rPr lang="sv-SE" sz="2000" dirty="0"/>
              <a:t>Filosofiska argument emot gud och religiösa auktoriteter (Från bland annat Voltaire och David Hume)</a:t>
            </a:r>
          </a:p>
          <a:p>
            <a:endParaRPr lang="sv-SE" sz="1700" dirty="0"/>
          </a:p>
          <a:p>
            <a:endParaRPr lang="sv-SE" sz="1700" dirty="0"/>
          </a:p>
          <a:p>
            <a:endParaRPr lang="sv-SE" sz="1700" dirty="0"/>
          </a:p>
          <a:p>
            <a:endParaRPr lang="sv-SE" sz="1700" dirty="0"/>
          </a:p>
        </p:txBody>
      </p:sp>
      <p:cxnSp>
        <p:nvCxnSpPr>
          <p:cNvPr id="6151" name="Straight Connector 6150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AA762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016285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F832A8B-4006-9542-5431-5FE37DA46C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anchor="b">
            <a:normAutofit/>
          </a:bodyPr>
          <a:lstStyle/>
          <a:p>
            <a:r>
              <a:rPr lang="sv-SE" sz="4100"/>
              <a:t>Andra viktiga delar av Upplysningen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32FA5AFC-8176-E3A0-250B-2B1C6BB1DE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431" y="2438400"/>
            <a:ext cx="6586489" cy="3785419"/>
          </a:xfrm>
        </p:spPr>
        <p:txBody>
          <a:bodyPr>
            <a:normAutofit fontScale="85000" lnSpcReduction="10000"/>
          </a:bodyPr>
          <a:lstStyle/>
          <a:p>
            <a:r>
              <a:rPr lang="sv-SE" sz="2400" dirty="0"/>
              <a:t>En encyklopedi skapas i Frankrike – vilja att sammanfatta allt mänskligt kunnande – Hade gjort i Kina tidigare </a:t>
            </a:r>
          </a:p>
          <a:p>
            <a:endParaRPr lang="sv-SE" sz="2400" dirty="0"/>
          </a:p>
          <a:p>
            <a:r>
              <a:rPr lang="sv-SE" sz="2400" dirty="0"/>
              <a:t>Immanuel Kants kategoriska imperativ </a:t>
            </a:r>
          </a:p>
          <a:p>
            <a:pPr marL="0" indent="0">
              <a:buNone/>
            </a:pPr>
            <a:r>
              <a:rPr lang="sv-SE" sz="2400" b="0" i="0" dirty="0">
                <a:effectLst/>
              </a:rPr>
              <a:t>1. Handla som om din handling skulle kunna bli allmän lag. </a:t>
            </a:r>
          </a:p>
          <a:p>
            <a:pPr marL="0" indent="0">
              <a:buNone/>
            </a:pPr>
            <a:endParaRPr lang="sv-SE" sz="2400" dirty="0"/>
          </a:p>
          <a:p>
            <a:pPr marL="0" indent="0">
              <a:buNone/>
            </a:pPr>
            <a:r>
              <a:rPr lang="sv-SE" sz="2400" b="0" i="0" dirty="0">
                <a:effectLst/>
              </a:rPr>
              <a:t>2. Handla så att du aldrig behandlar mänskligheten bara som ett medel utan alltid tillika som ett ändamål</a:t>
            </a:r>
          </a:p>
          <a:p>
            <a:pPr marL="0" indent="0">
              <a:buNone/>
            </a:pPr>
            <a:endParaRPr lang="sv-SE" sz="2400" b="0" i="0" dirty="0">
              <a:effectLst/>
            </a:endParaRPr>
          </a:p>
          <a:p>
            <a:pPr marL="0" indent="0">
              <a:buNone/>
            </a:pPr>
            <a:r>
              <a:rPr lang="sv-SE" sz="2400" dirty="0"/>
              <a:t>En universalistisk filosofi som gäller alla människor </a:t>
            </a:r>
            <a:endParaRPr lang="sv-SE" sz="2400" b="0" i="0" dirty="0">
              <a:effectLst/>
            </a:endParaRPr>
          </a:p>
          <a:p>
            <a:pPr marL="0" indent="0">
              <a:buNone/>
            </a:pPr>
            <a:endParaRPr lang="sv-SE" sz="2000" dirty="0"/>
          </a:p>
          <a:p>
            <a:pPr marL="0" indent="0">
              <a:buNone/>
            </a:pPr>
            <a:endParaRPr lang="sv-SE" sz="2000" b="0" i="0" dirty="0">
              <a:effectLst/>
            </a:endParaRPr>
          </a:p>
          <a:p>
            <a:pPr marL="0" indent="0">
              <a:buNone/>
            </a:pPr>
            <a:endParaRPr lang="sv-SE" sz="2000" dirty="0"/>
          </a:p>
          <a:p>
            <a:pPr marL="0" indent="0">
              <a:buNone/>
            </a:pPr>
            <a:endParaRPr lang="sv-SE" sz="2000" b="0" i="0" dirty="0">
              <a:effectLst/>
            </a:endParaRPr>
          </a:p>
          <a:p>
            <a:pPr marL="0" indent="0">
              <a:buNone/>
            </a:pPr>
            <a:endParaRPr lang="sv-SE" sz="2000" b="0" i="0" dirty="0">
              <a:effectLst/>
              <a:latin typeface="Arial" panose="020B0604020202020204" pitchFamily="34" charset="0"/>
            </a:endParaRPr>
          </a:p>
        </p:txBody>
      </p:sp>
      <p:cxnSp>
        <p:nvCxnSpPr>
          <p:cNvPr id="7175" name="Straight Connector 7174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FFF4A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125984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1133</TotalTime>
  <Words>478</Words>
  <Application>Microsoft Office PowerPoint</Application>
  <PresentationFormat>Bredbild</PresentationFormat>
  <Paragraphs>59</Paragraphs>
  <Slides>7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Office-tema</vt:lpstr>
      <vt:lpstr>Upplysningen </vt:lpstr>
      <vt:lpstr>Bakgrund till Upplysningen </vt:lpstr>
      <vt:lpstr>Upplysningen (slutet av 1600 till början av 1800-talet) – Huvuddragen </vt:lpstr>
      <vt:lpstr>Människan ska tänka själv – Nya(gamla) idéer</vt:lpstr>
      <vt:lpstr>Andra nya idéer från Upplysningen </vt:lpstr>
      <vt:lpstr>Hur upplysningens idéer påverkade samhället </vt:lpstr>
      <vt:lpstr>Andra viktiga delar av Upplysningen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Upplysningen </dc:title>
  <dc:creator>Joakim Jideström</dc:creator>
  <cp:lastModifiedBy>Joakim Jideström</cp:lastModifiedBy>
  <cp:revision>1</cp:revision>
  <dcterms:created xsi:type="dcterms:W3CDTF">2022-11-22T12:08:24Z</dcterms:created>
  <dcterms:modified xsi:type="dcterms:W3CDTF">2026-06-22T11:08:08Z</dcterms:modified>
</cp:coreProperties>
</file>