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DA97C0-2953-4A95-B6C7-68E4B941918D}" v="12" dt="2026-06-22T11:06:49.1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custSel addSld delSld modSld">
      <pc:chgData name="Joakim Jideström" userId="55301464-3ae5-4df5-b584-5e5b60ec0c1b" providerId="ADAL" clId="{55BEA114-65DF-4831-B0DA-3F089B9AB1A6}" dt="2026-06-22T11:06:49.172" v="192" actId="478"/>
      <pc:docMkLst>
        <pc:docMk/>
      </pc:docMkLst>
      <pc:sldChg chg="delSp">
        <pc:chgData name="Joakim Jideström" userId="55301464-3ae5-4df5-b584-5e5b60ec0c1b" providerId="ADAL" clId="{55BEA114-65DF-4831-B0DA-3F089B9AB1A6}" dt="2026-06-22T11:06:20.462" v="181" actId="478"/>
        <pc:sldMkLst>
          <pc:docMk/>
          <pc:sldMk cId="2448613458" sldId="256"/>
        </pc:sldMkLst>
        <pc:picChg chg="del">
          <ac:chgData name="Joakim Jideström" userId="55301464-3ae5-4df5-b584-5e5b60ec0c1b" providerId="ADAL" clId="{55BEA114-65DF-4831-B0DA-3F089B9AB1A6}" dt="2026-06-22T11:06:20.462" v="181" actId="478"/>
          <ac:picMkLst>
            <pc:docMk/>
            <pc:sldMk cId="2448613458" sldId="256"/>
            <ac:picMk id="2050" creationId="{7D990C4B-847B-562D-A37C-11AA95B1BABC}"/>
          </ac:picMkLst>
        </pc:picChg>
        <pc:picChg chg="del">
          <ac:chgData name="Joakim Jideström" userId="55301464-3ae5-4df5-b584-5e5b60ec0c1b" providerId="ADAL" clId="{55BEA114-65DF-4831-B0DA-3F089B9AB1A6}" dt="2026-06-22T11:06:18.166" v="179" actId="478"/>
          <ac:picMkLst>
            <pc:docMk/>
            <pc:sldMk cId="2448613458" sldId="256"/>
            <ac:picMk id="2052" creationId="{8C6B5492-71FB-F378-A4E0-906B77DEA701}"/>
          </ac:picMkLst>
        </pc:picChg>
        <pc:picChg chg="del">
          <ac:chgData name="Joakim Jideström" userId="55301464-3ae5-4df5-b584-5e5b60ec0c1b" providerId="ADAL" clId="{55BEA114-65DF-4831-B0DA-3F089B9AB1A6}" dt="2026-06-22T11:06:19.185" v="180" actId="478"/>
          <ac:picMkLst>
            <pc:docMk/>
            <pc:sldMk cId="2448613458" sldId="256"/>
            <ac:picMk id="2054" creationId="{3F5427A9-2C9D-3038-5D93-FE3C1F86CE08}"/>
          </ac:picMkLst>
        </pc:picChg>
      </pc:sldChg>
      <pc:sldChg chg="delSp modSp mod">
        <pc:chgData name="Joakim Jideström" userId="55301464-3ae5-4df5-b584-5e5b60ec0c1b" providerId="ADAL" clId="{55BEA114-65DF-4831-B0DA-3F089B9AB1A6}" dt="2026-06-22T11:06:24.506" v="183" actId="478"/>
        <pc:sldMkLst>
          <pc:docMk/>
          <pc:sldMk cId="1571985272" sldId="257"/>
        </pc:sldMkLst>
        <pc:picChg chg="del">
          <ac:chgData name="Joakim Jideström" userId="55301464-3ae5-4df5-b584-5e5b60ec0c1b" providerId="ADAL" clId="{55BEA114-65DF-4831-B0DA-3F089B9AB1A6}" dt="2026-06-22T11:06:24.506" v="183" actId="478"/>
          <ac:picMkLst>
            <pc:docMk/>
            <pc:sldMk cId="1571985272" sldId="257"/>
            <ac:picMk id="4" creationId="{A24662A9-A370-2E43-CE00-649814976DA8}"/>
          </ac:picMkLst>
        </pc:picChg>
        <pc:picChg chg="del">
          <ac:chgData name="Joakim Jideström" userId="55301464-3ae5-4df5-b584-5e5b60ec0c1b" providerId="ADAL" clId="{55BEA114-65DF-4831-B0DA-3F089B9AB1A6}" dt="2026-06-22T11:06:23.474" v="182" actId="478"/>
          <ac:picMkLst>
            <pc:docMk/>
            <pc:sldMk cId="1571985272" sldId="257"/>
            <ac:picMk id="5" creationId="{CEC29EFD-933D-6954-5D78-4EFC57F14417}"/>
          </ac:picMkLst>
        </pc:picChg>
      </pc:sldChg>
      <pc:sldChg chg="delSp">
        <pc:chgData name="Joakim Jideström" userId="55301464-3ae5-4df5-b584-5e5b60ec0c1b" providerId="ADAL" clId="{55BEA114-65DF-4831-B0DA-3F089B9AB1A6}" dt="2026-06-22T11:06:27.793" v="185" actId="478"/>
        <pc:sldMkLst>
          <pc:docMk/>
          <pc:sldMk cId="3009374692" sldId="258"/>
        </pc:sldMkLst>
        <pc:picChg chg="del">
          <ac:chgData name="Joakim Jideström" userId="55301464-3ae5-4df5-b584-5e5b60ec0c1b" providerId="ADAL" clId="{55BEA114-65DF-4831-B0DA-3F089B9AB1A6}" dt="2026-06-22T11:06:27.793" v="185" actId="478"/>
          <ac:picMkLst>
            <pc:docMk/>
            <pc:sldMk cId="3009374692" sldId="258"/>
            <ac:picMk id="3074" creationId="{BEDFF63A-C678-A340-E8CA-A680566522FB}"/>
          </ac:picMkLst>
        </pc:picChg>
      </pc:sldChg>
      <pc:sldChg chg="delSp mod">
        <pc:chgData name="Joakim Jideström" userId="55301464-3ae5-4df5-b584-5e5b60ec0c1b" providerId="ADAL" clId="{55BEA114-65DF-4831-B0DA-3F089B9AB1A6}" dt="2026-06-22T11:06:30.197" v="186" actId="478"/>
        <pc:sldMkLst>
          <pc:docMk/>
          <pc:sldMk cId="3465166500" sldId="259"/>
        </pc:sldMkLst>
        <pc:picChg chg="del">
          <ac:chgData name="Joakim Jideström" userId="55301464-3ae5-4df5-b584-5e5b60ec0c1b" providerId="ADAL" clId="{55BEA114-65DF-4831-B0DA-3F089B9AB1A6}" dt="2026-06-22T11:06:30.197" v="186" actId="478"/>
          <ac:picMkLst>
            <pc:docMk/>
            <pc:sldMk cId="3465166500" sldId="259"/>
            <ac:picMk id="5" creationId="{4EFA85D4-BA4E-6252-634A-76B8E74BB9E0}"/>
          </ac:picMkLst>
        </pc:picChg>
      </pc:sldChg>
      <pc:sldChg chg="delSp">
        <pc:chgData name="Joakim Jideström" userId="55301464-3ae5-4df5-b584-5e5b60ec0c1b" providerId="ADAL" clId="{55BEA114-65DF-4831-B0DA-3F089B9AB1A6}" dt="2026-06-22T11:06:34.895" v="188" actId="478"/>
        <pc:sldMkLst>
          <pc:docMk/>
          <pc:sldMk cId="2705749918" sldId="260"/>
        </pc:sldMkLst>
        <pc:picChg chg="del">
          <ac:chgData name="Joakim Jideström" userId="55301464-3ae5-4df5-b584-5e5b60ec0c1b" providerId="ADAL" clId="{55BEA114-65DF-4831-B0DA-3F089B9AB1A6}" dt="2026-06-22T11:06:34.895" v="188" actId="478"/>
          <ac:picMkLst>
            <pc:docMk/>
            <pc:sldMk cId="2705749918" sldId="260"/>
            <ac:picMk id="4098" creationId="{7913AD58-F5AA-B79C-0896-DDB41A8C1D6C}"/>
          </ac:picMkLst>
        </pc:picChg>
        <pc:picChg chg="del">
          <ac:chgData name="Joakim Jideström" userId="55301464-3ae5-4df5-b584-5e5b60ec0c1b" providerId="ADAL" clId="{55BEA114-65DF-4831-B0DA-3F089B9AB1A6}" dt="2026-06-22T11:06:33.695" v="187" actId="478"/>
          <ac:picMkLst>
            <pc:docMk/>
            <pc:sldMk cId="2705749918" sldId="260"/>
            <ac:picMk id="4100" creationId="{DA6B4C5E-CF9B-A917-1399-4A844445793E}"/>
          </ac:picMkLst>
        </pc:picChg>
      </pc:sldChg>
      <pc:sldChg chg="delSp">
        <pc:chgData name="Joakim Jideström" userId="55301464-3ae5-4df5-b584-5e5b60ec0c1b" providerId="ADAL" clId="{55BEA114-65DF-4831-B0DA-3F089B9AB1A6}" dt="2026-06-22T11:06:38.238" v="189" actId="478"/>
        <pc:sldMkLst>
          <pc:docMk/>
          <pc:sldMk cId="1391113008" sldId="261"/>
        </pc:sldMkLst>
        <pc:picChg chg="del">
          <ac:chgData name="Joakim Jideström" userId="55301464-3ae5-4df5-b584-5e5b60ec0c1b" providerId="ADAL" clId="{55BEA114-65DF-4831-B0DA-3F089B9AB1A6}" dt="2026-06-22T11:06:38.238" v="189" actId="478"/>
          <ac:picMkLst>
            <pc:docMk/>
            <pc:sldMk cId="1391113008" sldId="261"/>
            <ac:picMk id="8196" creationId="{054E2FC2-0D89-A8AA-FE8A-0DFBF68F85FA}"/>
          </ac:picMkLst>
        </pc:picChg>
      </pc:sldChg>
      <pc:sldChg chg="delSp">
        <pc:chgData name="Joakim Jideström" userId="55301464-3ae5-4df5-b584-5e5b60ec0c1b" providerId="ADAL" clId="{55BEA114-65DF-4831-B0DA-3F089B9AB1A6}" dt="2026-06-22T11:06:41.423" v="190" actId="478"/>
        <pc:sldMkLst>
          <pc:docMk/>
          <pc:sldMk cId="2794235286" sldId="262"/>
        </pc:sldMkLst>
        <pc:picChg chg="del">
          <ac:chgData name="Joakim Jideström" userId="55301464-3ae5-4df5-b584-5e5b60ec0c1b" providerId="ADAL" clId="{55BEA114-65DF-4831-B0DA-3F089B9AB1A6}" dt="2026-06-22T11:06:41.423" v="190" actId="478"/>
          <ac:picMkLst>
            <pc:docMk/>
            <pc:sldMk cId="2794235286" sldId="262"/>
            <ac:picMk id="5122" creationId="{67042656-0902-310B-32EF-EC7B4547D132}"/>
          </ac:picMkLst>
        </pc:picChg>
      </pc:sldChg>
      <pc:sldChg chg="delSp">
        <pc:chgData name="Joakim Jideström" userId="55301464-3ae5-4df5-b584-5e5b60ec0c1b" providerId="ADAL" clId="{55BEA114-65DF-4831-B0DA-3F089B9AB1A6}" dt="2026-06-22T11:06:49.172" v="192" actId="478"/>
        <pc:sldMkLst>
          <pc:docMk/>
          <pc:sldMk cId="416287810" sldId="263"/>
        </pc:sldMkLst>
        <pc:picChg chg="del">
          <ac:chgData name="Joakim Jideström" userId="55301464-3ae5-4df5-b584-5e5b60ec0c1b" providerId="ADAL" clId="{55BEA114-65DF-4831-B0DA-3F089B9AB1A6}" dt="2026-06-22T11:06:49.172" v="192" actId="478"/>
          <ac:picMkLst>
            <pc:docMk/>
            <pc:sldMk cId="416287810" sldId="263"/>
            <ac:picMk id="7170" creationId="{2F46BE7C-02BB-13E5-F470-1E63FE70583C}"/>
          </ac:picMkLst>
        </pc:picChg>
      </pc:sldChg>
      <pc:sldChg chg="delSp">
        <pc:chgData name="Joakim Jideström" userId="55301464-3ae5-4df5-b584-5e5b60ec0c1b" providerId="ADAL" clId="{55BEA114-65DF-4831-B0DA-3F089B9AB1A6}" dt="2026-06-22T11:06:45.199" v="191" actId="478"/>
        <pc:sldMkLst>
          <pc:docMk/>
          <pc:sldMk cId="2458868894" sldId="265"/>
        </pc:sldMkLst>
        <pc:picChg chg="del">
          <ac:chgData name="Joakim Jideström" userId="55301464-3ae5-4df5-b584-5e5b60ec0c1b" providerId="ADAL" clId="{55BEA114-65DF-4831-B0DA-3F089B9AB1A6}" dt="2026-06-22T11:06:45.199" v="191" actId="478"/>
          <ac:picMkLst>
            <pc:docMk/>
            <pc:sldMk cId="2458868894" sldId="265"/>
            <ac:picMk id="6146" creationId="{F350EAA0-61EE-2BB7-7331-B9F687DB9DFF}"/>
          </ac:picMkLst>
        </pc:picChg>
      </pc:sldChg>
      <pc:sldChg chg="addSp new del">
        <pc:chgData name="Joakim Jideström" userId="55301464-3ae5-4df5-b584-5e5b60ec0c1b" providerId="ADAL" clId="{55BEA114-65DF-4831-B0DA-3F089B9AB1A6}" dt="2026-06-22T11:06:26.105" v="184" actId="47"/>
        <pc:sldMkLst>
          <pc:docMk/>
          <pc:sldMk cId="1276227041" sldId="26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D44A6D1-49D3-A1E8-45BD-748D6E7704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5AF52F1-CA57-908F-0B15-D4CE60C916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7007A5D-FBC6-766D-7618-F275CD17D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B1829-BEB1-48A2-BD74-8AEFD78C9C74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458C36E-701C-1B5A-B467-A0385D427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E0CA2A2-C141-2DE1-3BAA-451509C92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294CF-3E3B-4896-9B08-ACB403B03E4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93711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C2179D4-4E72-775E-CCA5-12DA9B05F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C488EAA-0A9F-2045-24F4-C2BCD650BC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D33C77A-1F7D-1D7C-1796-BFC05D87D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B1829-BEB1-48A2-BD74-8AEFD78C9C74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15108BA-DE79-C8B4-9CD9-3272DB04D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3EC808E-43B4-5ADB-565D-A2387BD60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294CF-3E3B-4896-9B08-ACB403B03E4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67219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879DC9E-1E63-E575-5C65-34F89187B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9B45DF4-D816-E8AB-6C7A-546F538D23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02DF1A0-1241-986D-80BC-6A0DD45BE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B1829-BEB1-48A2-BD74-8AEFD78C9C74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2F33F6D-AE98-501D-B8CD-F8E13ACCC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9BA9233-0985-9BE2-3F33-8143D6F00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294CF-3E3B-4896-9B08-ACB403B03E4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02857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EC682CD-C147-30E3-6F89-6DF1273A5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972741C-C174-D658-FA69-09C813A154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F0CB0B65-732F-6EA3-8742-A2697A85CD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8C93B85-8615-74D3-997A-AFE95DE21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B1829-BEB1-48A2-BD74-8AEFD78C9C74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2E81088-6CE0-FBE9-ECBD-7EE73BB0C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8E2FFEB-14A0-D917-1EB1-3E2C3E626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294CF-3E3B-4896-9B08-ACB403B03E4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2392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06A57FA-A46F-053F-0AB6-AD5783246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AC8E1E8-6047-4A61-03A5-7BD071148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20774CA-3F50-F4DB-F0C1-44C11ABBA8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3E4A1FAA-0373-621E-DB61-DC5BF90FFC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40769DD7-3297-279E-E275-A859A3113A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7F88E244-5714-3B60-E569-725A1F759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B1829-BEB1-48A2-BD74-8AEFD78C9C74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898279CB-5E48-2C7A-2C0C-0E4D524D6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1D5B91C1-CF74-31EA-CC3A-4E6670091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294CF-3E3B-4896-9B08-ACB403B03E4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56909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C4E78F2-B842-948C-6FAF-EB85F6B46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B3F4FAAE-CBA5-501B-52AB-D957434F9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B1829-BEB1-48A2-BD74-8AEFD78C9C74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6B1965B-F0DD-E801-1839-B8E33D351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B77F34F5-48B1-0943-089C-0F00A328F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294CF-3E3B-4896-9B08-ACB403B03E4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32866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03ED389B-12B2-4696-0FC5-CB5859CFC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B1829-BEB1-48A2-BD74-8AEFD78C9C74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CFE7C561-1658-7BCB-48BD-6E22A9024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F4C403F2-9638-74A9-35E4-4C009BA27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294CF-3E3B-4896-9B08-ACB403B03E4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89894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C1DF7AB-1093-9A69-5395-EB7D4E39F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3093F31-F304-1755-6FCC-46303B596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C4FCE7C-0535-1A80-8844-99DC06D7D5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6A0E495-09F8-DC37-7CBB-2EDCEB18C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B1829-BEB1-48A2-BD74-8AEFD78C9C74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F996B51-8E92-8168-C2E4-7AF24339C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E2BD24D-CDEF-D202-557F-239D781EE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294CF-3E3B-4896-9B08-ACB403B03E4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8592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599D09-89F0-1B01-9D17-086D64BC2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0482805-4D72-28E8-15A7-35D8A93EC6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D9F9BA6-68EB-BD4C-7EDB-197E534BDA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1558CF4-48A1-8777-07D8-371701979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B1829-BEB1-48A2-BD74-8AEFD78C9C74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87E5870-AD79-44AB-14E5-6AF00E6FA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D4453B3-7A02-47BD-98A1-0A8082F22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294CF-3E3B-4896-9B08-ACB403B03E4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59931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5EEDF1F-1E9E-3A26-15D2-BB091F504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7A69BF24-4B9F-8BB0-84AC-BBEA021EA6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2CBC966-51B1-5295-F7D3-7A87F72DE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B1829-BEB1-48A2-BD74-8AEFD78C9C74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4318A34-F531-263E-9AFA-19740E1CA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39A6E2D-104C-95FA-A34D-E4D80D711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294CF-3E3B-4896-9B08-ACB403B03E4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8358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49685BEC-2EC0-7B34-2017-F2C32F7A7E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6FF5F41B-FA7B-20E2-CAE6-5A058BDEA9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463FFAF-EB6E-56EA-AB0F-59F8D249E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B1829-BEB1-48A2-BD74-8AEFD78C9C74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8E4DFC6-0545-2DD8-91C2-845680371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F8ECAFE-B925-AAC5-FD9C-51A139B3A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294CF-3E3B-4896-9B08-ACB403B03E4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96516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D404ECC2-AEC6-1FBB-6EEB-48CE55B0F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65DCCA0-6855-BF35-8CC8-F54903E127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756604F-0502-31F7-78F3-9E09AB52F3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CB1829-BEB1-48A2-BD74-8AEFD78C9C74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7075548-272A-95B2-C509-8317CE6CAA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F7737F6-7E72-0C4E-DF8D-791FBA723A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A294CF-3E3B-4896-9B08-ACB403B03E4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8797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Rectangle 2058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34348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061" name="Straight Connector 2060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144863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ubrik 1">
            <a:extLst>
              <a:ext uri="{FF2B5EF4-FFF2-40B4-BE49-F238E27FC236}">
                <a16:creationId xmlns:a16="http://schemas.microsoft.com/office/drawing/2014/main" id="{FE8D6FE9-B0E5-E426-3B76-D53D7A4912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6073" y="466578"/>
            <a:ext cx="11139854" cy="930447"/>
          </a:xfrm>
        </p:spPr>
        <p:txBody>
          <a:bodyPr>
            <a:normAutofit fontScale="90000"/>
          </a:bodyPr>
          <a:lstStyle/>
          <a:p>
            <a:r>
              <a:rPr lang="sv-SE" sz="4200" dirty="0">
                <a:solidFill>
                  <a:srgbClr val="FFFFFF"/>
                </a:solidFill>
              </a:rPr>
              <a:t>Triangelhandeln och slavhandeln genom historien samt </a:t>
            </a:r>
            <a:r>
              <a:rPr lang="sv-SE" sz="4200">
                <a:solidFill>
                  <a:srgbClr val="FFFFFF"/>
                </a:solidFill>
              </a:rPr>
              <a:t>slaveriets historia 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69F8971-5739-1E20-390F-A57BB6FEE0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525638"/>
            <a:ext cx="9144000" cy="420001"/>
          </a:xfrm>
        </p:spPr>
        <p:txBody>
          <a:bodyPr>
            <a:normAutofit/>
          </a:bodyPr>
          <a:lstStyle/>
          <a:p>
            <a:r>
              <a:rPr lang="sv-SE" sz="2000">
                <a:solidFill>
                  <a:srgbClr val="E7E6E6"/>
                </a:solidFill>
              </a:rPr>
              <a:t>Europa utnyttja sin dominans över haven</a:t>
            </a:r>
          </a:p>
        </p:txBody>
      </p:sp>
    </p:spTree>
    <p:extLst>
      <p:ext uri="{BB962C8B-B14F-4D97-AF65-F5344CB8AC3E}">
        <p14:creationId xmlns:p14="http://schemas.microsoft.com/office/powerpoint/2010/main" val="2448613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172A0AC-3DCE-4672-BCAF-28FEF91F6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6F1C77-EDC9-4C5F-8C1C-62DD46BDA3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65897B2-BA0B-90A6-03CF-C30BEB7FD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627636"/>
          </a:xfrm>
        </p:spPr>
        <p:txBody>
          <a:bodyPr>
            <a:normAutofit/>
          </a:bodyPr>
          <a:lstStyle/>
          <a:p>
            <a:r>
              <a:rPr lang="sv-SE">
                <a:solidFill>
                  <a:srgbClr val="FFFFFF"/>
                </a:solidFill>
              </a:rPr>
              <a:t>Bakgrund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9C52B4E-AE1E-37EA-9B8C-A3E02ACE39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9785"/>
            <a:ext cx="4619621" cy="3957178"/>
          </a:xfrm>
        </p:spPr>
        <p:txBody>
          <a:bodyPr>
            <a:normAutofit fontScale="85000" lnSpcReduction="20000"/>
          </a:bodyPr>
          <a:lstStyle/>
          <a:p>
            <a:r>
              <a:rPr lang="sv-SE" sz="2000" dirty="0">
                <a:solidFill>
                  <a:srgbClr val="FFFFFF"/>
                </a:solidFill>
              </a:rPr>
              <a:t>Europeiska handelsresande började under 1400-talet utforska världen utanför Europa </a:t>
            </a:r>
          </a:p>
          <a:p>
            <a:endParaRPr lang="sv-SE" sz="2000" dirty="0">
              <a:solidFill>
                <a:srgbClr val="FFFFFF"/>
              </a:solidFill>
            </a:endParaRPr>
          </a:p>
          <a:p>
            <a:r>
              <a:rPr lang="sv-SE" sz="2000" dirty="0" err="1">
                <a:solidFill>
                  <a:srgbClr val="FFFFFF"/>
                </a:solidFill>
              </a:rPr>
              <a:t>Bartolomeu</a:t>
            </a:r>
            <a:r>
              <a:rPr lang="sv-SE" sz="2000" dirty="0">
                <a:solidFill>
                  <a:srgbClr val="FFFFFF"/>
                </a:solidFill>
              </a:rPr>
              <a:t> Diaz rundar Afrikas sydspets 1488</a:t>
            </a:r>
          </a:p>
          <a:p>
            <a:pPr marL="0" indent="0">
              <a:buNone/>
            </a:pPr>
            <a:endParaRPr lang="sv-SE" sz="2000" dirty="0">
              <a:solidFill>
                <a:srgbClr val="FFFFFF"/>
              </a:solidFill>
            </a:endParaRPr>
          </a:p>
          <a:p>
            <a:r>
              <a:rPr lang="sv-SE" sz="2000" dirty="0">
                <a:solidFill>
                  <a:srgbClr val="FFFFFF"/>
                </a:solidFill>
              </a:rPr>
              <a:t>Columbus – Karibiska öarna 1492</a:t>
            </a:r>
          </a:p>
          <a:p>
            <a:endParaRPr lang="sv-SE" sz="2000" dirty="0">
              <a:solidFill>
                <a:srgbClr val="FFFFFF"/>
              </a:solidFill>
            </a:endParaRPr>
          </a:p>
          <a:p>
            <a:r>
              <a:rPr lang="sv-SE" sz="2000" dirty="0">
                <a:solidFill>
                  <a:srgbClr val="FFFFFF"/>
                </a:solidFill>
              </a:rPr>
              <a:t>Vasco da Gama finner </a:t>
            </a:r>
            <a:r>
              <a:rPr lang="sv-SE" sz="2000" dirty="0" err="1">
                <a:solidFill>
                  <a:srgbClr val="FFFFFF"/>
                </a:solidFill>
              </a:rPr>
              <a:t>havsvägen</a:t>
            </a:r>
            <a:r>
              <a:rPr lang="sv-SE" sz="2000" dirty="0">
                <a:solidFill>
                  <a:srgbClr val="FFFFFF"/>
                </a:solidFill>
              </a:rPr>
              <a:t> till Indien 1497</a:t>
            </a:r>
          </a:p>
          <a:p>
            <a:endParaRPr lang="sv-SE" sz="2000" dirty="0">
              <a:solidFill>
                <a:srgbClr val="FFFFFF"/>
              </a:solidFill>
            </a:endParaRPr>
          </a:p>
          <a:p>
            <a:r>
              <a:rPr lang="sv-SE" sz="2000" dirty="0" err="1">
                <a:solidFill>
                  <a:srgbClr val="FFFFFF"/>
                </a:solidFill>
              </a:rPr>
              <a:t>Cortes</a:t>
            </a:r>
            <a:r>
              <a:rPr lang="sv-SE" sz="2000" dirty="0">
                <a:solidFill>
                  <a:srgbClr val="FFFFFF"/>
                </a:solidFill>
              </a:rPr>
              <a:t> – Nuvarande </a:t>
            </a:r>
            <a:r>
              <a:rPr lang="sv-SE" sz="2000" dirty="0" err="1">
                <a:solidFill>
                  <a:srgbClr val="FFFFFF"/>
                </a:solidFill>
              </a:rPr>
              <a:t>Mexico</a:t>
            </a:r>
            <a:r>
              <a:rPr lang="sv-SE" sz="2000" dirty="0">
                <a:solidFill>
                  <a:srgbClr val="FFFFFF"/>
                </a:solidFill>
              </a:rPr>
              <a:t> runt 1519 </a:t>
            </a:r>
          </a:p>
          <a:p>
            <a:endParaRPr lang="sv-SE" sz="2000" dirty="0">
              <a:solidFill>
                <a:srgbClr val="FFFFFF"/>
              </a:solidFill>
            </a:endParaRPr>
          </a:p>
          <a:p>
            <a:r>
              <a:rPr lang="sv-SE" sz="2000" dirty="0">
                <a:solidFill>
                  <a:srgbClr val="FFFFFF"/>
                </a:solidFill>
              </a:rPr>
              <a:t>Man bildade kolonier på den amerikanska kontinenten under 1600-talet </a:t>
            </a:r>
          </a:p>
        </p:txBody>
      </p:sp>
    </p:spTree>
    <p:extLst>
      <p:ext uri="{BB962C8B-B14F-4D97-AF65-F5344CB8AC3E}">
        <p14:creationId xmlns:p14="http://schemas.microsoft.com/office/powerpoint/2010/main" val="1571985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EE1FC7B4-E4A7-4452-B413-1A623E3A7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bg1"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1" name="Freeform 13">
            <a:extLst>
              <a:ext uri="{FF2B5EF4-FFF2-40B4-BE49-F238E27FC236}">
                <a16:creationId xmlns:a16="http://schemas.microsoft.com/office/drawing/2014/main" id="{E0709AF0-24F0-4486-B189-BE6386BD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3" name="Freeform 11">
            <a:extLst>
              <a:ext uri="{FF2B5EF4-FFF2-40B4-BE49-F238E27FC236}">
                <a16:creationId xmlns:a16="http://schemas.microsoft.com/office/drawing/2014/main" id="{FBE3B62F-5853-4A3C-B050-6186351A71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8C2DE75-649C-2720-68F0-7BF3C9379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002" y="448253"/>
            <a:ext cx="10520702" cy="1325563"/>
          </a:xfrm>
        </p:spPr>
        <p:txBody>
          <a:bodyPr>
            <a:normAutofit/>
          </a:bodyPr>
          <a:lstStyle/>
          <a:p>
            <a:r>
              <a:rPr lang="sv-SE" dirty="0"/>
              <a:t>Kolonier i Amerika möjliggör triangelhandeln över Atlanten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F89F941-AFA2-F29C-6D52-9B2191F2C6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756" y="1773817"/>
            <a:ext cx="5989978" cy="4982584"/>
          </a:xfrm>
        </p:spPr>
        <p:txBody>
          <a:bodyPr>
            <a:normAutofit/>
          </a:bodyPr>
          <a:lstStyle/>
          <a:p>
            <a:r>
              <a:rPr lang="sv-SE" sz="2000" dirty="0"/>
              <a:t>Under 1600-talet började européer bosätta sig på den amerikanska kontinenten med olika syften – Religiös minoritet, handel, jordbruk. </a:t>
            </a:r>
          </a:p>
          <a:p>
            <a:endParaRPr lang="sv-SE" sz="2000" dirty="0"/>
          </a:p>
          <a:p>
            <a:r>
              <a:rPr lang="sv-SE" sz="2000" dirty="0"/>
              <a:t>Spanien i majoriteten av Sydamerika, Portugal i nuvarande Brasilien, Storbritannien och Frankrike i Nordamerika </a:t>
            </a:r>
          </a:p>
          <a:p>
            <a:endParaRPr lang="sv-SE" sz="2000" dirty="0"/>
          </a:p>
          <a:p>
            <a:r>
              <a:rPr lang="sv-SE" sz="2000" dirty="0"/>
              <a:t>Olika förhållanden gjorde att människor livnärde sig på olika sätt – Vanligt jordbruk i norr och plantager i syd (tropisk värme och hårt arbete) </a:t>
            </a:r>
          </a:p>
          <a:p>
            <a:endParaRPr lang="sv-SE" sz="2000" dirty="0"/>
          </a:p>
          <a:p>
            <a:r>
              <a:rPr lang="sv-SE" sz="2000" dirty="0"/>
              <a:t>Stora grupper hade dött under kolonialiseringen av Amerika och därför behövdes arbetskraft framförallt till plantagerna </a:t>
            </a:r>
          </a:p>
        </p:txBody>
      </p:sp>
    </p:spTree>
    <p:extLst>
      <p:ext uri="{BB962C8B-B14F-4D97-AF65-F5344CB8AC3E}">
        <p14:creationId xmlns:p14="http://schemas.microsoft.com/office/powerpoint/2010/main" val="30093746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FFBEC9D-33CD-3E6B-E799-833D342CD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F18BDC3-41D8-279A-5322-D78030AA49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65166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11" name="Rectangle 4104">
            <a:extLst>
              <a:ext uri="{FF2B5EF4-FFF2-40B4-BE49-F238E27FC236}">
                <a16:creationId xmlns:a16="http://schemas.microsoft.com/office/drawing/2014/main" id="{5EF17487-C386-4F99-B5EB-4FD3DF423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2" name="Freeform: Shape 4106">
            <a:extLst>
              <a:ext uri="{FF2B5EF4-FFF2-40B4-BE49-F238E27FC236}">
                <a16:creationId xmlns:a16="http://schemas.microsoft.com/office/drawing/2014/main" id="{A0DE92DF-4769-4DE9-93FD-EE312718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243FF17-1077-4726-96E3-28784BC44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6824" y="643467"/>
            <a:ext cx="4772975" cy="1800526"/>
          </a:xfrm>
        </p:spPr>
        <p:txBody>
          <a:bodyPr>
            <a:normAutofit/>
          </a:bodyPr>
          <a:lstStyle/>
          <a:p>
            <a:r>
              <a:rPr lang="sv-SE" sz="3100"/>
              <a:t>Triangelhandeln – Ekonomiskt lukrativt, mänskligt helvete – Transatlantiska slavhandeln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780AFE1-B3CC-7D25-A54B-EBF4E07DE8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680" y="2326640"/>
            <a:ext cx="6990080" cy="4602480"/>
          </a:xfrm>
        </p:spPr>
        <p:txBody>
          <a:bodyPr>
            <a:normAutofit/>
          </a:bodyPr>
          <a:lstStyle/>
          <a:p>
            <a:r>
              <a:rPr lang="sv-SE" sz="1600" dirty="0"/>
              <a:t>Triangelhandeln upprättades som det första globala handelssystemet </a:t>
            </a:r>
          </a:p>
          <a:p>
            <a:endParaRPr lang="sv-SE" sz="1600" dirty="0"/>
          </a:p>
          <a:p>
            <a:r>
              <a:rPr lang="sv-SE" sz="1600" dirty="0"/>
              <a:t>Det blev en marknadsföljd som följde en enkel logik – För åtråvärda varor till en punkt – Sälj dem – Köp nya åtråvärda varor – För dessa åtråvärda varor till en punkt – Sälj dem – Köp nya åtråvärda varor – Osv. </a:t>
            </a:r>
          </a:p>
          <a:p>
            <a:endParaRPr lang="sv-SE" sz="1600" dirty="0"/>
          </a:p>
          <a:p>
            <a:r>
              <a:rPr lang="sv-SE" sz="1600" dirty="0"/>
              <a:t>Stor ekonomisk vinning för alla inblandade – De stora förlorarna var slavarna från Västafrika </a:t>
            </a:r>
          </a:p>
          <a:p>
            <a:endParaRPr lang="sv-SE" sz="1600" dirty="0"/>
          </a:p>
          <a:p>
            <a:r>
              <a:rPr lang="sv-SE" sz="1600" dirty="0"/>
              <a:t>Fanns inget intresse i att </a:t>
            </a:r>
            <a:r>
              <a:rPr lang="sv-SE" sz="1600" dirty="0" err="1"/>
              <a:t>kolonialisera</a:t>
            </a:r>
            <a:r>
              <a:rPr lang="sv-SE" sz="1600" dirty="0"/>
              <a:t> Afrika på grund av sjukdom och farliga miljöer – Interna hövdingar hjälpte till i slavhandeln  </a:t>
            </a:r>
          </a:p>
          <a:p>
            <a:endParaRPr lang="sv-SE" sz="1600" dirty="0"/>
          </a:p>
          <a:p>
            <a:r>
              <a:rPr lang="sv-SE" sz="1600" dirty="0"/>
              <a:t>Största delen av slavarna från Afrika hamnade i Sydamerika eller Karibiska öarna, bara några få procent hamnade i nuvarande USA </a:t>
            </a:r>
          </a:p>
        </p:txBody>
      </p:sp>
    </p:spTree>
    <p:extLst>
      <p:ext uri="{BB962C8B-B14F-4D97-AF65-F5344CB8AC3E}">
        <p14:creationId xmlns:p14="http://schemas.microsoft.com/office/powerpoint/2010/main" val="2705749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06" name="Rectangle 8205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A572EAC-CE0E-B7A2-9FBA-BF27F5BEC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sv-SE" sz="3000"/>
              <a:t>Skapade stor rikedom för de europeiska </a:t>
            </a:r>
            <a:r>
              <a:rPr lang="sv-SE" sz="3000" dirty="0"/>
              <a:t>handelsmännen (borgarna) samt kolonisatörerna </a:t>
            </a:r>
          </a:p>
        </p:txBody>
      </p:sp>
      <p:sp>
        <p:nvSpPr>
          <p:cNvPr id="8208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F6FF66F-A13F-050A-DEA2-2723272E77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" y="2733040"/>
            <a:ext cx="5069840" cy="3946143"/>
          </a:xfrm>
        </p:spPr>
        <p:txBody>
          <a:bodyPr>
            <a:normAutofit/>
          </a:bodyPr>
          <a:lstStyle/>
          <a:p>
            <a:r>
              <a:rPr lang="sv-SE" sz="2000" dirty="0"/>
              <a:t>Den oerhört lukrativa marknaden som byggdes upp gjorde att stora grupper i Europa och i kolonierna blev väldigt förmögna. </a:t>
            </a:r>
          </a:p>
          <a:p>
            <a:endParaRPr lang="sv-SE" sz="2000" dirty="0"/>
          </a:p>
          <a:p>
            <a:r>
              <a:rPr lang="sv-SE" sz="2000" dirty="0"/>
              <a:t>Man rättfärdiga slavhandeln med att det var ett redan existerande system och rasistiska tankar</a:t>
            </a:r>
          </a:p>
          <a:p>
            <a:endParaRPr lang="sv-SE" sz="2000" dirty="0"/>
          </a:p>
          <a:p>
            <a:r>
              <a:rPr lang="sv-SE" sz="2000" dirty="0"/>
              <a:t>Den nya borgarklassen kunde återinvestera sina pengar vilket gjorde att de ökade sitt kapital ytterligare </a:t>
            </a:r>
          </a:p>
        </p:txBody>
      </p:sp>
    </p:spTree>
    <p:extLst>
      <p:ext uri="{BB962C8B-B14F-4D97-AF65-F5344CB8AC3E}">
        <p14:creationId xmlns:p14="http://schemas.microsoft.com/office/powerpoint/2010/main" val="1391113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86C7B4A1-154A-4DF0-AC46-F88D75A2E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6"/>
            <a:ext cx="7197772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8A311B6-1701-5C86-38BC-0E471A920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804" y="640263"/>
            <a:ext cx="6619811" cy="1344975"/>
          </a:xfrm>
        </p:spPr>
        <p:txBody>
          <a:bodyPr>
            <a:normAutofit/>
          </a:bodyPr>
          <a:lstStyle/>
          <a:p>
            <a:r>
              <a:rPr lang="sv-SE" sz="4000"/>
              <a:t>Slavhandeln – En historisk överblick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C243CF7-3A86-5663-458A-CDAB755E7B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885" y="1859280"/>
            <a:ext cx="7197772" cy="4277359"/>
          </a:xfrm>
        </p:spPr>
        <p:txBody>
          <a:bodyPr>
            <a:normAutofit/>
          </a:bodyPr>
          <a:lstStyle/>
          <a:p>
            <a:r>
              <a:rPr lang="sv-SE" sz="1800" dirty="0"/>
              <a:t>Slavhandel är något som alltid funnit i mänsklighetens historia – Har bara existerat i olika former. </a:t>
            </a:r>
          </a:p>
          <a:p>
            <a:endParaRPr lang="sv-SE" sz="1800" dirty="0"/>
          </a:p>
          <a:p>
            <a:r>
              <a:rPr lang="sv-SE" sz="1800" dirty="0"/>
              <a:t>Afrika har varit drabbat under lång tid – Stort handelssystem från Afrika till Mellanöstern under bland annat det </a:t>
            </a:r>
            <a:r>
              <a:rPr lang="sv-SE" sz="1800" dirty="0" err="1"/>
              <a:t>Abbasidiska</a:t>
            </a:r>
            <a:r>
              <a:rPr lang="sv-SE" sz="1800" dirty="0"/>
              <a:t> riket – Fler slavar till Mellanöstern än till Amerika – Antagligen svårare förhållanden i Amerika (båtresan och hårt arbete på plantagerna) </a:t>
            </a:r>
          </a:p>
          <a:p>
            <a:endParaRPr lang="sv-SE" sz="1800" dirty="0"/>
          </a:p>
          <a:p>
            <a:r>
              <a:rPr lang="sv-SE" sz="1800" dirty="0"/>
              <a:t>Grupper i Afrika har varit högt delaktiga i den systematiska slavhandeln – Sålde krigsfångar från konkurrerande byar eller riken</a:t>
            </a:r>
          </a:p>
          <a:p>
            <a:endParaRPr lang="sv-SE" sz="1800" dirty="0"/>
          </a:p>
          <a:p>
            <a:r>
              <a:rPr lang="sv-SE" sz="1800" dirty="0"/>
              <a:t>Ekonomiskt och praktiskt för stora riken att använda slavar – Extremt nedvärderande syn på människan med rasistiska resonemang </a:t>
            </a:r>
          </a:p>
        </p:txBody>
      </p:sp>
    </p:spTree>
    <p:extLst>
      <p:ext uri="{BB962C8B-B14F-4D97-AF65-F5344CB8AC3E}">
        <p14:creationId xmlns:p14="http://schemas.microsoft.com/office/powerpoint/2010/main" val="2794235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6150">
            <a:extLst>
              <a:ext uri="{FF2B5EF4-FFF2-40B4-BE49-F238E27FC236}">
                <a16:creationId xmlns:a16="http://schemas.microsoft.com/office/drawing/2014/main" id="{C7FA33FF-088D-4F16-95A2-2C64D353D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3" name="Rectangle 6152">
            <a:extLst>
              <a:ext uri="{FF2B5EF4-FFF2-40B4-BE49-F238E27FC236}">
                <a16:creationId xmlns:a16="http://schemas.microsoft.com/office/drawing/2014/main" id="{A376EFB1-01CF-419F-ABF1-2AF02BBFC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6464595" cy="6858000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5" name="Freeform: Shape 6154">
            <a:extLst>
              <a:ext uri="{FF2B5EF4-FFF2-40B4-BE49-F238E27FC236}">
                <a16:creationId xmlns:a16="http://schemas.microsoft.com/office/drawing/2014/main" id="{FF9DEA15-78BD-4750-AA18-B9F28A6D5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546337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4A5D944-D88E-9075-2003-68D56AF89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640263"/>
            <a:ext cx="5157216" cy="1344975"/>
          </a:xfrm>
        </p:spPr>
        <p:txBody>
          <a:bodyPr>
            <a:normAutofit/>
          </a:bodyPr>
          <a:lstStyle/>
          <a:p>
            <a:r>
              <a:rPr lang="sv-SE" sz="4000"/>
              <a:t>Slavhandeln – En historisk överblick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EC68CA8-9087-F718-1ABC-15D39253EF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360" y="1838960"/>
            <a:ext cx="6055360" cy="4846319"/>
          </a:xfrm>
        </p:spPr>
        <p:txBody>
          <a:bodyPr>
            <a:normAutofit/>
          </a:bodyPr>
          <a:lstStyle/>
          <a:p>
            <a:r>
              <a:rPr lang="sv-SE" sz="2400" dirty="0"/>
              <a:t>Sverige var också delaktiga i slavhandeln men en väldigt liten del – Svenska St. </a:t>
            </a:r>
            <a:r>
              <a:rPr lang="sv-SE" sz="2400" dirty="0" err="1"/>
              <a:t>Barthélemy</a:t>
            </a:r>
            <a:r>
              <a:rPr lang="sv-SE" sz="2400" dirty="0"/>
              <a:t> </a:t>
            </a:r>
          </a:p>
          <a:p>
            <a:endParaRPr lang="sv-SE" sz="2400" dirty="0"/>
          </a:p>
          <a:p>
            <a:r>
              <a:rPr lang="sv-SE" sz="2400" dirty="0"/>
              <a:t>Svensk koloni under 1784-1878 – Fattig på naturresurser (mest bomull och salt) och liten befolkning på ön</a:t>
            </a:r>
          </a:p>
          <a:p>
            <a:endParaRPr lang="sv-SE" sz="2400" dirty="0"/>
          </a:p>
          <a:p>
            <a:r>
              <a:rPr lang="sv-SE" sz="2400" dirty="0"/>
              <a:t>Stort hopp om kunna bli delaktiga i världsekonomin och triangelhandeln </a:t>
            </a:r>
          </a:p>
          <a:p>
            <a:pPr marL="0" indent="0">
              <a:buNone/>
            </a:pPr>
            <a:endParaRPr lang="sv-SE" sz="2400" dirty="0"/>
          </a:p>
          <a:p>
            <a:r>
              <a:rPr lang="sv-SE" sz="2400" dirty="0"/>
              <a:t>Hopp om en ekonomisk vinning uteblev och Frankrike köpte ön 1878 </a:t>
            </a:r>
          </a:p>
        </p:txBody>
      </p:sp>
    </p:spTree>
    <p:extLst>
      <p:ext uri="{BB962C8B-B14F-4D97-AF65-F5344CB8AC3E}">
        <p14:creationId xmlns:p14="http://schemas.microsoft.com/office/powerpoint/2010/main" val="24588688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5" name="Rectangle 7174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7" name="Rectangle 7176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FC87E49-9DF2-63CA-A80F-E0D86567A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sv-SE" sz="2800"/>
              <a:t>Slavhandeln – en historisk överblick </a:t>
            </a:r>
          </a:p>
        </p:txBody>
      </p:sp>
      <p:sp>
        <p:nvSpPr>
          <p:cNvPr id="7179" name="Rectangle 7178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181" name="Rectangle 7180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C74B0EB-8FB0-CAFE-BCCF-C70747D8C2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612390"/>
            <a:ext cx="5094986" cy="3950970"/>
          </a:xfrm>
        </p:spPr>
        <p:txBody>
          <a:bodyPr anchor="t">
            <a:noAutofit/>
          </a:bodyPr>
          <a:lstStyle/>
          <a:p>
            <a:r>
              <a:rPr lang="sv-SE" sz="1600" dirty="0"/>
              <a:t>Även européer har varit drabbade av slavhandel (framförallt i Nordafrika men också i Mellanöstern) </a:t>
            </a:r>
          </a:p>
          <a:p>
            <a:endParaRPr lang="sv-SE" sz="1600" dirty="0"/>
          </a:p>
          <a:p>
            <a:r>
              <a:rPr lang="sv-SE" sz="1600" dirty="0" err="1"/>
              <a:t>Zanjupproret</a:t>
            </a:r>
            <a:r>
              <a:rPr lang="sv-SE" sz="1600" dirty="0"/>
              <a:t> – Stort slavuppror i det </a:t>
            </a:r>
            <a:r>
              <a:rPr lang="sv-SE" sz="1600" dirty="0" err="1"/>
              <a:t>Abbasidiska</a:t>
            </a:r>
            <a:r>
              <a:rPr lang="sv-SE" sz="1600" dirty="0"/>
              <a:t> riket under 800-talet – Runt en miljon döda till följd av upproret</a:t>
            </a:r>
          </a:p>
          <a:p>
            <a:endParaRPr lang="sv-SE" sz="1600" dirty="0"/>
          </a:p>
          <a:p>
            <a:r>
              <a:rPr lang="sv-SE" sz="1600" dirty="0"/>
              <a:t>Slavupproret på St. John – Slavuppror under år 1733 – Dansk koloni som förlorade kontrollen över ön St. John i Västindien </a:t>
            </a:r>
          </a:p>
          <a:p>
            <a:endParaRPr lang="sv-SE" sz="1600" dirty="0"/>
          </a:p>
          <a:p>
            <a:r>
              <a:rPr lang="sv-SE" sz="1600" dirty="0"/>
              <a:t>I och med upplysningsidealen började man ifrågasätta slavhandeln och slaveriet under sena 1700-talet – </a:t>
            </a:r>
            <a:r>
              <a:rPr lang="sv-SE" sz="1600" dirty="0" err="1"/>
              <a:t>Abolitionisterna</a:t>
            </a:r>
            <a:r>
              <a:rPr lang="sv-SE" sz="1600" dirty="0"/>
              <a:t> – Slaveriet förbjöds i det Brittiska imperiet 1834</a:t>
            </a:r>
          </a:p>
        </p:txBody>
      </p:sp>
    </p:spTree>
    <p:extLst>
      <p:ext uri="{BB962C8B-B14F-4D97-AF65-F5344CB8AC3E}">
        <p14:creationId xmlns:p14="http://schemas.microsoft.com/office/powerpoint/2010/main" val="4162878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05A547E-1423-5100-42FB-19C44FBB6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Motiv till slavhandeln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52385A3-B85E-5275-CC04-1A1380F9D9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v-SE" dirty="0"/>
              <a:t>Ekonomiskt – billig arbetskraft </a:t>
            </a:r>
          </a:p>
          <a:p>
            <a:endParaRPr lang="sv-SE" dirty="0"/>
          </a:p>
          <a:p>
            <a:r>
              <a:rPr lang="sv-SE" dirty="0"/>
              <a:t>Praktiskt – Människor utan rättigheter som lätt kunde bytas ut och behandlas på värsta möjliga sätt </a:t>
            </a:r>
          </a:p>
          <a:p>
            <a:endParaRPr lang="sv-SE" dirty="0"/>
          </a:p>
          <a:p>
            <a:r>
              <a:rPr lang="sv-SE" dirty="0"/>
              <a:t>Rasism – Genomgående har man haft rasistiska motiv kring olika folkgrupper i världshistorien – Framförallt kopplat till slavhandeln </a:t>
            </a:r>
          </a:p>
          <a:p>
            <a:pPr>
              <a:buFontTx/>
              <a:buChar char="-"/>
            </a:pPr>
            <a:r>
              <a:rPr lang="sv-SE" dirty="0"/>
              <a:t>Man såg inte andra folkgrupper som människor </a:t>
            </a:r>
          </a:p>
          <a:p>
            <a:pPr>
              <a:buFontTx/>
              <a:buChar char="-"/>
            </a:pPr>
            <a:r>
              <a:rPr lang="sv-SE" dirty="0"/>
              <a:t>Man la negativa egenskaper på folkgrupperna som rättfärdiga den hårda behandlingen mot dem</a:t>
            </a:r>
          </a:p>
          <a:p>
            <a:pPr>
              <a:buFontTx/>
              <a:buChar char="-"/>
            </a:pPr>
            <a:r>
              <a:rPr lang="sv-SE" dirty="0"/>
              <a:t>Man hade inte en enhetlig syn på att alla människor är lika mycket värda som vi har idag – Våra ideal kring människors lika värde är förhållandevis nya </a:t>
            </a:r>
          </a:p>
        </p:txBody>
      </p:sp>
    </p:spTree>
    <p:extLst>
      <p:ext uri="{BB962C8B-B14F-4D97-AF65-F5344CB8AC3E}">
        <p14:creationId xmlns:p14="http://schemas.microsoft.com/office/powerpoint/2010/main" val="11761116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1876</TotalTime>
  <Words>657</Words>
  <Application>Microsoft Office PowerPoint</Application>
  <PresentationFormat>Bredbild</PresentationFormat>
  <Paragraphs>71</Paragraphs>
  <Slides>10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Office-tema</vt:lpstr>
      <vt:lpstr>Triangelhandeln och slavhandeln genom historien samt slaveriets historia  </vt:lpstr>
      <vt:lpstr>Bakgrund </vt:lpstr>
      <vt:lpstr>Kolonier i Amerika möjliggör triangelhandeln över Atlanten </vt:lpstr>
      <vt:lpstr>PowerPoint-presentation</vt:lpstr>
      <vt:lpstr>Triangelhandeln – Ekonomiskt lukrativt, mänskligt helvete – Transatlantiska slavhandeln </vt:lpstr>
      <vt:lpstr>Skapade stor rikedom för de europeiska handelsmännen (borgarna) samt kolonisatörerna </vt:lpstr>
      <vt:lpstr>Slavhandeln – En historisk överblick </vt:lpstr>
      <vt:lpstr>Slavhandeln – En historisk överblick </vt:lpstr>
      <vt:lpstr>Slavhandeln – en historisk överblick </vt:lpstr>
      <vt:lpstr>Motiv till slavhandeln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Triangelhandeln och slavhandeln genom historien </dc:title>
  <dc:creator>Joakim Jideström</dc:creator>
  <cp:lastModifiedBy>Joakim Jideström</cp:lastModifiedBy>
  <cp:revision>1</cp:revision>
  <dcterms:created xsi:type="dcterms:W3CDTF">2022-11-17T11:28:00Z</dcterms:created>
  <dcterms:modified xsi:type="dcterms:W3CDTF">2026-06-22T11:06:55Z</dcterms:modified>
</cp:coreProperties>
</file>