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EB5C33-8593-40F5-8647-0C47878C90AB}" v="1" dt="2026-06-18T08:30:06.9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9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custSel addSld modSld">
      <pc:chgData name="Joakim Jideström" userId="55301464-3ae5-4df5-b584-5e5b60ec0c1b" providerId="ADAL" clId="{55BEA114-65DF-4831-B0DA-3F089B9AB1A6}" dt="2026-06-18T08:30:06.937" v="707" actId="478"/>
      <pc:docMkLst>
        <pc:docMk/>
      </pc:docMkLst>
      <pc:sldChg chg="delSp">
        <pc:chgData name="Joakim Jideström" userId="55301464-3ae5-4df5-b584-5e5b60ec0c1b" providerId="ADAL" clId="{55BEA114-65DF-4831-B0DA-3F089B9AB1A6}" dt="2026-06-18T08:30:06.937" v="707" actId="478"/>
        <pc:sldMkLst>
          <pc:docMk/>
          <pc:sldMk cId="4045745290" sldId="256"/>
        </pc:sldMkLst>
        <pc:picChg chg="del">
          <ac:chgData name="Joakim Jideström" userId="55301464-3ae5-4df5-b584-5e5b60ec0c1b" providerId="ADAL" clId="{55BEA114-65DF-4831-B0DA-3F089B9AB1A6}" dt="2026-06-18T08:30:06.937" v="707" actId="478"/>
          <ac:picMkLst>
            <pc:docMk/>
            <pc:sldMk cId="4045745290" sldId="256"/>
            <ac:picMk id="1026" creationId="{4CC96518-E35F-4534-256A-6B03CB35646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EFE2616-F382-2CD2-939D-9EF23BE616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A13079B-290A-B992-B24E-C2B6CB569A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3DDB4D2-4D70-34A3-43CB-8D2D8D34B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34FC-F8D0-481E-9BFA-A4EE7B36172F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17C7B7B-51F7-DCE9-6A5D-623BDECAC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9578438-E751-AB6F-36B6-F0851FC62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6CBDB-2E92-4289-96ED-63BCCEFCFB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17911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E10DFAF-95E3-A10F-66CC-C8BF45ECA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89E0589-9F39-5893-B572-65F2EA4307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E85140F-F1C9-ED6C-4010-D1CB43615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34FC-F8D0-481E-9BFA-A4EE7B36172F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A48B46E-77DB-36AC-4B7F-61D03652F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3B00101-23D8-9BAB-A4F9-2F27B14A6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6CBDB-2E92-4289-96ED-63BCCEFCFB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03703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B5F0B3B-EF0F-F3CC-BBA2-8A76EE4F9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67556EC-A697-D66D-32C7-97A4E85AA2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5A98C60-659F-75B6-4FA7-B0FC2A5A7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34FC-F8D0-481E-9BFA-A4EE7B36172F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0E4CAEF-FC72-F98B-85CC-C42F239EE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813D999-2907-2437-9FF8-165B1F50B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6CBDB-2E92-4289-96ED-63BCCEFCFB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1140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BFFF169-2F10-E233-C073-C22150548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046777B-308B-BD39-1B47-44C3A04DAA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7DDC10A-957D-849B-1CE3-7A34737EF5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C25D420-17C9-6521-DE95-AED80BD6B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34FC-F8D0-481E-9BFA-A4EE7B36172F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C718473-4E1D-291B-8CA8-0E25815E6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862C32B-4D18-C286-E77C-46433E458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6CBDB-2E92-4289-96ED-63BCCEFCFB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3435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B7A2C63-355B-D943-BC07-2CB3931F7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327539E-3043-3500-8384-3C20B3A87F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4DD4FD8-1F49-8911-BDDF-22885AE529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68AB98F-62EF-4F5C-EB03-42B8DE8262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3CA7CD1-D01D-F692-B73E-4C3F6913C7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09B3DA2C-C987-176C-DBA1-869AA6AAE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34FC-F8D0-481E-9BFA-A4EE7B36172F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BFD873B-D219-41A9-F707-E1710B7D1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2057119-7820-B87B-6382-F6544C7E5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6CBDB-2E92-4289-96ED-63BCCEFCFB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7293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C30CA7-044B-9FE8-A2BC-D46BD67F9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8855134-657F-DB9A-7E00-36FA4FD45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34FC-F8D0-481E-9BFA-A4EE7B36172F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16A2C00-1F03-53D8-775B-E2AFBB6D4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18CF0EB-9208-2AC9-DAA4-859FDD4F4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6CBDB-2E92-4289-96ED-63BCCEFCFB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8123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9F27B6F2-A366-2AD6-55DE-2BBD1F4AB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34FC-F8D0-481E-9BFA-A4EE7B36172F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A40A082-3803-ABFA-8FD9-7B077BE5B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C393C7F-A9E1-68B5-06A1-25056D645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6CBDB-2E92-4289-96ED-63BCCEFCFB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228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1A1EB4F-FB3A-0994-6F49-6A6226829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A21582F-86CA-861E-298C-8A3A8263A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9EBB9FA-0B24-60C2-1742-C5CAC5BE54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CF0C382-E014-073C-F656-E43E81962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34FC-F8D0-481E-9BFA-A4EE7B36172F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C94F36E-7333-E34A-A20D-19446638F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A3E9FAE-22B1-F7B8-AAA9-4BCF75CAB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6CBDB-2E92-4289-96ED-63BCCEFCFB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64861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F978A47-DF8E-DAEE-218C-0FA350A24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B2C5082-E908-4D2E-43A8-8EDC6B3A7C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3BD3F19-FFC1-246B-D192-2FF9141D9A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2DB302E-9DC3-8EBD-D131-38D45620E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34FC-F8D0-481E-9BFA-A4EE7B36172F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9331E05-5518-1909-959A-74673843C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81DF742-47B8-B925-06BC-FF53D8896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6CBDB-2E92-4289-96ED-63BCCEFCFB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5714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15369C-EAB6-4D8E-155D-F9F3813E8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A3B6BBF-9306-F415-E682-1F5156D22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6D53424-4AD0-E214-5302-5637F589B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34FC-F8D0-481E-9BFA-A4EE7B36172F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4C466AA-2A05-7BBC-2999-D4C93E323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FD71F48-A745-8016-926D-DBC302089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6CBDB-2E92-4289-96ED-63BCCEFCFB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9152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8813D447-6E0F-00B5-3225-7EFAB0E978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4302A11-1BAA-1D92-697C-6B19AD04FF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D9C7D48-8563-EB20-4A3C-9F1FDAB6A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34FC-F8D0-481E-9BFA-A4EE7B36172F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6088F16-B0DC-2A40-16AC-BC65AD3E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6321B45-A55A-C12D-8494-2C121894F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6CBDB-2E92-4289-96ED-63BCCEFCFB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19005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A768ED4-56C3-17E5-5697-F1A407F9E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133F880-24B4-4007-E89D-EA4D1DA6E8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39DD4C-48C2-18BA-C73E-DC70DEA3AB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2834FC-F8D0-481E-9BFA-A4EE7B36172F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AB51FE0-2434-619C-B442-396347F3E0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4794D00-562A-1C29-B586-94C721826F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86CBDB-2E92-4289-96ED-63BCCEFCFB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1467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525F63F-7C11-BB20-D44C-CC453CE71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Samhällsfilosofi – John Rawls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F5C0F82-152F-2089-B74A-DFBDB93EC2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En teori om rättvisa</a:t>
            </a:r>
          </a:p>
        </p:txBody>
      </p:sp>
    </p:spTree>
    <p:extLst>
      <p:ext uri="{BB962C8B-B14F-4D97-AF65-F5344CB8AC3E}">
        <p14:creationId xmlns:p14="http://schemas.microsoft.com/office/powerpoint/2010/main" val="40457452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46C8F15-C956-6410-6392-1EEFA1A4F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400">
                <a:solidFill>
                  <a:srgbClr val="FFFFFF"/>
                </a:solidFill>
              </a:rPr>
              <a:t>Rawls ställer sig frågan: Vad är ett rättvist samhälle?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22E225D-D15A-C41E-46DE-246DB2EB1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309" y="1782501"/>
            <a:ext cx="11204294" cy="4676172"/>
          </a:xfrm>
        </p:spPr>
        <p:txBody>
          <a:bodyPr anchor="ctr">
            <a:normAutofit/>
          </a:bodyPr>
          <a:lstStyle/>
          <a:p>
            <a:r>
              <a:rPr lang="sv-SE" sz="2000" dirty="0"/>
              <a:t>Publicerar 1971 boken – En teori om rättvisa (A </a:t>
            </a:r>
            <a:r>
              <a:rPr lang="sv-SE" sz="2000" dirty="0" err="1"/>
              <a:t>theory</a:t>
            </a:r>
            <a:r>
              <a:rPr lang="sv-SE" sz="2000" dirty="0"/>
              <a:t> </a:t>
            </a:r>
            <a:r>
              <a:rPr lang="sv-SE" sz="2000" dirty="0" err="1"/>
              <a:t>of</a:t>
            </a:r>
            <a:r>
              <a:rPr lang="sv-SE" sz="2000" dirty="0"/>
              <a:t> </a:t>
            </a:r>
            <a:r>
              <a:rPr lang="sv-SE" sz="2000" dirty="0" err="1"/>
              <a:t>justice</a:t>
            </a:r>
            <a:r>
              <a:rPr lang="sv-SE" sz="2000" dirty="0"/>
              <a:t>) </a:t>
            </a:r>
          </a:p>
          <a:p>
            <a:endParaRPr lang="sv-SE" sz="2000" dirty="0"/>
          </a:p>
          <a:p>
            <a:r>
              <a:rPr lang="sv-SE" sz="2000" dirty="0"/>
              <a:t>Vilka principer vill vi ha i samhället? </a:t>
            </a:r>
          </a:p>
          <a:p>
            <a:endParaRPr lang="sv-SE" sz="2000" dirty="0"/>
          </a:p>
          <a:p>
            <a:r>
              <a:rPr lang="sv-SE" sz="2000" dirty="0"/>
              <a:t>Kritik mot den dominerande utilitarismen</a:t>
            </a:r>
          </a:p>
          <a:p>
            <a:endParaRPr lang="sv-SE" sz="2000" dirty="0"/>
          </a:p>
          <a:p>
            <a:r>
              <a:rPr lang="sv-SE" sz="2000" dirty="0"/>
              <a:t>Mycket respekterat arbete även för politiska motståndare – Många var tvungna att förhålla sig till Rawls arbete efter publicering </a:t>
            </a:r>
          </a:p>
        </p:txBody>
      </p:sp>
    </p:spTree>
    <p:extLst>
      <p:ext uri="{BB962C8B-B14F-4D97-AF65-F5344CB8AC3E}">
        <p14:creationId xmlns:p14="http://schemas.microsoft.com/office/powerpoint/2010/main" val="2491684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8079679-FDAF-18AF-3C80-F886F949E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Originalpositionen – Ett tankeexperiment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AFA56BA-B4A9-7E71-A82F-72E1F68C8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/>
              <a:t>Rawls vill att vi ska tänka oss hur vi skulle vilja bygga upp vårt samhälle om vi inte visste vilken position i samhället vi skulle ha? </a:t>
            </a:r>
          </a:p>
          <a:p>
            <a:endParaRPr lang="sv-SE" sz="2000"/>
          </a:p>
          <a:p>
            <a:r>
              <a:rPr lang="sv-SE" sz="2000"/>
              <a:t>Samhället består av olika grupper av människor – Hur organiserar vi samhället så alla grupper får det så bra som möjligt? </a:t>
            </a:r>
          </a:p>
          <a:p>
            <a:endParaRPr lang="sv-SE" sz="2000"/>
          </a:p>
          <a:p>
            <a:r>
              <a:rPr lang="sv-SE" sz="2000"/>
              <a:t>Vi vill nå en objektiv syn på samhället som är oberoende av vår position </a:t>
            </a:r>
          </a:p>
          <a:p>
            <a:endParaRPr lang="sv-SE" sz="2000"/>
          </a:p>
          <a:p>
            <a:r>
              <a:rPr lang="sv-SE" sz="2000"/>
              <a:t>De principer som man når i </a:t>
            </a:r>
            <a:r>
              <a:rPr lang="sv-SE" sz="2000" b="1"/>
              <a:t>originalpositionen </a:t>
            </a:r>
            <a:r>
              <a:rPr lang="sv-SE" sz="2000"/>
              <a:t>ska gälla för samhället i stort </a:t>
            </a:r>
          </a:p>
        </p:txBody>
      </p:sp>
    </p:spTree>
    <p:extLst>
      <p:ext uri="{BB962C8B-B14F-4D97-AF65-F5344CB8AC3E}">
        <p14:creationId xmlns:p14="http://schemas.microsoft.com/office/powerpoint/2010/main" val="2180968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43AE9B1-41F7-4DA7-E310-D5FB63814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700">
                <a:solidFill>
                  <a:srgbClr val="FFFFFF"/>
                </a:solidFill>
              </a:rPr>
              <a:t>Okunnighetens slöja – Hur väljer vi våra principer?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D0BFBD3-DAE0-CE75-32B9-3C89FFB8A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069" y="1770926"/>
            <a:ext cx="11632556" cy="4699321"/>
          </a:xfrm>
        </p:spPr>
        <p:txBody>
          <a:bodyPr anchor="ctr">
            <a:normAutofit/>
          </a:bodyPr>
          <a:lstStyle/>
          <a:p>
            <a:r>
              <a:rPr lang="sv-SE" sz="2000"/>
              <a:t>Okunnighetens slöja – En del av tankeexperimentet  </a:t>
            </a:r>
            <a:r>
              <a:rPr lang="sv-SE" sz="2000" b="1"/>
              <a:t>originalpositionen </a:t>
            </a:r>
          </a:p>
          <a:p>
            <a:endParaRPr lang="sv-SE" sz="2000" b="1"/>
          </a:p>
          <a:p>
            <a:r>
              <a:rPr lang="sv-SE" sz="2000"/>
              <a:t>Okunnighetens slöja beskriver hur inte vet om vår position i samhället innan vi träder in i den – Vår ekonomiska position, vår etnicitet, våra fysiska problem osv. </a:t>
            </a:r>
          </a:p>
          <a:p>
            <a:endParaRPr lang="sv-SE" sz="2000"/>
          </a:p>
          <a:p>
            <a:r>
              <a:rPr lang="sv-SE" sz="2000"/>
              <a:t>Rawls menar att självintresset är fortfarande stort under okunnighetens slöja därför vill man maximera sin position oavsett vilken grupp man hamnar i </a:t>
            </a:r>
          </a:p>
        </p:txBody>
      </p:sp>
    </p:spTree>
    <p:extLst>
      <p:ext uri="{BB962C8B-B14F-4D97-AF65-F5344CB8AC3E}">
        <p14:creationId xmlns:p14="http://schemas.microsoft.com/office/powerpoint/2010/main" val="1666527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DB77403-D5F0-A34A-3FFA-531E7FBBD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700">
                <a:solidFill>
                  <a:srgbClr val="FFFFFF"/>
                </a:solidFill>
              </a:rPr>
              <a:t>Principerna Rawls når efter sitt tankeexperiment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FD33106-542F-2EF2-1630-95BDB9BE3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sv-SE" sz="2000" b="0" i="0">
                <a:effectLst/>
                <a:latin typeface="Arial" panose="020B0604020202020204" pitchFamily="34" charset="0"/>
              </a:rPr>
              <a:t>Frihetsprincipen: varje medborgare i samhället ska tillerkännas så omfattande grundläggande fri- och rättigheter som går att förena med att samma fri- och rättigheter tillerkänns alla andra.</a:t>
            </a:r>
          </a:p>
          <a:p>
            <a:pPr marL="0" indent="0">
              <a:buNone/>
            </a:pPr>
            <a:endParaRPr lang="sv-SE" sz="2000" b="0" i="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v-SE" sz="2000" b="0" i="0">
                <a:effectLst/>
                <a:latin typeface="Arial" panose="020B0604020202020204" pitchFamily="34" charset="0"/>
              </a:rPr>
              <a:t>Differensprincipen: skillnader i inkomst och andra grundläggande nyttigheter ska ordnas så att tillgångarna för de sämst ställda maximeras.</a:t>
            </a:r>
          </a:p>
          <a:p>
            <a:pPr>
              <a:buFont typeface="Arial" panose="020B0604020202020204" pitchFamily="34" charset="0"/>
              <a:buChar char="•"/>
            </a:pPr>
            <a:endParaRPr lang="sv-SE" sz="2000">
              <a:latin typeface="Arial" panose="020B0604020202020204" pitchFamily="34" charset="0"/>
            </a:endParaRPr>
          </a:p>
          <a:p>
            <a:r>
              <a:rPr lang="sv-SE" sz="2000" b="0" i="0">
                <a:effectLst/>
                <a:latin typeface="Arial" panose="020B0604020202020204" pitchFamily="34" charset="0"/>
              </a:rPr>
              <a:t>Frihetsprincipen är överordnad Differensprincipen vilket innebär att du får inte inskränka människor grundläggande fri- och rättigheter till förmån för till exempel inkomstjusteringar </a:t>
            </a:r>
          </a:p>
          <a:p>
            <a:pPr marL="0" indent="0">
              <a:buNone/>
            </a:pPr>
            <a:endParaRPr lang="sv-SE" sz="2000"/>
          </a:p>
        </p:txBody>
      </p:sp>
    </p:spTree>
    <p:extLst>
      <p:ext uri="{BB962C8B-B14F-4D97-AF65-F5344CB8AC3E}">
        <p14:creationId xmlns:p14="http://schemas.microsoft.com/office/powerpoint/2010/main" val="1316498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5E78583-C0A2-E527-B18A-0F3CC8CA8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Frihetsprincipen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A332667-8017-DDDA-5F63-DDAE8A8E4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 b="0" i="0">
                <a:effectLst/>
                <a:latin typeface="Arial" panose="020B0604020202020204" pitchFamily="34" charset="0"/>
              </a:rPr>
              <a:t>Frihetsprincipen: varje medborgare i samhället ska tillerkännas så omfattande grundläggande fri- och rättigheter som går att förena med att samma fri- och rättigheter tillerkänns alla andra.</a:t>
            </a:r>
            <a:endParaRPr lang="sv-SE" sz="2000"/>
          </a:p>
          <a:p>
            <a:endParaRPr lang="sv-SE" sz="2000"/>
          </a:p>
          <a:p>
            <a:r>
              <a:rPr lang="sv-SE" sz="2000"/>
              <a:t>Några rättigheter som Rawls identifierar: Rösträtt, yttrandefrihet, tankefrihet, fysiska rättigheter (frihet från godtyckligt våld), äganderätt </a:t>
            </a:r>
          </a:p>
          <a:p>
            <a:endParaRPr lang="sv-SE" sz="2000"/>
          </a:p>
          <a:p>
            <a:r>
              <a:rPr lang="sv-SE" sz="2000"/>
              <a:t>Man skulle kunna definiera dessa som de grundläggande fri- och rättigheterna för fungerande demokratier </a:t>
            </a:r>
          </a:p>
        </p:txBody>
      </p:sp>
    </p:spTree>
    <p:extLst>
      <p:ext uri="{BB962C8B-B14F-4D97-AF65-F5344CB8AC3E}">
        <p14:creationId xmlns:p14="http://schemas.microsoft.com/office/powerpoint/2010/main" val="1216527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023CFD1-CE05-7878-7BD9-1EB0FB7DC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Differensprincipen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177DD15-A760-E75E-8DFF-0D4491E1C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 b="0" i="0">
                <a:effectLst/>
                <a:latin typeface="Arial" panose="020B0604020202020204" pitchFamily="34" charset="0"/>
              </a:rPr>
              <a:t>Differensprincipen: skillnader i inkomst och andra grundläggande nyttigheter ska ordnas så att tillgångarna för de sämst ställda maximeras.</a:t>
            </a:r>
          </a:p>
          <a:p>
            <a:pPr marL="0" indent="0">
              <a:buNone/>
            </a:pPr>
            <a:endParaRPr lang="sv-SE" sz="2000"/>
          </a:p>
          <a:p>
            <a:r>
              <a:rPr lang="sv-SE" sz="2000"/>
              <a:t>Då Frihetsprincipen är säkrad appliceras Differensprincipen </a:t>
            </a:r>
          </a:p>
          <a:p>
            <a:endParaRPr lang="sv-SE" sz="2000"/>
          </a:p>
          <a:p>
            <a:r>
              <a:rPr lang="sv-SE" sz="2000"/>
              <a:t>Grundläggande nyttigheter: Saker som en rationell man vill ha, oavsett vad annat han vill ha</a:t>
            </a:r>
          </a:p>
          <a:p>
            <a:pPr marL="0" indent="0">
              <a:buNone/>
            </a:pPr>
            <a:endParaRPr lang="sv-SE" sz="2000"/>
          </a:p>
          <a:p>
            <a:r>
              <a:rPr lang="sv-SE" sz="2000"/>
              <a:t>Differensprincipen kan resultera i till exempel ekonomisk ojämlikhet men det får aldrig vara på bekostnad för de sämst ställdas position </a:t>
            </a:r>
          </a:p>
        </p:txBody>
      </p:sp>
    </p:spTree>
    <p:extLst>
      <p:ext uri="{BB962C8B-B14F-4D97-AF65-F5344CB8AC3E}">
        <p14:creationId xmlns:p14="http://schemas.microsoft.com/office/powerpoint/2010/main" val="4162315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DBA4068-EDC7-3D9A-6D7C-B1921AD8A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Kritik mot Rawls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B7B581A-020B-8FCB-0170-567CFB1B5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0" y="1885279"/>
            <a:ext cx="11288953" cy="4503946"/>
          </a:xfrm>
        </p:spPr>
        <p:txBody>
          <a:bodyPr anchor="ctr">
            <a:normAutofit/>
          </a:bodyPr>
          <a:lstStyle/>
          <a:p>
            <a:r>
              <a:rPr lang="sv-SE" sz="2000" dirty="0"/>
              <a:t>Vilka är de sämst ställda i samhället? </a:t>
            </a:r>
          </a:p>
          <a:p>
            <a:endParaRPr lang="sv-SE" sz="2000" dirty="0"/>
          </a:p>
          <a:p>
            <a:r>
              <a:rPr lang="sv-SE" sz="2000" dirty="0"/>
              <a:t>Skulle verkligen risktagande och rationella människor välja den här strukturen? </a:t>
            </a:r>
          </a:p>
          <a:p>
            <a:endParaRPr lang="sv-SE" sz="2000" dirty="0"/>
          </a:p>
          <a:p>
            <a:r>
              <a:rPr lang="sv-SE" sz="2000" dirty="0"/>
              <a:t>Varför skulle ett samhälle som bygger på slumpmässigt placering vara mer rättvis än ett samhälle som bygger på kompetens och hur man har lyckats? </a:t>
            </a:r>
          </a:p>
          <a:p>
            <a:endParaRPr lang="sv-SE" sz="2000" dirty="0"/>
          </a:p>
          <a:p>
            <a:r>
              <a:rPr lang="sv-SE" sz="2000" dirty="0"/>
              <a:t>Robert </a:t>
            </a:r>
            <a:r>
              <a:rPr lang="sv-SE" sz="2000" dirty="0" err="1"/>
              <a:t>Nozicks</a:t>
            </a:r>
            <a:r>
              <a:rPr lang="sv-SE" sz="2000" dirty="0"/>
              <a:t> kritik (nästa lektion) </a:t>
            </a:r>
          </a:p>
        </p:txBody>
      </p:sp>
    </p:spTree>
    <p:extLst>
      <p:ext uri="{BB962C8B-B14F-4D97-AF65-F5344CB8AC3E}">
        <p14:creationId xmlns:p14="http://schemas.microsoft.com/office/powerpoint/2010/main" val="1104908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FF3F89A-A853-01AD-84F8-834DEB9DD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 dirty="0">
                <a:solidFill>
                  <a:srgbClr val="FFFFFF"/>
                </a:solidFill>
              </a:rPr>
              <a:t>Diskussionsfrågor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2C11A08-D7FB-73D6-5E1F-75B710038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0" y="1891970"/>
            <a:ext cx="11231079" cy="4671492"/>
          </a:xfrm>
        </p:spPr>
        <p:txBody>
          <a:bodyPr anchor="ctr">
            <a:normAutofit/>
          </a:bodyPr>
          <a:lstStyle/>
          <a:p>
            <a:pPr marL="457200" indent="-457200">
              <a:buAutoNum type="arabicPeriod"/>
            </a:pPr>
            <a:r>
              <a:rPr lang="sv-SE" sz="2000" dirty="0"/>
              <a:t>Diskutera </a:t>
            </a:r>
            <a:r>
              <a:rPr lang="sv-SE" sz="2000" b="1" dirty="0"/>
              <a:t>originalpositionen</a:t>
            </a:r>
            <a:r>
              <a:rPr lang="sv-SE" sz="2000" dirty="0"/>
              <a:t>, är det en bra utgångspunkt för att bygga upp ett samhälle? Vilka problem finns med den utgångspunkten </a:t>
            </a:r>
          </a:p>
          <a:p>
            <a:pPr marL="457200" indent="-457200">
              <a:buAutoNum type="arabicPeriod"/>
            </a:pPr>
            <a:endParaRPr lang="sv-SE" sz="2000" dirty="0"/>
          </a:p>
          <a:p>
            <a:pPr marL="457200" indent="-457200">
              <a:buAutoNum type="arabicPeriod"/>
            </a:pPr>
            <a:r>
              <a:rPr lang="sv-SE" sz="2000" dirty="0"/>
              <a:t>Rawls menar att individer som skulle tänka rationellt och oegoistiskt skulle nå samma principer, stämmer det? </a:t>
            </a:r>
          </a:p>
          <a:p>
            <a:pPr marL="457200" indent="-457200">
              <a:buAutoNum type="arabicPeriod"/>
            </a:pPr>
            <a:endParaRPr lang="sv-SE" sz="2000" dirty="0"/>
          </a:p>
          <a:p>
            <a:pPr marL="457200" indent="-457200">
              <a:buAutoNum type="arabicPeriod"/>
            </a:pPr>
            <a:r>
              <a:rPr lang="sv-SE" sz="2000" dirty="0"/>
              <a:t>Rawls definierar att Differensprincipen utifrån de sämst ställda, vilka är de sämst ställda i samhället? </a:t>
            </a:r>
          </a:p>
          <a:p>
            <a:pPr marL="457200" indent="-457200">
              <a:buAutoNum type="arabicPeriod"/>
            </a:pPr>
            <a:endParaRPr lang="sv-SE" sz="2000" dirty="0"/>
          </a:p>
          <a:p>
            <a:pPr marL="457200" indent="-457200">
              <a:buAutoNum type="arabicPeriod"/>
            </a:pPr>
            <a:r>
              <a:rPr lang="sv-SE" sz="2000" dirty="0"/>
              <a:t>Rawls samhälle skulle rättfärdiga extrema skillnader mellan grupper </a:t>
            </a:r>
            <a:r>
              <a:rPr lang="sv-SE" sz="2000" dirty="0" err="1"/>
              <a:t>sålänge</a:t>
            </a:r>
            <a:r>
              <a:rPr lang="sv-SE" sz="2000" dirty="0"/>
              <a:t> de sämst ställdas position maximerades, känns det rimligt utifrån vad Rawls vill uppnå? </a:t>
            </a:r>
          </a:p>
          <a:p>
            <a:pPr marL="0" indent="0">
              <a:buNone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1780746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1746</TotalTime>
  <Words>553</Words>
  <Application>Microsoft Office PowerPoint</Application>
  <PresentationFormat>Bredbild</PresentationFormat>
  <Paragraphs>60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Office-tema</vt:lpstr>
      <vt:lpstr>Samhällsfilosofi – John Rawls</vt:lpstr>
      <vt:lpstr>Rawls ställer sig frågan: Vad är ett rättvist samhälle? </vt:lpstr>
      <vt:lpstr>Originalpositionen – Ett tankeexperiment </vt:lpstr>
      <vt:lpstr>Okunnighetens slöja – Hur väljer vi våra principer? </vt:lpstr>
      <vt:lpstr>Principerna Rawls når efter sitt tankeexperiment </vt:lpstr>
      <vt:lpstr>Frihetsprincipen </vt:lpstr>
      <vt:lpstr>Differensprincipen</vt:lpstr>
      <vt:lpstr>Kritik mot Rawls </vt:lpstr>
      <vt:lpstr>Diskussionsfrågor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1</cp:revision>
  <dcterms:created xsi:type="dcterms:W3CDTF">2025-06-01T06:49:18Z</dcterms:created>
  <dcterms:modified xsi:type="dcterms:W3CDTF">2026-06-18T08:30:10Z</dcterms:modified>
</cp:coreProperties>
</file>