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2" r:id="rId5"/>
    <p:sldId id="260" r:id="rId6"/>
    <p:sldId id="264" r:id="rId7"/>
    <p:sldId id="265" r:id="rId8"/>
    <p:sldId id="261" r:id="rId9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3CEFAF5-977A-4681-8B1E-01DA9FBF62F0}" v="8" dt="2026-06-22T11:43:09.29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5" d="100"/>
          <a:sy n="55" d="100"/>
        </p:scale>
        <p:origin x="1096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akim Jideström" userId="55301464-3ae5-4df5-b584-5e5b60ec0c1b" providerId="ADAL" clId="{55BEA114-65DF-4831-B0DA-3F089B9AB1A6}"/>
    <pc:docChg chg="custSel modSld">
      <pc:chgData name="Joakim Jideström" userId="55301464-3ae5-4df5-b584-5e5b60ec0c1b" providerId="ADAL" clId="{55BEA114-65DF-4831-B0DA-3F089B9AB1A6}" dt="2026-06-22T11:43:09.291" v="32" actId="478"/>
      <pc:docMkLst>
        <pc:docMk/>
      </pc:docMkLst>
      <pc:sldChg chg="delSp">
        <pc:chgData name="Joakim Jideström" userId="55301464-3ae5-4df5-b584-5e5b60ec0c1b" providerId="ADAL" clId="{55BEA114-65DF-4831-B0DA-3F089B9AB1A6}" dt="2026-06-22T11:42:45.920" v="26" actId="478"/>
        <pc:sldMkLst>
          <pc:docMk/>
          <pc:sldMk cId="4038822874" sldId="256"/>
        </pc:sldMkLst>
        <pc:picChg chg="del">
          <ac:chgData name="Joakim Jideström" userId="55301464-3ae5-4df5-b584-5e5b60ec0c1b" providerId="ADAL" clId="{55BEA114-65DF-4831-B0DA-3F089B9AB1A6}" dt="2026-06-22T11:42:45.920" v="26" actId="478"/>
          <ac:picMkLst>
            <pc:docMk/>
            <pc:sldMk cId="4038822874" sldId="256"/>
            <ac:picMk id="1026" creationId="{3FAACB59-52BE-A44D-A2C8-1A2CC1B00F6E}"/>
          </ac:picMkLst>
        </pc:picChg>
        <pc:picChg chg="del">
          <ac:chgData name="Joakim Jideström" userId="55301464-3ae5-4df5-b584-5e5b60ec0c1b" providerId="ADAL" clId="{55BEA114-65DF-4831-B0DA-3F089B9AB1A6}" dt="2026-06-22T11:42:44.649" v="25" actId="478"/>
          <ac:picMkLst>
            <pc:docMk/>
            <pc:sldMk cId="4038822874" sldId="256"/>
            <ac:picMk id="1028" creationId="{D00E24C0-3591-BC77-D0A4-5781C9EDE59D}"/>
          </ac:picMkLst>
        </pc:picChg>
      </pc:sldChg>
      <pc:sldChg chg="delSp">
        <pc:chgData name="Joakim Jideström" userId="55301464-3ae5-4df5-b584-5e5b60ec0c1b" providerId="ADAL" clId="{55BEA114-65DF-4831-B0DA-3F089B9AB1A6}" dt="2026-06-22T11:42:48.580" v="27" actId="478"/>
        <pc:sldMkLst>
          <pc:docMk/>
          <pc:sldMk cId="4087383052" sldId="258"/>
        </pc:sldMkLst>
        <pc:picChg chg="del">
          <ac:chgData name="Joakim Jideström" userId="55301464-3ae5-4df5-b584-5e5b60ec0c1b" providerId="ADAL" clId="{55BEA114-65DF-4831-B0DA-3F089B9AB1A6}" dt="2026-06-22T11:42:48.580" v="27" actId="478"/>
          <ac:picMkLst>
            <pc:docMk/>
            <pc:sldMk cId="4087383052" sldId="258"/>
            <ac:picMk id="2050" creationId="{0ED5BCDB-078F-49DE-9816-D86AD12D3DFA}"/>
          </ac:picMkLst>
        </pc:picChg>
      </pc:sldChg>
      <pc:sldChg chg="delSp">
        <pc:chgData name="Joakim Jideström" userId="55301464-3ae5-4df5-b584-5e5b60ec0c1b" providerId="ADAL" clId="{55BEA114-65DF-4831-B0DA-3F089B9AB1A6}" dt="2026-06-22T11:42:50.953" v="28" actId="478"/>
        <pc:sldMkLst>
          <pc:docMk/>
          <pc:sldMk cId="2382291046" sldId="259"/>
        </pc:sldMkLst>
        <pc:picChg chg="del">
          <ac:chgData name="Joakim Jideström" userId="55301464-3ae5-4df5-b584-5e5b60ec0c1b" providerId="ADAL" clId="{55BEA114-65DF-4831-B0DA-3F089B9AB1A6}" dt="2026-06-22T11:42:50.953" v="28" actId="478"/>
          <ac:picMkLst>
            <pc:docMk/>
            <pc:sldMk cId="2382291046" sldId="259"/>
            <ac:picMk id="2050" creationId="{7233F861-0AEF-C73B-3B67-528343E12C11}"/>
          </ac:picMkLst>
        </pc:picChg>
      </pc:sldChg>
      <pc:sldChg chg="delSp">
        <pc:chgData name="Joakim Jideström" userId="55301464-3ae5-4df5-b584-5e5b60ec0c1b" providerId="ADAL" clId="{55BEA114-65DF-4831-B0DA-3F089B9AB1A6}" dt="2026-06-22T11:43:09.291" v="32" actId="478"/>
        <pc:sldMkLst>
          <pc:docMk/>
          <pc:sldMk cId="3393862162" sldId="261"/>
        </pc:sldMkLst>
        <pc:picChg chg="del">
          <ac:chgData name="Joakim Jideström" userId="55301464-3ae5-4df5-b584-5e5b60ec0c1b" providerId="ADAL" clId="{55BEA114-65DF-4831-B0DA-3F089B9AB1A6}" dt="2026-06-22T11:43:09.291" v="32" actId="478"/>
          <ac:picMkLst>
            <pc:docMk/>
            <pc:sldMk cId="3393862162" sldId="261"/>
            <ac:picMk id="4098" creationId="{96955C78-074F-4C3B-B878-1FA6681296FA}"/>
          </ac:picMkLst>
        </pc:picChg>
      </pc:sldChg>
      <pc:sldChg chg="delSp">
        <pc:chgData name="Joakim Jideström" userId="55301464-3ae5-4df5-b584-5e5b60ec0c1b" providerId="ADAL" clId="{55BEA114-65DF-4831-B0DA-3F089B9AB1A6}" dt="2026-06-22T11:42:53.065" v="29" actId="478"/>
        <pc:sldMkLst>
          <pc:docMk/>
          <pc:sldMk cId="2997382840" sldId="262"/>
        </pc:sldMkLst>
        <pc:picChg chg="del">
          <ac:chgData name="Joakim Jideström" userId="55301464-3ae5-4df5-b584-5e5b60ec0c1b" providerId="ADAL" clId="{55BEA114-65DF-4831-B0DA-3F089B9AB1A6}" dt="2026-06-22T11:42:53.065" v="29" actId="478"/>
          <ac:picMkLst>
            <pc:docMk/>
            <pc:sldMk cId="2997382840" sldId="262"/>
            <ac:picMk id="3074" creationId="{96D54B4A-FFD9-83B0-CCE9-3591B4B71E5C}"/>
          </ac:picMkLst>
        </pc:picChg>
      </pc:sldChg>
      <pc:sldChg chg="delSp">
        <pc:chgData name="Joakim Jideström" userId="55301464-3ae5-4df5-b584-5e5b60ec0c1b" providerId="ADAL" clId="{55BEA114-65DF-4831-B0DA-3F089B9AB1A6}" dt="2026-06-22T11:43:03.625" v="30" actId="478"/>
        <pc:sldMkLst>
          <pc:docMk/>
          <pc:sldMk cId="307214408" sldId="264"/>
        </pc:sldMkLst>
        <pc:picChg chg="del">
          <ac:chgData name="Joakim Jideström" userId="55301464-3ae5-4df5-b584-5e5b60ec0c1b" providerId="ADAL" clId="{55BEA114-65DF-4831-B0DA-3F089B9AB1A6}" dt="2026-06-22T11:43:03.625" v="30" actId="478"/>
          <ac:picMkLst>
            <pc:docMk/>
            <pc:sldMk cId="307214408" sldId="264"/>
            <ac:picMk id="4098" creationId="{33127B74-BC30-7C4D-1705-08A624ED1594}"/>
          </ac:picMkLst>
        </pc:picChg>
      </pc:sldChg>
      <pc:sldChg chg="delSp">
        <pc:chgData name="Joakim Jideström" userId="55301464-3ae5-4df5-b584-5e5b60ec0c1b" providerId="ADAL" clId="{55BEA114-65DF-4831-B0DA-3F089B9AB1A6}" dt="2026-06-22T11:43:06.899" v="31" actId="478"/>
        <pc:sldMkLst>
          <pc:docMk/>
          <pc:sldMk cId="2590798562" sldId="265"/>
        </pc:sldMkLst>
        <pc:picChg chg="del">
          <ac:chgData name="Joakim Jideström" userId="55301464-3ae5-4df5-b584-5e5b60ec0c1b" providerId="ADAL" clId="{55BEA114-65DF-4831-B0DA-3F089B9AB1A6}" dt="2026-06-22T11:43:06.899" v="31" actId="478"/>
          <ac:picMkLst>
            <pc:docMk/>
            <pc:sldMk cId="2590798562" sldId="265"/>
            <ac:picMk id="5122" creationId="{EBA37D73-F5EB-FE27-3524-2EEDA804B181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8AA0B20-6602-1071-3F81-D6E8E49067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698207B-AFF1-4B0C-DDD0-9BF11A1AE7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6B18EF0-981C-5759-B0F3-FEBF88846E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5B5F4-FF47-42C1-88FF-248D4E516604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01F0675-7835-6DB9-020F-DF806B031F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FE6430D-8E24-7B14-688E-D6E61244A2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89AC5-682B-47D8-A085-CD34C8EBF76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471928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34DED46-5F07-52D1-61BA-C1E44F66E5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D880AA1-10ED-7692-5B90-4D614DE7CD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2E161A67-A0CD-0213-E3B2-2ADA017BEE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5B5F4-FF47-42C1-88FF-248D4E516604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4D306CB-296A-9C98-ADA0-F0F3AF0064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259B1B97-9E8E-2BB4-14CC-B7A845BC0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89AC5-682B-47D8-A085-CD34C8EBF76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041583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7118221-89D6-104A-BF41-70F1750E79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F83C4438-1762-EB05-8B1E-A46B2814B4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BFE13F6-FD1A-632E-E7DC-D118649F1B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5B5F4-FF47-42C1-88FF-248D4E516604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1402627-19DA-D903-B41F-305495A79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23ECBF7-E7CF-A4E0-E6C9-AE8F4AA308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89AC5-682B-47D8-A085-CD34C8EBF76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278805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3FACEC0-6299-BBE2-62E2-42A57C0D40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F70AFA3-8562-4051-43D1-A7593B3E8C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C553C615-0903-F15A-D9C6-03A3C9CD54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54964C0B-4F15-F838-B1C3-95F0974BA9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5B5F4-FF47-42C1-88FF-248D4E516604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68F060C6-60B3-E408-65DE-60518A1B8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5174632D-B5F2-1598-175C-678351D1CC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89AC5-682B-47D8-A085-CD34C8EBF76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33678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AFFDFFF-6C9C-29CD-FB74-EB01866A98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C67E64A7-C0A8-98F2-7432-CF6F466EB3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7F34815F-A4B9-825E-8E6A-C6D1D54328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2F84C457-DFA8-668C-2DC7-EA582E6396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FFDD82F1-AEF6-1FCB-0AA1-BBCEDF53FD3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E41424D1-5920-488D-FCD9-7E0102F86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5B5F4-FF47-42C1-88FF-248D4E516604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CF7D79F1-3B6B-580E-1089-FA33B41D3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9C3B8961-1008-001E-5DFD-C9B34819E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89AC5-682B-47D8-A085-CD34C8EBF76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97294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852DCD2-8668-3027-B502-F67D11FBED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C9E21021-A2CF-ED82-FA9C-7967AC1949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5B5F4-FF47-42C1-88FF-248D4E516604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FBDD4AD6-EF63-4133-8A35-2F72DC9EE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FE155212-A6F6-F5F8-932A-EC106631B2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89AC5-682B-47D8-A085-CD34C8EBF76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10363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D9C188C6-7A53-01E6-1A40-2005B4D0BA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5B5F4-FF47-42C1-88FF-248D4E516604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F11AC40F-6907-5AA6-E2E8-28D165B35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96FCBDB8-159D-4D8A-8224-931928C419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89AC5-682B-47D8-A085-CD34C8EBF76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713608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B12E3ED-DD9B-0B17-E3AC-1E904A7ABD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08D16E1-AD50-EE3D-B957-B58C0960E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566AF73C-BE11-B1D6-E1BB-FD1C944785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5DDE6015-6AA4-1A9F-4B23-D507C056DD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5B5F4-FF47-42C1-88FF-248D4E516604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97936B1E-07A0-F602-3E6F-8A6B796D0E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067281E5-D773-B867-1A63-4778ADF6A7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89AC5-682B-47D8-A085-CD34C8EBF76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951708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D6C27B7-7586-55E1-0261-BB8198EBA8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B3C8CC79-7F5D-16D8-2300-30330C1635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21DFF0CC-900D-0E59-99DE-62BF4644B7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7CD760D3-AAAC-C4EE-BFAE-812F8B2DD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5B5F4-FF47-42C1-88FF-248D4E516604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10C27429-5D19-B28F-D330-83EE28170C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AA91E53C-3C88-D9E0-54B2-5BEBA6CBA7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89AC5-682B-47D8-A085-CD34C8EBF76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986062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1117430-3219-F019-9098-9DCA5B240B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96924E52-67E7-9C3B-994E-12FADA8701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42D47C2-F671-696A-C634-37F5FE728A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5B5F4-FF47-42C1-88FF-248D4E516604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7F47233A-DCBE-F800-937E-6CC5CECCFA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EFB8272-B31E-285A-1AB1-3E629AB57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89AC5-682B-47D8-A085-CD34C8EBF76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21193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410D818A-B89B-C7BB-1311-2513236207B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D906B760-700A-E2F9-973D-B3EA51CF99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F2D096A-7060-5CC9-B1A5-C4292ADCA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5B5F4-FF47-42C1-88FF-248D4E516604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6808D0D-A7A6-3677-0063-DE3DEED38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797D4DB-7F6D-1602-F25C-E7307ED2E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89AC5-682B-47D8-A085-CD34C8EBF76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780947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9A143B5F-5689-8E38-9144-4532BDC8D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58438E1C-F19C-95B1-567D-4A6FCB6107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3FAA5A1-15B7-E40A-E233-3284A1E20F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0B5B5F4-FF47-42C1-88FF-248D4E516604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268DD60-59EF-7508-C37E-E4BAEE0895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2486FC49-18F7-B7EC-0064-072B778430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8E89AC5-682B-47D8-A085-CD34C8EBF76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33174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Rectangle 1032">
            <a:extLst>
              <a:ext uri="{FF2B5EF4-FFF2-40B4-BE49-F238E27FC236}">
                <a16:creationId xmlns:a16="http://schemas.microsoft.com/office/drawing/2014/main" id="{27BDFED6-6E33-4606-AFE2-886ADB1C01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890DEF05-784E-4B61-89E4-04C4ECF4E5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36000">
                <a:schemeClr val="tx1">
                  <a:lumMod val="95000"/>
                  <a:lumOff val="5000"/>
                </a:schemeClr>
              </a:gs>
              <a:gs pos="81000">
                <a:schemeClr val="tx1">
                  <a:lumMod val="95000"/>
                  <a:lumOff val="5000"/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42F26016-52C7-95E7-33E7-AC20350206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115219"/>
            <a:ext cx="5395912" cy="2387600"/>
          </a:xfrm>
        </p:spPr>
        <p:txBody>
          <a:bodyPr>
            <a:normAutofit/>
          </a:bodyPr>
          <a:lstStyle/>
          <a:p>
            <a:pPr algn="l"/>
            <a:r>
              <a:rPr lang="sv-SE" sz="5000">
                <a:solidFill>
                  <a:schemeClr val="bg1"/>
                </a:solidFill>
              </a:rPr>
              <a:t>Ryska revolutionen 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D6F765B4-238D-6FFE-C540-583E694140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902075"/>
            <a:ext cx="5395912" cy="1655762"/>
          </a:xfrm>
        </p:spPr>
        <p:txBody>
          <a:bodyPr>
            <a:normAutofit/>
          </a:bodyPr>
          <a:lstStyle/>
          <a:p>
            <a:pPr algn="l"/>
            <a:r>
              <a:rPr lang="sv-SE" sz="2000">
                <a:solidFill>
                  <a:schemeClr val="bg1"/>
                </a:solidFill>
              </a:rPr>
              <a:t>En stor samhällsförändring och Sovjetunionen upprättas </a:t>
            </a:r>
          </a:p>
        </p:txBody>
      </p:sp>
      <p:cxnSp>
        <p:nvCxnSpPr>
          <p:cNvPr id="1037" name="Straight Connector 1036">
            <a:extLst>
              <a:ext uri="{FF2B5EF4-FFF2-40B4-BE49-F238E27FC236}">
                <a16:creationId xmlns:a16="http://schemas.microsoft.com/office/drawing/2014/main" id="{C41BAEC7-F7B0-4224-8B18-8F74B7D87F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3681408"/>
            <a:ext cx="11353799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8822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B481307-AE9D-43E1-8AA7-1865C6176F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Ryska revolutionen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4FFB1D9-CD7F-45D0-A67C-51C5230386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900144" cy="4511380"/>
          </a:xfrm>
        </p:spPr>
        <p:txBody>
          <a:bodyPr>
            <a:normAutofit fontScale="92500" lnSpcReduction="10000"/>
          </a:bodyPr>
          <a:lstStyle/>
          <a:p>
            <a:r>
              <a:rPr lang="sv-SE" dirty="0"/>
              <a:t>Tsarryssland var under 1800-talet politiskt, ekonomiskt och jordbruksmässigt efterblivet</a:t>
            </a:r>
          </a:p>
          <a:p>
            <a:endParaRPr lang="sv-SE" dirty="0"/>
          </a:p>
          <a:p>
            <a:r>
              <a:rPr lang="sv-SE" dirty="0"/>
              <a:t>I förhållande till övriga industrialiserade Europa var Ryssland väldigt fattiga</a:t>
            </a:r>
          </a:p>
          <a:p>
            <a:endParaRPr lang="sv-SE" dirty="0"/>
          </a:p>
          <a:p>
            <a:r>
              <a:rPr lang="sv-SE" dirty="0"/>
              <a:t>Politiskt efterblivet: Kejsaren, Tsaren sågs som en halvgud som styrde enväldigt</a:t>
            </a:r>
          </a:p>
          <a:p>
            <a:endParaRPr lang="sv-SE" dirty="0"/>
          </a:p>
          <a:p>
            <a:r>
              <a:rPr lang="sv-SE" dirty="0"/>
              <a:t>Ekonomiskt och jordburksmässigt efterblivet:  begränsad industrialisering, uråldriga jordbruksmetoder</a:t>
            </a:r>
          </a:p>
        </p:txBody>
      </p:sp>
    </p:spTree>
    <p:extLst>
      <p:ext uri="{BB962C8B-B14F-4D97-AF65-F5344CB8AC3E}">
        <p14:creationId xmlns:p14="http://schemas.microsoft.com/office/powerpoint/2010/main" val="40873830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9AA72BD9-2C5A-4EDC-931F-5AA08EACA0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7" name="Rectangle 2056">
            <a:extLst>
              <a:ext uri="{FF2B5EF4-FFF2-40B4-BE49-F238E27FC236}">
                <a16:creationId xmlns:a16="http://schemas.microsoft.com/office/drawing/2014/main" id="{DD3981AC-7B61-4947-BCF3-F7AA7FA38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tx1"/>
              </a:gs>
              <a:gs pos="35000">
                <a:schemeClr val="tx1">
                  <a:alpha val="78000"/>
                </a:schemeClr>
              </a:gs>
              <a:gs pos="19000">
                <a:schemeClr val="tx1">
                  <a:alpha val="38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A2C6502A-CAE9-45E0-8761-67BBDE042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94" y="1161288"/>
            <a:ext cx="3438144" cy="1124712"/>
          </a:xfrm>
        </p:spPr>
        <p:txBody>
          <a:bodyPr anchor="b">
            <a:normAutofit/>
          </a:bodyPr>
          <a:lstStyle/>
          <a:p>
            <a:r>
              <a:rPr lang="sv-SE" sz="2400">
                <a:solidFill>
                  <a:schemeClr val="bg1"/>
                </a:solidFill>
              </a:rPr>
              <a:t>Stor frustration bland bönder och befolkningen – Förnedring </a:t>
            </a:r>
          </a:p>
        </p:txBody>
      </p:sp>
      <p:sp>
        <p:nvSpPr>
          <p:cNvPr id="2059" name="Rectangle 2058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61" name="Rectangle 2060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9144"/>
          </a:xfrm>
          <a:prstGeom prst="rect">
            <a:avLst/>
          </a:prstGeom>
          <a:solidFill>
            <a:schemeClr val="tx1"/>
          </a:solidFill>
          <a:ln w="317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E578F22-52EC-4CDC-9FAB-EB72327B95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5943" y="2537978"/>
            <a:ext cx="4441371" cy="4020446"/>
          </a:xfrm>
        </p:spPr>
        <p:txBody>
          <a:bodyPr anchor="t">
            <a:normAutofit/>
          </a:bodyPr>
          <a:lstStyle/>
          <a:p>
            <a:r>
              <a:rPr lang="sv-SE" sz="1600" dirty="0">
                <a:solidFill>
                  <a:schemeClr val="bg1"/>
                </a:solidFill>
              </a:rPr>
              <a:t>Slutet av 1800-talet – stor frustration bland befolkningen (saknade politisk makt) </a:t>
            </a:r>
          </a:p>
          <a:p>
            <a:endParaRPr lang="sv-SE" sz="1600" dirty="0">
              <a:solidFill>
                <a:schemeClr val="bg1"/>
              </a:solidFill>
            </a:endParaRPr>
          </a:p>
          <a:p>
            <a:r>
              <a:rPr lang="sv-SE" sz="1600" dirty="0">
                <a:solidFill>
                  <a:schemeClr val="bg1"/>
                </a:solidFill>
              </a:rPr>
              <a:t>Ryssland förlorar ett krig mot Japan 1904 – Uppror bland bönder som slogs ner </a:t>
            </a:r>
          </a:p>
          <a:p>
            <a:endParaRPr lang="sv-SE" sz="1600" dirty="0">
              <a:solidFill>
                <a:schemeClr val="bg1"/>
              </a:solidFill>
            </a:endParaRPr>
          </a:p>
          <a:p>
            <a:r>
              <a:rPr lang="sv-SE" sz="1600" dirty="0">
                <a:solidFill>
                  <a:schemeClr val="bg1"/>
                </a:solidFill>
              </a:rPr>
              <a:t>Ryssland går in i Första världskriget - Tsar Nikolaj II ville återupprätta äran – Ryssland föll för extremt stora förluster (Flest av Ententen) </a:t>
            </a:r>
          </a:p>
          <a:p>
            <a:endParaRPr lang="sv-SE" sz="1600" dirty="0">
              <a:solidFill>
                <a:schemeClr val="bg1"/>
              </a:solidFill>
            </a:endParaRPr>
          </a:p>
          <a:p>
            <a:r>
              <a:rPr lang="sv-SE" sz="1600" dirty="0">
                <a:solidFill>
                  <a:schemeClr val="bg1"/>
                </a:solidFill>
              </a:rPr>
              <a:t>1916 drabbas Ryssland av missväxt mitt under kriget – Soldater lider och brödköerna växte snabbt på städernas gator</a:t>
            </a:r>
          </a:p>
        </p:txBody>
      </p:sp>
    </p:spTree>
    <p:extLst>
      <p:ext uri="{BB962C8B-B14F-4D97-AF65-F5344CB8AC3E}">
        <p14:creationId xmlns:p14="http://schemas.microsoft.com/office/powerpoint/2010/main" val="23822910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79" name="Rectangle 3078">
            <a:extLst>
              <a:ext uri="{FF2B5EF4-FFF2-40B4-BE49-F238E27FC236}">
                <a16:creationId xmlns:a16="http://schemas.microsoft.com/office/drawing/2014/main" id="{D1D34770-47A8-402C-AF23-2B653F2D8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1EA883FE-A44C-E48C-E5E6-77DC240485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9" y="723898"/>
            <a:ext cx="6002110" cy="1495425"/>
          </a:xfrm>
        </p:spPr>
        <p:txBody>
          <a:bodyPr>
            <a:normAutofit/>
          </a:bodyPr>
          <a:lstStyle/>
          <a:p>
            <a:r>
              <a:rPr lang="sv-SE" sz="3400"/>
              <a:t>Februarirevolutionen 1917 -Kortvarig republik – Fortsatt missnöje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4396D1B-19F6-899E-B5C0-B7D7527949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6680" y="2405067"/>
            <a:ext cx="6002110" cy="3729034"/>
          </a:xfrm>
        </p:spPr>
        <p:txBody>
          <a:bodyPr>
            <a:normAutofit/>
          </a:bodyPr>
          <a:lstStyle/>
          <a:p>
            <a:r>
              <a:rPr lang="sv-SE" sz="1900"/>
              <a:t>Det stor missnöjet och upplopp gör att Nikolaj II tvingas abdikera-  1917 </a:t>
            </a:r>
          </a:p>
          <a:p>
            <a:endParaRPr lang="sv-SE" sz="1900"/>
          </a:p>
          <a:p>
            <a:r>
              <a:rPr lang="sv-SE" sz="1900"/>
              <a:t>Provisorisk regering inrättas – liberaler och socialister </a:t>
            </a:r>
          </a:p>
          <a:p>
            <a:endParaRPr lang="sv-SE" sz="1900"/>
          </a:p>
          <a:p>
            <a:r>
              <a:rPr lang="sv-SE" sz="1900"/>
              <a:t>De två reformerna som folket ville ha – Slutet på kriget samt jordutdelning till bönderna – Genomfördes inte </a:t>
            </a:r>
          </a:p>
          <a:p>
            <a:endParaRPr lang="sv-SE" sz="1900"/>
          </a:p>
          <a:p>
            <a:r>
              <a:rPr lang="sv-SE" sz="1900"/>
              <a:t>Stora folkliga uppror mot regeringen som inte kunde upprätthålla ordningen – I praktiken anarki i många delar av landet </a:t>
            </a:r>
          </a:p>
        </p:txBody>
      </p:sp>
    </p:spTree>
    <p:extLst>
      <p:ext uri="{BB962C8B-B14F-4D97-AF65-F5344CB8AC3E}">
        <p14:creationId xmlns:p14="http://schemas.microsoft.com/office/powerpoint/2010/main" val="29973828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1C33CC1-0B85-44C4-B745-E5D01CC9CA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sv-SE" dirty="0"/>
              <a:t>Oktoberrevolutionen 1917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DCEDDA4-3659-4766-B27B-D1CEC2081F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6549" y="1915428"/>
            <a:ext cx="6735371" cy="4308391"/>
          </a:xfrm>
        </p:spPr>
        <p:txBody>
          <a:bodyPr>
            <a:normAutofit lnSpcReduction="10000"/>
          </a:bodyPr>
          <a:lstStyle/>
          <a:p>
            <a:r>
              <a:rPr lang="sv-SE" sz="1800" dirty="0"/>
              <a:t>Vladimir Lenin – Revolutionär marxist i exil i Schweiz väljer att återvända till Ryssland för att utnyttja situationen – Får stöd från många grupper i samhället</a:t>
            </a:r>
          </a:p>
          <a:p>
            <a:endParaRPr lang="sv-SE" sz="1800" dirty="0"/>
          </a:p>
          <a:p>
            <a:r>
              <a:rPr lang="sv-SE" sz="1800" dirty="0"/>
              <a:t>Bolsjeviker stormar Vinterpalatset och tar makten – Lovar att ett demokratisk val ska avgöra den nya konstitutionen för Ryssland – Bolsjevikerna får enbart en fjärdedel av rösterna och upplöser då duman med hjälp av Tjekan (Bolsjevikernas hemliga polis) </a:t>
            </a:r>
          </a:p>
          <a:p>
            <a:endParaRPr lang="sv-SE" sz="1800" dirty="0"/>
          </a:p>
          <a:p>
            <a:r>
              <a:rPr lang="sv-SE" sz="1800" dirty="0"/>
              <a:t>Bolsjevikerna fredsförhandlar med Tyskland och genomför jordreformer (jord till bönderna) – Uppskattade reformer </a:t>
            </a:r>
          </a:p>
          <a:p>
            <a:endParaRPr lang="sv-SE" sz="1800" dirty="0"/>
          </a:p>
          <a:p>
            <a:r>
              <a:rPr lang="sv-SE" sz="1800" dirty="0"/>
              <a:t>Samtidigt samlas oppositionella grupper för att slå ner det bolsjevikiska styret – Inbördeskrig som följd  </a:t>
            </a:r>
          </a:p>
        </p:txBody>
      </p:sp>
      <p:pic>
        <p:nvPicPr>
          <p:cNvPr id="3074" name="Picture 2" descr="Vladimir Lenin (Ryssland)">
            <a:extLst>
              <a:ext uri="{FF2B5EF4-FFF2-40B4-BE49-F238E27FC236}">
                <a16:creationId xmlns:a16="http://schemas.microsoft.com/office/drawing/2014/main" id="{46E5754C-9662-4671-B728-49B40169888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7" r="4438"/>
          <a:stretch/>
        </p:blipFill>
        <p:spPr bwMode="auto">
          <a:xfrm>
            <a:off x="20" y="10"/>
            <a:ext cx="4635571" cy="685799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28356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3" name="Rectangle 4102">
            <a:extLst>
              <a:ext uri="{FF2B5EF4-FFF2-40B4-BE49-F238E27FC236}">
                <a16:creationId xmlns:a16="http://schemas.microsoft.com/office/drawing/2014/main" id="{D1D34770-47A8-402C-AF23-2B653F2D8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AB8C39C8-7A9F-410C-8992-CF7501C5D1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9" y="723898"/>
            <a:ext cx="6002110" cy="1495425"/>
          </a:xfrm>
        </p:spPr>
        <p:txBody>
          <a:bodyPr>
            <a:normAutofit/>
          </a:bodyPr>
          <a:lstStyle/>
          <a:p>
            <a:r>
              <a:rPr lang="sv-SE" sz="4000"/>
              <a:t>Ryska inbördeskriget  1917-1922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683A49E-E347-0F43-F1CA-122148A087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6829" y="2068286"/>
            <a:ext cx="6847113" cy="4561113"/>
          </a:xfrm>
        </p:spPr>
        <p:txBody>
          <a:bodyPr>
            <a:normAutofit/>
          </a:bodyPr>
          <a:lstStyle/>
          <a:p>
            <a:r>
              <a:rPr lang="sv-SE" sz="1800" dirty="0"/>
              <a:t>Efter Bolsjevikerna tagit makten efter Oktoberrevolutionen </a:t>
            </a:r>
          </a:p>
          <a:p>
            <a:endParaRPr lang="sv-SE" sz="1800" dirty="0"/>
          </a:p>
          <a:p>
            <a:r>
              <a:rPr lang="sv-SE" sz="1800" dirty="0"/>
              <a:t>Röda armén (trogna mot Bolsjevikerna) mot den Vita armén (Trogna till den gamla ordningen, splittrad grupp) </a:t>
            </a:r>
          </a:p>
          <a:p>
            <a:pPr marL="0" indent="0">
              <a:buNone/>
            </a:pPr>
            <a:endParaRPr lang="sv-SE" sz="1800" dirty="0"/>
          </a:p>
          <a:p>
            <a:r>
              <a:rPr lang="sv-SE" sz="1800" dirty="0"/>
              <a:t>Nikolaj II (Tillsammans med familj) blir mördad 1918 – Oro att de ska friges av den Vita armén </a:t>
            </a:r>
          </a:p>
          <a:p>
            <a:pPr marL="0" indent="0">
              <a:buNone/>
            </a:pPr>
            <a:endParaRPr lang="sv-SE" sz="1800" dirty="0"/>
          </a:p>
          <a:p>
            <a:r>
              <a:rPr lang="sv-SE" sz="1800" dirty="0"/>
              <a:t>Vita armén svårt att organisera sig medan Röda armén var bra organiserad </a:t>
            </a:r>
          </a:p>
          <a:p>
            <a:endParaRPr lang="sv-SE" sz="1800" dirty="0"/>
          </a:p>
          <a:p>
            <a:r>
              <a:rPr lang="sv-SE" sz="1800" dirty="0"/>
              <a:t>Den Röda armén lyckas vinna kriget och Sovjetunionen utropas 1922 </a:t>
            </a:r>
          </a:p>
          <a:p>
            <a:endParaRPr lang="sv-SE" sz="1400" dirty="0"/>
          </a:p>
          <a:p>
            <a:endParaRPr lang="sv-SE" sz="1400" dirty="0"/>
          </a:p>
        </p:txBody>
      </p:sp>
    </p:spTree>
    <p:extLst>
      <p:ext uri="{BB962C8B-B14F-4D97-AF65-F5344CB8AC3E}">
        <p14:creationId xmlns:p14="http://schemas.microsoft.com/office/powerpoint/2010/main" val="3072144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27" name="Rectangle 5126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6EC115D7-A5AA-5E44-DC23-25E8753CA5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sv-SE" sz="5400"/>
              <a:t>Sovjetunionen upprättas </a:t>
            </a:r>
          </a:p>
        </p:txBody>
      </p:sp>
      <p:sp>
        <p:nvSpPr>
          <p:cNvPr id="5129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sX0" fmla="*/ 0 w 10972800"/>
              <a:gd name="csY0" fmla="*/ 0 h 18288"/>
              <a:gd name="csX1" fmla="*/ 356616 w 10972800"/>
              <a:gd name="csY1" fmla="*/ 0 h 18288"/>
              <a:gd name="csX2" fmla="*/ 1042416 w 10972800"/>
              <a:gd name="csY2" fmla="*/ 0 h 18288"/>
              <a:gd name="csX3" fmla="*/ 1947672 w 10972800"/>
              <a:gd name="csY3" fmla="*/ 0 h 18288"/>
              <a:gd name="csX4" fmla="*/ 2633472 w 10972800"/>
              <a:gd name="csY4" fmla="*/ 0 h 18288"/>
              <a:gd name="csX5" fmla="*/ 2990088 w 10972800"/>
              <a:gd name="csY5" fmla="*/ 0 h 18288"/>
              <a:gd name="csX6" fmla="*/ 3456432 w 10972800"/>
              <a:gd name="csY6" fmla="*/ 0 h 18288"/>
              <a:gd name="csX7" fmla="*/ 4361688 w 10972800"/>
              <a:gd name="csY7" fmla="*/ 0 h 18288"/>
              <a:gd name="csX8" fmla="*/ 5266944 w 10972800"/>
              <a:gd name="csY8" fmla="*/ 0 h 18288"/>
              <a:gd name="csX9" fmla="*/ 6172200 w 10972800"/>
              <a:gd name="csY9" fmla="*/ 0 h 18288"/>
              <a:gd name="csX10" fmla="*/ 6528816 w 10972800"/>
              <a:gd name="csY10" fmla="*/ 0 h 18288"/>
              <a:gd name="csX11" fmla="*/ 7214616 w 10972800"/>
              <a:gd name="csY11" fmla="*/ 0 h 18288"/>
              <a:gd name="csX12" fmla="*/ 7790688 w 10972800"/>
              <a:gd name="csY12" fmla="*/ 0 h 18288"/>
              <a:gd name="csX13" fmla="*/ 8147304 w 10972800"/>
              <a:gd name="csY13" fmla="*/ 0 h 18288"/>
              <a:gd name="csX14" fmla="*/ 9052560 w 10972800"/>
              <a:gd name="csY14" fmla="*/ 0 h 18288"/>
              <a:gd name="csX15" fmla="*/ 9409176 w 10972800"/>
              <a:gd name="csY15" fmla="*/ 0 h 18288"/>
              <a:gd name="csX16" fmla="*/ 9765792 w 10972800"/>
              <a:gd name="csY16" fmla="*/ 0 h 18288"/>
              <a:gd name="csX17" fmla="*/ 10341864 w 10972800"/>
              <a:gd name="csY17" fmla="*/ 0 h 18288"/>
              <a:gd name="csX18" fmla="*/ 10972800 w 10972800"/>
              <a:gd name="csY18" fmla="*/ 0 h 18288"/>
              <a:gd name="csX19" fmla="*/ 10972800 w 10972800"/>
              <a:gd name="csY19" fmla="*/ 18288 h 18288"/>
              <a:gd name="csX20" fmla="*/ 10177272 w 10972800"/>
              <a:gd name="csY20" fmla="*/ 18288 h 18288"/>
              <a:gd name="csX21" fmla="*/ 9820656 w 10972800"/>
              <a:gd name="csY21" fmla="*/ 18288 h 18288"/>
              <a:gd name="csX22" fmla="*/ 9464040 w 10972800"/>
              <a:gd name="csY22" fmla="*/ 18288 h 18288"/>
              <a:gd name="csX23" fmla="*/ 8778240 w 10972800"/>
              <a:gd name="csY23" fmla="*/ 18288 h 18288"/>
              <a:gd name="csX24" fmla="*/ 8421624 w 10972800"/>
              <a:gd name="csY24" fmla="*/ 18288 h 18288"/>
              <a:gd name="csX25" fmla="*/ 7735824 w 10972800"/>
              <a:gd name="csY25" fmla="*/ 18288 h 18288"/>
              <a:gd name="csX26" fmla="*/ 6940296 w 10972800"/>
              <a:gd name="csY26" fmla="*/ 18288 h 18288"/>
              <a:gd name="csX27" fmla="*/ 6254496 w 10972800"/>
              <a:gd name="csY27" fmla="*/ 18288 h 18288"/>
              <a:gd name="csX28" fmla="*/ 5458968 w 10972800"/>
              <a:gd name="csY28" fmla="*/ 18288 h 18288"/>
              <a:gd name="csX29" fmla="*/ 4663440 w 10972800"/>
              <a:gd name="csY29" fmla="*/ 18288 h 18288"/>
              <a:gd name="csX30" fmla="*/ 4306824 w 10972800"/>
              <a:gd name="csY30" fmla="*/ 18288 h 18288"/>
              <a:gd name="csX31" fmla="*/ 3840480 w 10972800"/>
              <a:gd name="csY31" fmla="*/ 18288 h 18288"/>
              <a:gd name="csX32" fmla="*/ 3264408 w 10972800"/>
              <a:gd name="csY32" fmla="*/ 18288 h 18288"/>
              <a:gd name="csX33" fmla="*/ 2578608 w 10972800"/>
              <a:gd name="csY33" fmla="*/ 18288 h 18288"/>
              <a:gd name="csX34" fmla="*/ 1673352 w 10972800"/>
              <a:gd name="csY34" fmla="*/ 18288 h 18288"/>
              <a:gd name="csX35" fmla="*/ 877824 w 10972800"/>
              <a:gd name="csY35" fmla="*/ 18288 h 18288"/>
              <a:gd name="csX36" fmla="*/ 0 w 10972800"/>
              <a:gd name="csY36" fmla="*/ 18288 h 18288"/>
              <a:gd name="csX37" fmla="*/ 0 w 10972800"/>
              <a:gd name="csY37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9C3FA60-C179-ADEF-A248-F96515C2BD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927764" cy="4401764"/>
          </a:xfrm>
        </p:spPr>
        <p:txBody>
          <a:bodyPr anchor="t">
            <a:normAutofit/>
          </a:bodyPr>
          <a:lstStyle/>
          <a:p>
            <a:r>
              <a:rPr lang="sv-SE" sz="1800" dirty="0"/>
              <a:t>Bolsjevikernas vinst i inbördeskriget gjorde att Sovjetunionen upprättades – Första socialistiska staten </a:t>
            </a:r>
          </a:p>
          <a:p>
            <a:endParaRPr lang="sv-SE" sz="1800" dirty="0"/>
          </a:p>
          <a:p>
            <a:r>
              <a:rPr lang="sv-SE" sz="1800" dirty="0"/>
              <a:t>Snabbt inrättas strukturer för att kunna bibehålla makten – Säkerhetspolis, fångläger för politiska motståndare, förbud mot oppositionella grupper  </a:t>
            </a:r>
          </a:p>
          <a:p>
            <a:endParaRPr lang="sv-SE" sz="1800" dirty="0"/>
          </a:p>
          <a:p>
            <a:r>
              <a:rPr lang="sv-SE" sz="1800" dirty="0"/>
              <a:t>Den lyckade ekonomiska planen NEP inrättas (Ny ekonomisk politik) – Blandekonomi mellan kapitalismen och planekonomi </a:t>
            </a:r>
          </a:p>
          <a:p>
            <a:endParaRPr lang="sv-SE" sz="1800" dirty="0"/>
          </a:p>
          <a:p>
            <a:r>
              <a:rPr lang="sv-SE" sz="1800" dirty="0"/>
              <a:t>Lenin blir svårt sjuk under 1922-1924 – Stor maktkonflikt i de inre kretsarna som följd – Lenin gav inga tydliga direktiv vem han ville ha som efterträdare – Josef Stalin tar makten</a:t>
            </a:r>
          </a:p>
        </p:txBody>
      </p:sp>
    </p:spTree>
    <p:extLst>
      <p:ext uri="{BB962C8B-B14F-4D97-AF65-F5344CB8AC3E}">
        <p14:creationId xmlns:p14="http://schemas.microsoft.com/office/powerpoint/2010/main" val="25907985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CB11C57-0BAA-45E3-AC2C-25953109B9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sv-SE" sz="4100" dirty="0"/>
              <a:t>De inledande åren med Stalin vid makten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8272CE1-8928-4F4C-8C5B-E722E09E69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>
            <a:normAutofit/>
          </a:bodyPr>
          <a:lstStyle/>
          <a:p>
            <a:r>
              <a:rPr lang="sv-SE" sz="1700" dirty="0"/>
              <a:t>Lenin dör 1924 – Stalin tar över makten och knyter makten ännu mer till sig själv – Politiska motståndare och konkurrenter fängslas och dödas – En totalt totalitär stat</a:t>
            </a:r>
          </a:p>
          <a:p>
            <a:endParaRPr lang="sv-SE" sz="1700" dirty="0"/>
          </a:p>
          <a:p>
            <a:r>
              <a:rPr lang="sv-SE" sz="1700" dirty="0"/>
              <a:t>Stalin kollektiviserar jordbruket – Massvält och protester som följd </a:t>
            </a:r>
          </a:p>
          <a:p>
            <a:pPr marL="0" indent="0">
              <a:buNone/>
            </a:pPr>
            <a:endParaRPr lang="sv-SE" sz="1700" dirty="0"/>
          </a:p>
          <a:p>
            <a:r>
              <a:rPr lang="sv-SE" sz="1700" dirty="0"/>
              <a:t>Driver fram en industrialisering som helt är uppbyggd på staten – Hela befolkningen är beroende av staten för att överleva </a:t>
            </a:r>
          </a:p>
          <a:p>
            <a:endParaRPr lang="sv-SE" sz="1700" dirty="0"/>
          </a:p>
          <a:p>
            <a:r>
              <a:rPr lang="sv-SE" sz="1700" dirty="0"/>
              <a:t>Den stora terrorn (1936-1938) – Massarresteringar, massavrättningar samt deportationer av oönskade grupper och individer för Stalin-regimen </a:t>
            </a:r>
          </a:p>
        </p:txBody>
      </p:sp>
    </p:spTree>
    <p:extLst>
      <p:ext uri="{BB962C8B-B14F-4D97-AF65-F5344CB8AC3E}">
        <p14:creationId xmlns:p14="http://schemas.microsoft.com/office/powerpoint/2010/main" val="33938621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2350</TotalTime>
  <Words>532</Words>
  <Application>Microsoft Office PowerPoint</Application>
  <PresentationFormat>Bredbild</PresentationFormat>
  <Paragraphs>60</Paragraphs>
  <Slides>8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8</vt:i4>
      </vt:variant>
    </vt:vector>
  </HeadingPairs>
  <TitlesOfParts>
    <vt:vector size="13" baseType="lpstr">
      <vt:lpstr>Aptos</vt:lpstr>
      <vt:lpstr>Aptos Display</vt:lpstr>
      <vt:lpstr>Arial</vt:lpstr>
      <vt:lpstr>Calibri</vt:lpstr>
      <vt:lpstr>Office-tema</vt:lpstr>
      <vt:lpstr>Ryska revolutionen </vt:lpstr>
      <vt:lpstr>Ryska revolutionen </vt:lpstr>
      <vt:lpstr>Stor frustration bland bönder och befolkningen – Förnedring </vt:lpstr>
      <vt:lpstr>Februarirevolutionen 1917 -Kortvarig republik – Fortsatt missnöje </vt:lpstr>
      <vt:lpstr>Oktoberrevolutionen 1917</vt:lpstr>
      <vt:lpstr>Ryska inbördeskriget  1917-1922 </vt:lpstr>
      <vt:lpstr>Sovjetunionen upprättas </vt:lpstr>
      <vt:lpstr>De inledande åren med Stalin vid makten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Joakim Jideström</dc:creator>
  <cp:lastModifiedBy>Joakim Jideström</cp:lastModifiedBy>
  <cp:revision>2</cp:revision>
  <dcterms:created xsi:type="dcterms:W3CDTF">2025-02-18T13:44:13Z</dcterms:created>
  <dcterms:modified xsi:type="dcterms:W3CDTF">2026-06-22T11:43:14Z</dcterms:modified>
</cp:coreProperties>
</file>