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0DA1DD-1B58-4B78-8B03-FB63ED5CEEC2}" v="12" dt="2026-06-22T10:57:24.9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58" d="100"/>
          <a:sy n="58" d="100"/>
        </p:scale>
        <p:origin x="11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custSel delSld modSld">
      <pc:chgData name="Joakim Jideström" userId="55301464-3ae5-4df5-b584-5e5b60ec0c1b" providerId="ADAL" clId="{55BEA114-65DF-4831-B0DA-3F089B9AB1A6}" dt="2026-06-22T10:57:24.933" v="13" actId="478"/>
      <pc:docMkLst>
        <pc:docMk/>
      </pc:docMkLst>
      <pc:sldChg chg="delSp">
        <pc:chgData name="Joakim Jideström" userId="55301464-3ae5-4df5-b584-5e5b60ec0c1b" providerId="ADAL" clId="{55BEA114-65DF-4831-B0DA-3F089B9AB1A6}" dt="2026-06-22T10:56:39.431" v="2" actId="478"/>
        <pc:sldMkLst>
          <pc:docMk/>
          <pc:sldMk cId="3110407108" sldId="256"/>
        </pc:sldMkLst>
        <pc:picChg chg="del">
          <ac:chgData name="Joakim Jideström" userId="55301464-3ae5-4df5-b584-5e5b60ec0c1b" providerId="ADAL" clId="{55BEA114-65DF-4831-B0DA-3F089B9AB1A6}" dt="2026-06-22T10:56:39.431" v="2" actId="478"/>
          <ac:picMkLst>
            <pc:docMk/>
            <pc:sldMk cId="3110407108" sldId="256"/>
            <ac:picMk id="4" creationId="{BEED3D28-3FFA-0CE6-1768-125CE52E2A63}"/>
          </ac:picMkLst>
        </pc:picChg>
        <pc:picChg chg="del">
          <ac:chgData name="Joakim Jideström" userId="55301464-3ae5-4df5-b584-5e5b60ec0c1b" providerId="ADAL" clId="{55BEA114-65DF-4831-B0DA-3F089B9AB1A6}" dt="2026-06-22T10:56:38.487" v="1" actId="478"/>
          <ac:picMkLst>
            <pc:docMk/>
            <pc:sldMk cId="3110407108" sldId="256"/>
            <ac:picMk id="5" creationId="{9938AFA4-1449-5B97-BF2F-64D36796129A}"/>
          </ac:picMkLst>
        </pc:picChg>
        <pc:picChg chg="del">
          <ac:chgData name="Joakim Jideström" userId="55301464-3ae5-4df5-b584-5e5b60ec0c1b" providerId="ADAL" clId="{55BEA114-65DF-4831-B0DA-3F089B9AB1A6}" dt="2026-06-22T10:56:37.249" v="0" actId="478"/>
          <ac:picMkLst>
            <pc:docMk/>
            <pc:sldMk cId="3110407108" sldId="256"/>
            <ac:picMk id="7" creationId="{F21082CE-EA99-00A5-187F-16DA17E9B1CC}"/>
          </ac:picMkLst>
        </pc:picChg>
      </pc:sldChg>
      <pc:sldChg chg="delSp mod">
        <pc:chgData name="Joakim Jideström" userId="55301464-3ae5-4df5-b584-5e5b60ec0c1b" providerId="ADAL" clId="{55BEA114-65DF-4831-B0DA-3F089B9AB1A6}" dt="2026-06-22T10:56:41.474" v="3" actId="478"/>
        <pc:sldMkLst>
          <pc:docMk/>
          <pc:sldMk cId="2377886426" sldId="257"/>
        </pc:sldMkLst>
        <pc:picChg chg="del">
          <ac:chgData name="Joakim Jideström" userId="55301464-3ae5-4df5-b584-5e5b60ec0c1b" providerId="ADAL" clId="{55BEA114-65DF-4831-B0DA-3F089B9AB1A6}" dt="2026-06-22T10:56:41.474" v="3" actId="478"/>
          <ac:picMkLst>
            <pc:docMk/>
            <pc:sldMk cId="2377886426" sldId="257"/>
            <ac:picMk id="5" creationId="{6C785427-6212-09AD-E0F0-0342819DA5C6}"/>
          </ac:picMkLst>
        </pc:picChg>
      </pc:sldChg>
      <pc:sldChg chg="delSp">
        <pc:chgData name="Joakim Jideström" userId="55301464-3ae5-4df5-b584-5e5b60ec0c1b" providerId="ADAL" clId="{55BEA114-65DF-4831-B0DA-3F089B9AB1A6}" dt="2026-06-22T10:56:49.122" v="5" actId="478"/>
        <pc:sldMkLst>
          <pc:docMk/>
          <pc:sldMk cId="2391145552" sldId="258"/>
        </pc:sldMkLst>
        <pc:picChg chg="del">
          <ac:chgData name="Joakim Jideström" userId="55301464-3ae5-4df5-b584-5e5b60ec0c1b" providerId="ADAL" clId="{55BEA114-65DF-4831-B0DA-3F089B9AB1A6}" dt="2026-06-22T10:56:49.122" v="5" actId="478"/>
          <ac:picMkLst>
            <pc:docMk/>
            <pc:sldMk cId="2391145552" sldId="258"/>
            <ac:picMk id="1026" creationId="{57AC0D87-779F-79C0-840F-C3A25A485801}"/>
          </ac:picMkLst>
        </pc:picChg>
        <pc:picChg chg="del">
          <ac:chgData name="Joakim Jideström" userId="55301464-3ae5-4df5-b584-5e5b60ec0c1b" providerId="ADAL" clId="{55BEA114-65DF-4831-B0DA-3F089B9AB1A6}" dt="2026-06-22T10:56:48.227" v="4" actId="478"/>
          <ac:picMkLst>
            <pc:docMk/>
            <pc:sldMk cId="2391145552" sldId="258"/>
            <ac:picMk id="1028" creationId="{A63D90EC-685C-6B24-F6FA-035E6CFDF5E7}"/>
          </ac:picMkLst>
        </pc:picChg>
      </pc:sldChg>
      <pc:sldChg chg="addSp delSp">
        <pc:chgData name="Joakim Jideström" userId="55301464-3ae5-4df5-b584-5e5b60ec0c1b" providerId="ADAL" clId="{55BEA114-65DF-4831-B0DA-3F089B9AB1A6}" dt="2026-06-22T10:57:10.899" v="9" actId="478"/>
        <pc:sldMkLst>
          <pc:docMk/>
          <pc:sldMk cId="459992530" sldId="260"/>
        </pc:sldMkLst>
        <pc:picChg chg="del">
          <ac:chgData name="Joakim Jideström" userId="55301464-3ae5-4df5-b584-5e5b60ec0c1b" providerId="ADAL" clId="{55BEA114-65DF-4831-B0DA-3F089B9AB1A6}" dt="2026-06-22T10:57:10.899" v="9" actId="478"/>
          <ac:picMkLst>
            <pc:docMk/>
            <pc:sldMk cId="459992530" sldId="260"/>
            <ac:picMk id="1026" creationId="{7FCEAC77-746E-F770-2665-42D1ABA37B92}"/>
          </ac:picMkLst>
        </pc:picChg>
        <pc:picChg chg="add del">
          <ac:chgData name="Joakim Jideström" userId="55301464-3ae5-4df5-b584-5e5b60ec0c1b" providerId="ADAL" clId="{55BEA114-65DF-4831-B0DA-3F089B9AB1A6}" dt="2026-06-22T10:57:09.770" v="8" actId="478"/>
          <ac:picMkLst>
            <pc:docMk/>
            <pc:sldMk cId="459992530" sldId="260"/>
            <ac:picMk id="4098" creationId="{A8ED22FF-5DAC-C0B7-15FB-D473AD689623}"/>
          </ac:picMkLst>
        </pc:picChg>
      </pc:sldChg>
      <pc:sldChg chg="delSp">
        <pc:chgData name="Joakim Jideström" userId="55301464-3ae5-4df5-b584-5e5b60ec0c1b" providerId="ADAL" clId="{55BEA114-65DF-4831-B0DA-3F089B9AB1A6}" dt="2026-06-22T10:57:20.726" v="12" actId="478"/>
        <pc:sldMkLst>
          <pc:docMk/>
          <pc:sldMk cId="1729821930" sldId="261"/>
        </pc:sldMkLst>
        <pc:picChg chg="del">
          <ac:chgData name="Joakim Jideström" userId="55301464-3ae5-4df5-b584-5e5b60ec0c1b" providerId="ADAL" clId="{55BEA114-65DF-4831-B0DA-3F089B9AB1A6}" dt="2026-06-22T10:57:20.726" v="12" actId="478"/>
          <ac:picMkLst>
            <pc:docMk/>
            <pc:sldMk cId="1729821930" sldId="261"/>
            <ac:picMk id="5122" creationId="{FB958564-11F7-0E0B-C471-031A0B4C2C7F}"/>
          </ac:picMkLst>
        </pc:picChg>
        <pc:picChg chg="del">
          <ac:chgData name="Joakim Jideström" userId="55301464-3ae5-4df5-b584-5e5b60ec0c1b" providerId="ADAL" clId="{55BEA114-65DF-4831-B0DA-3F089B9AB1A6}" dt="2026-06-22T10:57:19.485" v="11" actId="478"/>
          <ac:picMkLst>
            <pc:docMk/>
            <pc:sldMk cId="1729821930" sldId="261"/>
            <ac:picMk id="5124" creationId="{1D3833DC-39C2-5B04-B99A-60B667D41A68}"/>
          </ac:picMkLst>
        </pc:picChg>
      </pc:sldChg>
      <pc:sldChg chg="delSp">
        <pc:chgData name="Joakim Jideström" userId="55301464-3ae5-4df5-b584-5e5b60ec0c1b" providerId="ADAL" clId="{55BEA114-65DF-4831-B0DA-3F089B9AB1A6}" dt="2026-06-22T10:57:24.933" v="13" actId="478"/>
        <pc:sldMkLst>
          <pc:docMk/>
          <pc:sldMk cId="3321672750" sldId="262"/>
        </pc:sldMkLst>
        <pc:picChg chg="del">
          <ac:chgData name="Joakim Jideström" userId="55301464-3ae5-4df5-b584-5e5b60ec0c1b" providerId="ADAL" clId="{55BEA114-65DF-4831-B0DA-3F089B9AB1A6}" dt="2026-06-22T10:57:24.933" v="13" actId="478"/>
          <ac:picMkLst>
            <pc:docMk/>
            <pc:sldMk cId="3321672750" sldId="262"/>
            <ac:picMk id="6146" creationId="{B58E207D-D035-047F-C851-0F4A86B8E373}"/>
          </ac:picMkLst>
        </pc:picChg>
      </pc:sldChg>
      <pc:sldChg chg="del">
        <pc:chgData name="Joakim Jideström" userId="55301464-3ae5-4df5-b584-5e5b60ec0c1b" providerId="ADAL" clId="{55BEA114-65DF-4831-B0DA-3F089B9AB1A6}" dt="2026-06-22T10:57:17.036" v="10" actId="47"/>
        <pc:sldMkLst>
          <pc:docMk/>
          <pc:sldMk cId="2029855715" sldId="26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37205B6-13C9-35D6-AEB1-2863B61776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BD168BB-1C77-BE94-D88C-4EE9A6D47C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3356ED5-6354-6686-2C06-63D1A75B3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71133-C708-4D6D-8183-BFD1EAF8FEC4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47CA754-9225-0A7C-3E89-18669AD39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B8D5BF3-BC75-7C53-6F8D-F453F37C9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67BD-F4A7-4167-8323-F84B53F546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0882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901DB9-D347-E5A7-E168-34FD155E7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8B32BD3-4B4D-E663-2DEE-00C1417007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6D6D2DE-987E-F66F-10BE-9730A48D3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71133-C708-4D6D-8183-BFD1EAF8FEC4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0E4FA4C-68DA-1CEC-CECB-01B5A7BC1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51655CC-7665-7EF4-9E5B-BE90385EB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67BD-F4A7-4167-8323-F84B53F546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9922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162FFB7-9563-71BD-6DD5-2C6B62E46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1925316-3378-DE10-C510-D792DDACCD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C5208A6-0A6E-968D-AB53-07AAA24E3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71133-C708-4D6D-8183-BFD1EAF8FEC4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9E3E67B-7613-1D29-A784-4885AA6DD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DA3AE64-59E0-7878-3331-C1AE8CCEC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67BD-F4A7-4167-8323-F84B53F546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4522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7A4211-08B5-A698-53C3-D14CD78D9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1FBB432-5210-BAAB-9FC4-C223B2AC38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622A3BA-7567-85D2-C48D-43E3DA99A4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6FF37E4-B004-8823-DC49-F513B0845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71133-C708-4D6D-8183-BFD1EAF8FEC4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2FFC947-4D59-DC27-868B-295DA6274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563F33A-C727-D163-A2AD-2355B272F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67BD-F4A7-4167-8323-F84B53F546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18859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60D97CA-F109-1C1A-3BD0-4E8DA4D52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CAED17B-492F-5A11-7CCB-EC59A2D8CD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CCC5A43-870D-A36A-457B-E9B285C697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8FC774FF-C1DC-7F99-E65A-17FE78B50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DEF5BCB-03BA-B69B-E09B-F6836529FC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435D7EF-593F-62CA-7782-2A3FAEB5F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71133-C708-4D6D-8183-BFD1EAF8FEC4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68B4A12-2AA7-4EA7-9A48-3F5E31F6C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E3665169-0168-790F-C589-BB314F890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67BD-F4A7-4167-8323-F84B53F546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58258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0669AA-91EA-4918-DF94-E852D51E8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9DE2C217-8E18-B5E7-0E00-8BC4ACAF2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71133-C708-4D6D-8183-BFD1EAF8FEC4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B5FECD3-3B16-7B62-5D3D-F63E67BC7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65DFDA4-1D46-9503-52AD-6D3E16E1F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67BD-F4A7-4167-8323-F84B53F546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48843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6A5DF35-363B-9FD4-D8CB-1DF53F429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71133-C708-4D6D-8183-BFD1EAF8FEC4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2C6CE349-02CA-2686-7F47-C4F8151D7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4D1D8F0-2A19-358F-3A15-9A1A4B5DE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67BD-F4A7-4167-8323-F84B53F546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42888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7977C7B-8A2D-D5BC-2889-37D5F7C76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10D47D1-086F-8CA9-5F3F-E1B0F52A51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1DCAE18-D9AF-18CE-A05C-82B8890EE3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168DA5C-5F21-B9C7-B784-C06CFE62E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71133-C708-4D6D-8183-BFD1EAF8FEC4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B78A32A-F221-9917-8DB7-3302FC59A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601CC8D-8A08-A0C1-125D-D188BF14B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67BD-F4A7-4167-8323-F84B53F546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88693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6EAC44A-57E1-C564-721E-4A8322E01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87620D0-8257-8553-0857-A3560A89F3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5D6826C-3100-F0FC-DE43-87ABE0AC38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BAF9E9D-14CA-BF6C-9DE0-A410882DD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71133-C708-4D6D-8183-BFD1EAF8FEC4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89A68EC-C572-91EB-1A27-3F26BF8D5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CBF2CF7-26DF-583A-E253-3CAB30C6D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67BD-F4A7-4167-8323-F84B53F546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26753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A2CCB4E-B39C-A974-93CB-599254E71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ED41983-76C2-0606-3F55-B8AE3B8E0B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E6B35AB-2E6E-8037-950D-F444CDEC2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71133-C708-4D6D-8183-BFD1EAF8FEC4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6E92A1A-2290-8279-D063-416E9E02F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2F8DBCC-77BD-0FA0-EE89-8C09662FC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67BD-F4A7-4167-8323-F84B53F546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79183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1562BE8C-7254-9647-5449-10828347F5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D60DB1D-DCFC-438C-3209-4405EDC773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6E9A3D9-46E6-F7AB-EF10-2E461D61A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71133-C708-4D6D-8183-BFD1EAF8FEC4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E8C6FE9-252A-2411-1A8C-49A798D04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8B9A567-799C-8073-8669-67D6C1881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67BD-F4A7-4167-8323-F84B53F546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57228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175FD07-7078-B89F-B9B5-392842C6D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342C105-2AF4-8BD3-4C62-501B9378A6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290BC09-FE3F-C601-0F32-66748A7735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71133-C708-4D6D-8183-BFD1EAF8FEC4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F9CEA99-01AB-C2C5-3E1E-CF55DA2FF9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1E28E38-A23D-AEE9-F00B-B252AFC70A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067BD-F4A7-4167-8323-F84B53F546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29489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71C7169-4630-5774-DA83-C1D473377D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1" y="4385066"/>
            <a:ext cx="10923638" cy="1317643"/>
          </a:xfrm>
        </p:spPr>
        <p:txBody>
          <a:bodyPr>
            <a:normAutofit/>
          </a:bodyPr>
          <a:lstStyle/>
          <a:p>
            <a:pPr algn="l"/>
            <a:r>
              <a:rPr lang="sv-SE" sz="4100"/>
              <a:t>Renässansen och inledningen på den vetenskapliga revolutionen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B25D08E-0FBA-C0B2-5BAC-01FEE78DBC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702709"/>
            <a:ext cx="10923638" cy="521109"/>
          </a:xfrm>
        </p:spPr>
        <p:txBody>
          <a:bodyPr>
            <a:normAutofit/>
          </a:bodyPr>
          <a:lstStyle/>
          <a:p>
            <a:pPr algn="l"/>
            <a:r>
              <a:rPr lang="sv-SE" dirty="0"/>
              <a:t>De antika idealen tar sig i uttryck och sprider sig </a:t>
            </a:r>
            <a:endParaRPr lang="sv-SE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00968E-0A99-46C4-A9B2-6A63AC66F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2" y="4242136"/>
            <a:ext cx="12192002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627B73E-D784-4780-AA33-DCDFE7DA16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2919" y="-680"/>
            <a:ext cx="0" cy="4242816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BAD6A72-88E8-42F7-88B9-CAF74453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5838" y="-680"/>
            <a:ext cx="0" cy="4242816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04071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F75D833-9DDF-E9F6-B13A-973E2A364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 dirty="0"/>
              <a:t>Renässansen – En avgränsad rörelse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019D3F0-853C-8F81-C212-A8413975B7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7053849" cy="4216398"/>
          </a:xfrm>
        </p:spPr>
        <p:txBody>
          <a:bodyPr>
            <a:normAutofit/>
          </a:bodyPr>
          <a:lstStyle/>
          <a:p>
            <a:r>
              <a:rPr lang="sv-SE" sz="1700" dirty="0"/>
              <a:t>Renässansen – en rörelse som uppkom i Italien under 1400-talet </a:t>
            </a:r>
          </a:p>
          <a:p>
            <a:endParaRPr lang="sv-SE" sz="1700" dirty="0"/>
          </a:p>
          <a:p>
            <a:r>
              <a:rPr lang="sv-SE" sz="1700" dirty="0"/>
              <a:t>Renässansen (pånyttfödelsen) – De antika idealen återkommer i konst, filosofi, litteratur – Människan i centrum, mer undersökande </a:t>
            </a:r>
          </a:p>
          <a:p>
            <a:endParaRPr lang="sv-SE" sz="1700" dirty="0"/>
          </a:p>
          <a:p>
            <a:r>
              <a:rPr lang="sv-SE" sz="1700" dirty="0"/>
              <a:t>En överlag avgränsad rörelse till Italien – Fanns även renässanstendenser i andra delar av Europa – Till exempel Flandern (nuvarande Nederländerna/Belgien)</a:t>
            </a:r>
          </a:p>
          <a:p>
            <a:endParaRPr lang="sv-SE" sz="1700" dirty="0"/>
          </a:p>
          <a:p>
            <a:r>
              <a:rPr lang="sv-SE" sz="1700" dirty="0"/>
              <a:t> Starkare statsmakt - Ledare i Italien och Flandern var accepterande kring undersökning och konst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7799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7886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21AC6A30-4F22-4C0F-B278-19C5B8A80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BB4335AD-65B1-44E4-90AF-264024FE4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0276E9F-D96E-2FAD-62B8-FCF7D2296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366" y="609600"/>
            <a:ext cx="4267200" cy="1351472"/>
          </a:xfrm>
        </p:spPr>
        <p:txBody>
          <a:bodyPr>
            <a:normAutofit/>
          </a:bodyPr>
          <a:lstStyle/>
          <a:p>
            <a:pPr algn="ctr"/>
            <a:r>
              <a:rPr lang="sv-SE" sz="2800">
                <a:solidFill>
                  <a:schemeClr val="tx1">
                    <a:lumMod val="85000"/>
                    <a:lumOff val="15000"/>
                  </a:schemeClr>
                </a:solidFill>
              </a:rPr>
              <a:t>Renässans – Människor börjar utforska den naturliga världen 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AE889B6-E04B-25C8-289C-1DBD7D51EA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5520" y="1961072"/>
            <a:ext cx="4970780" cy="4805487"/>
          </a:xfrm>
        </p:spPr>
        <p:txBody>
          <a:bodyPr>
            <a:normAutofit/>
          </a:bodyPr>
          <a:lstStyle/>
          <a:p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Renässansmän som Leonardo Da Vinci och Galileo Galilei börjar vidareutveckla vetenskap och ingenjörskonst</a:t>
            </a:r>
          </a:p>
          <a:p>
            <a:endParaRPr lang="sv-SE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Stor utveckling i konstmåleri, astronomi, fysik, fysiologi </a:t>
            </a:r>
          </a:p>
          <a:p>
            <a:endParaRPr lang="sv-SE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Fortfarande ett starkt motstånd från kyrkan mot många upptäckter som gick emot den kristna traditionen </a:t>
            </a:r>
          </a:p>
          <a:p>
            <a:endParaRPr lang="sv-SE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Michelangelo – Stora målningar som visar på människans relation till världen </a:t>
            </a:r>
          </a:p>
          <a:p>
            <a:endParaRPr lang="sv-SE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Många beställningsjobb från storfurstar i Italien (splittrat land) – Uppmuntrade till fortsatt utveckling och ekonomiska incitament </a:t>
            </a:r>
          </a:p>
          <a:p>
            <a:endParaRPr lang="sv-SE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sv-SE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145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4DC589B-5F56-4EB2-8C16-A133C6C7A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Leonardo Da Vincis anteckningar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D4A34E0-FCF4-63A4-772F-354B6F729F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2050" name="Picture 2" descr="För studenter på kursen Anatomi och fysiologi (15,0 hp) | Kurskod 1AR024 |  Karolinska Institutet Utbildning">
            <a:extLst>
              <a:ext uri="{FF2B5EF4-FFF2-40B4-BE49-F238E27FC236}">
                <a16:creationId xmlns:a16="http://schemas.microsoft.com/office/drawing/2014/main" id="{7CF9F7F5-742C-1FFB-F164-EC96CE239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3360" y="1465578"/>
            <a:ext cx="5197617" cy="4351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Journal like da Vinci, think like da Vinci • John Muir Laws">
            <a:extLst>
              <a:ext uri="{FF2B5EF4-FFF2-40B4-BE49-F238E27FC236}">
                <a16:creationId xmlns:a16="http://schemas.microsoft.com/office/drawing/2014/main" id="{D2277944-BEA8-9996-960A-A04EF641F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257" y="3896198"/>
            <a:ext cx="471328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Amazon.com: The Notebooks of Leonardo Di Vinci (Annotated) eBook : Da Vinci,  Leonardo, Richter, Jean Paul: Kindle Store">
            <a:extLst>
              <a:ext uri="{FF2B5EF4-FFF2-40B4-BE49-F238E27FC236}">
                <a16:creationId xmlns:a16="http://schemas.microsoft.com/office/drawing/2014/main" id="{DF7639C8-1152-5D3B-5E03-4CCC49CF8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0" y="0"/>
            <a:ext cx="3238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A862D318-B13C-B853-0C1B-EB9F24EC3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684" y="1343498"/>
            <a:ext cx="3457575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6481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D4617CC-9216-98AF-102B-013773933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Exempel på </a:t>
            </a:r>
            <a:r>
              <a:rPr lang="sv-SE" dirty="0" err="1"/>
              <a:t>Renässsanskonst</a:t>
            </a:r>
            <a:r>
              <a:rPr lang="sv-SE" dirty="0"/>
              <a:t>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BF1C840-E8DF-3EA7-B6AC-5E36322B91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3074" name="Picture 2" descr="Sixtinska kapellet och Vatikanmuseerna - våra tips">
            <a:extLst>
              <a:ext uri="{FF2B5EF4-FFF2-40B4-BE49-F238E27FC236}">
                <a16:creationId xmlns:a16="http://schemas.microsoft.com/office/drawing/2014/main" id="{4CAD9004-0E8F-2ADA-53CC-1ED6446BE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5080"/>
            <a:ext cx="89535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Målningen en snabblektion i den antika filosofin | SvD">
            <a:extLst>
              <a:ext uri="{FF2B5EF4-FFF2-40B4-BE49-F238E27FC236}">
                <a16:creationId xmlns:a16="http://schemas.microsoft.com/office/drawing/2014/main" id="{B1E95EB6-5F2E-7110-2D92-00319FB7E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790825"/>
            <a:ext cx="6096000" cy="406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Mona Lisa - Wikipedia">
            <a:extLst>
              <a:ext uri="{FF2B5EF4-FFF2-40B4-BE49-F238E27FC236}">
                <a16:creationId xmlns:a16="http://schemas.microsoft.com/office/drawing/2014/main" id="{D8CCEC7C-DDF3-1945-DF2E-81501EA95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635" y="3840481"/>
            <a:ext cx="2377145" cy="3542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6943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8" name="Rectangle 4107">
            <a:extLst>
              <a:ext uri="{FF2B5EF4-FFF2-40B4-BE49-F238E27FC236}">
                <a16:creationId xmlns:a16="http://schemas.microsoft.com/office/drawing/2014/main" id="{21AC6A30-4F22-4C0F-B278-19C5B8A80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0" name="Rectangle 4109">
            <a:extLst>
              <a:ext uri="{FF2B5EF4-FFF2-40B4-BE49-F238E27FC236}">
                <a16:creationId xmlns:a16="http://schemas.microsoft.com/office/drawing/2014/main" id="{BB4335AD-65B1-44E4-90AF-264024FE4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3803965-B667-4841-008F-48E797CAB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2401" y="111760"/>
            <a:ext cx="4267200" cy="1351472"/>
          </a:xfrm>
        </p:spPr>
        <p:txBody>
          <a:bodyPr>
            <a:normAutofit/>
          </a:bodyPr>
          <a:lstStyle/>
          <a:p>
            <a:pPr algn="ctr"/>
            <a:r>
              <a:rPr lang="sv-S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Nya världsbilder skapas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DD6047C-9C7C-18CC-D00E-4EFB9443B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534" y="1381760"/>
            <a:ext cx="4884766" cy="5252720"/>
          </a:xfrm>
        </p:spPr>
        <p:txBody>
          <a:bodyPr>
            <a:normAutofit lnSpcReduction="10000"/>
          </a:bodyPr>
          <a:lstStyle/>
          <a:p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Italienaren Galileo Galilei utvecklade redskap så man kunde observera himlakropparnas omloppsbana med större exakthet – Introducerade en ny världs, inte populärt hos kyrkan  </a:t>
            </a:r>
          </a:p>
          <a:p>
            <a:endParaRPr lang="sv-SE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Den polske astronomen Copernicus kunde visa på en Heliocentrisk världsbild 1543 – Galilei var också övertygad om den – Stort motstånd från kyrkan – Fanns föregångare till den här världsbilden (flera indiska astronomer) </a:t>
            </a:r>
          </a:p>
          <a:p>
            <a:endParaRPr lang="sv-SE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Ifrågasatte stora namn som Aristoteles världsbild och tidigare viktiga astronomer – </a:t>
            </a:r>
            <a:r>
              <a:rPr lang="sv-SE" sz="1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Geocentrismen</a:t>
            </a:r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  <a:p>
            <a:endParaRPr lang="sv-SE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En Heliocentrisk världsbild grundar sig på att jorden kretsar kring solen och inte tvärtom – Gick emot Bibelns ord</a:t>
            </a:r>
          </a:p>
          <a:p>
            <a:endParaRPr lang="sv-SE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Stort försvagande av kyrkan (i kombination med Reformationen) </a:t>
            </a:r>
          </a:p>
          <a:p>
            <a:endParaRPr lang="sv-SE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sv-SE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sv-SE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sv-SE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992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9" name="Rectangle 5128">
            <a:extLst>
              <a:ext uri="{FF2B5EF4-FFF2-40B4-BE49-F238E27FC236}">
                <a16:creationId xmlns:a16="http://schemas.microsoft.com/office/drawing/2014/main" id="{21AC6A30-4F22-4C0F-B278-19C5B8A80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31" name="Rectangle 5130">
            <a:extLst>
              <a:ext uri="{FF2B5EF4-FFF2-40B4-BE49-F238E27FC236}">
                <a16:creationId xmlns:a16="http://schemas.microsoft.com/office/drawing/2014/main" id="{BB4335AD-65B1-44E4-90AF-264024FE4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2F9BC98-948C-8686-7F06-79CB962A7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366" y="609600"/>
            <a:ext cx="4267200" cy="1351472"/>
          </a:xfrm>
        </p:spPr>
        <p:txBody>
          <a:bodyPr>
            <a:normAutofit/>
          </a:bodyPr>
          <a:lstStyle/>
          <a:p>
            <a:pPr algn="ctr"/>
            <a:r>
              <a:rPr lang="sv-SE" sz="4100">
                <a:solidFill>
                  <a:schemeClr val="tx1">
                    <a:lumMod val="85000"/>
                    <a:lumOff val="15000"/>
                  </a:schemeClr>
                </a:solidFill>
              </a:rPr>
              <a:t>Vetenskapen sprider sig i Europa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E5EDED0-E661-91ED-8CF2-8750C632D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534" y="1838960"/>
            <a:ext cx="4770466" cy="4886959"/>
          </a:xfrm>
        </p:spPr>
        <p:txBody>
          <a:bodyPr>
            <a:normAutofit/>
          </a:bodyPr>
          <a:lstStyle/>
          <a:p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Johannes Kepler (tysk, 1571-1630) – Visar att planeterna gick i ellipser runt jorden med extremt noggranna beräkningar och observationer </a:t>
            </a:r>
          </a:p>
          <a:p>
            <a:endParaRPr lang="sv-SE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Isaac Newton (britt, 1642-1727) – Använde lagarna som männen innan utformade för att kunna publicera </a:t>
            </a:r>
            <a:r>
              <a:rPr lang="sv-SE" sz="1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Principa</a:t>
            </a:r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Mathematica</a:t>
            </a:r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– Han kunde visa att fysiska kroppars rörelse kunde beskrivas med förutsägbara matematiska formler </a:t>
            </a:r>
          </a:p>
          <a:p>
            <a:endParaRPr lang="sv-SE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Förståelsen för att vi kan beskriva världen med hjälp av matematik och inte gudstro eller mystik blir avgörande </a:t>
            </a:r>
          </a:p>
          <a:p>
            <a:endParaRPr lang="sv-SE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v-SE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Många av dessa vetenskapsmän var övertygade kristna men gjorde en separation mellan vetenskap och religion – Centralt för den nya tiden </a:t>
            </a:r>
          </a:p>
          <a:p>
            <a:endParaRPr lang="sv-SE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sv-SE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821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EA3C359-7CCB-4B58-4456-62B47B58C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3700"/>
              <a:t>De vetenskapliga framgångarna banar vägen för Upplysningen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5D90D0B-5E9A-FC27-2D3F-4B3D58F85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7013209" cy="4246879"/>
          </a:xfrm>
        </p:spPr>
        <p:txBody>
          <a:bodyPr>
            <a:noAutofit/>
          </a:bodyPr>
          <a:lstStyle/>
          <a:p>
            <a:r>
              <a:rPr lang="sv-SE" sz="1800" dirty="0"/>
              <a:t>Förståelsen för att man kan använda förnuftet för att kunna beskriva världen skapar vilja att fortsätta använda förnuftet att beskriva andra delar av världen </a:t>
            </a:r>
          </a:p>
          <a:p>
            <a:endParaRPr lang="sv-SE" sz="1800" dirty="0"/>
          </a:p>
          <a:p>
            <a:r>
              <a:rPr lang="sv-SE" sz="1800" dirty="0"/>
              <a:t>Kyrkan hade fel – Förnuftet hade rätt – Större separation mellan kyrkan och vetenskapen </a:t>
            </a:r>
          </a:p>
          <a:p>
            <a:endParaRPr lang="sv-SE" sz="1800" dirty="0"/>
          </a:p>
          <a:p>
            <a:r>
              <a:rPr lang="sv-SE" sz="1800" dirty="0"/>
              <a:t>Filosofin utvecklades – Thomas Hobbes ville beskriva mänskligt agerande utifrån naturlagar, John Locke formulerade naturrätten (även om den är härledd från Gud) </a:t>
            </a:r>
          </a:p>
          <a:p>
            <a:endParaRPr lang="sv-SE" sz="1800" dirty="0"/>
          </a:p>
          <a:p>
            <a:r>
              <a:rPr lang="sv-SE" sz="1800" dirty="0"/>
              <a:t> Uppmaningen från Upplysningsidealet var: ”TÄNK SJÄLV” – Vetenskapen hade gått framåt genom förnuftet och undersökning, inte några makthavare eller kyrkan</a:t>
            </a:r>
          </a:p>
        </p:txBody>
      </p:sp>
      <p:cxnSp>
        <p:nvCxnSpPr>
          <p:cNvPr id="6151" name="Straight Connector 615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AF3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1672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474</Words>
  <Application>Microsoft Office PowerPoint</Application>
  <PresentationFormat>Bredbild</PresentationFormat>
  <Paragraphs>50</Paragraphs>
  <Slides>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Renässansen och inledningen på den vetenskapliga revolutionen </vt:lpstr>
      <vt:lpstr>Renässansen – En avgränsad rörelse</vt:lpstr>
      <vt:lpstr>Renässans – Människor börjar utforska den naturliga världen  </vt:lpstr>
      <vt:lpstr>Leonardo Da Vincis anteckningar </vt:lpstr>
      <vt:lpstr>Exempel på Renässsanskonst </vt:lpstr>
      <vt:lpstr>Nya världsbilder skapas </vt:lpstr>
      <vt:lpstr>Vetenskapen sprider sig i Europa </vt:lpstr>
      <vt:lpstr>De vetenskapliga framgångarna banar vägen för Upplysningen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Renässansen och inledningen på den vetenskapliga revolutionen </dc:title>
  <dc:creator>Joakim Jideström</dc:creator>
  <cp:lastModifiedBy>Joakim Jideström</cp:lastModifiedBy>
  <cp:revision>1</cp:revision>
  <dcterms:created xsi:type="dcterms:W3CDTF">2022-11-09T08:51:55Z</dcterms:created>
  <dcterms:modified xsi:type="dcterms:W3CDTF">2026-06-22T10:57:27Z</dcterms:modified>
</cp:coreProperties>
</file>