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7AA3BC-AE1A-4FC0-A072-D0899870CD38}" v="5" dt="2026-06-22T10:58:29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delSld modSld">
      <pc:chgData name="Joakim Jideström" userId="55301464-3ae5-4df5-b584-5e5b60ec0c1b" providerId="ADAL" clId="{55BEA114-65DF-4831-B0DA-3F089B9AB1A6}" dt="2026-06-22T11:00:49.190" v="5" actId="47"/>
      <pc:docMkLst>
        <pc:docMk/>
      </pc:docMkLst>
      <pc:sldChg chg="delSp">
        <pc:chgData name="Joakim Jideström" userId="55301464-3ae5-4df5-b584-5e5b60ec0c1b" providerId="ADAL" clId="{55BEA114-65DF-4831-B0DA-3F089B9AB1A6}" dt="2026-06-22T10:58:14.270" v="0" actId="478"/>
        <pc:sldMkLst>
          <pc:docMk/>
          <pc:sldMk cId="207763598" sldId="256"/>
        </pc:sldMkLst>
        <pc:picChg chg="del">
          <ac:chgData name="Joakim Jideström" userId="55301464-3ae5-4df5-b584-5e5b60ec0c1b" providerId="ADAL" clId="{55BEA114-65DF-4831-B0DA-3F089B9AB1A6}" dt="2026-06-22T10:58:14.270" v="0" actId="478"/>
          <ac:picMkLst>
            <pc:docMk/>
            <pc:sldMk cId="207763598" sldId="256"/>
            <ac:picMk id="4" creationId="{9BE526EF-DDD6-179D-8559-C45894E015E8}"/>
          </ac:picMkLst>
        </pc:picChg>
      </pc:sldChg>
      <pc:sldChg chg="del">
        <pc:chgData name="Joakim Jideström" userId="55301464-3ae5-4df5-b584-5e5b60ec0c1b" providerId="ADAL" clId="{55BEA114-65DF-4831-B0DA-3F089B9AB1A6}" dt="2026-06-22T11:00:49.190" v="5" actId="47"/>
        <pc:sldMkLst>
          <pc:docMk/>
          <pc:sldMk cId="2644723524" sldId="257"/>
        </pc:sldMkLst>
      </pc:sldChg>
      <pc:sldChg chg="delSp">
        <pc:chgData name="Joakim Jideström" userId="55301464-3ae5-4df5-b584-5e5b60ec0c1b" providerId="ADAL" clId="{55BEA114-65DF-4831-B0DA-3F089B9AB1A6}" dt="2026-06-22T10:58:16.349" v="1" actId="478"/>
        <pc:sldMkLst>
          <pc:docMk/>
          <pc:sldMk cId="2105918551" sldId="258"/>
        </pc:sldMkLst>
        <pc:picChg chg="del">
          <ac:chgData name="Joakim Jideström" userId="55301464-3ae5-4df5-b584-5e5b60ec0c1b" providerId="ADAL" clId="{55BEA114-65DF-4831-B0DA-3F089B9AB1A6}" dt="2026-06-22T10:58:16.349" v="1" actId="478"/>
          <ac:picMkLst>
            <pc:docMk/>
            <pc:sldMk cId="2105918551" sldId="258"/>
            <ac:picMk id="5122" creationId="{62F4D3D7-CA39-C14B-F6F2-D06976872158}"/>
          </ac:picMkLst>
        </pc:picChg>
      </pc:sldChg>
      <pc:sldChg chg="delSp">
        <pc:chgData name="Joakim Jideström" userId="55301464-3ae5-4df5-b584-5e5b60ec0c1b" providerId="ADAL" clId="{55BEA114-65DF-4831-B0DA-3F089B9AB1A6}" dt="2026-06-22T10:58:18.539" v="2" actId="478"/>
        <pc:sldMkLst>
          <pc:docMk/>
          <pc:sldMk cId="4277768309" sldId="259"/>
        </pc:sldMkLst>
        <pc:picChg chg="del">
          <ac:chgData name="Joakim Jideström" userId="55301464-3ae5-4df5-b584-5e5b60ec0c1b" providerId="ADAL" clId="{55BEA114-65DF-4831-B0DA-3F089B9AB1A6}" dt="2026-06-22T10:58:18.539" v="2" actId="478"/>
          <ac:picMkLst>
            <pc:docMk/>
            <pc:sldMk cId="4277768309" sldId="259"/>
            <ac:picMk id="7170" creationId="{CB677232-D924-E2D4-1679-BA78E691460A}"/>
          </ac:picMkLst>
        </pc:picChg>
      </pc:sldChg>
      <pc:sldChg chg="delSp">
        <pc:chgData name="Joakim Jideström" userId="55301464-3ae5-4df5-b584-5e5b60ec0c1b" providerId="ADAL" clId="{55BEA114-65DF-4831-B0DA-3F089B9AB1A6}" dt="2026-06-22T10:58:22.025" v="3" actId="478"/>
        <pc:sldMkLst>
          <pc:docMk/>
          <pc:sldMk cId="867582700" sldId="260"/>
        </pc:sldMkLst>
        <pc:picChg chg="del">
          <ac:chgData name="Joakim Jideström" userId="55301464-3ae5-4df5-b584-5e5b60ec0c1b" providerId="ADAL" clId="{55BEA114-65DF-4831-B0DA-3F089B9AB1A6}" dt="2026-06-22T10:58:22.025" v="3" actId="478"/>
          <ac:picMkLst>
            <pc:docMk/>
            <pc:sldMk cId="867582700" sldId="260"/>
            <ac:picMk id="4098" creationId="{3563D249-4F6A-EC40-868E-1B22F46B16BA}"/>
          </ac:picMkLst>
        </pc:picChg>
      </pc:sldChg>
      <pc:sldChg chg="delSp">
        <pc:chgData name="Joakim Jideström" userId="55301464-3ae5-4df5-b584-5e5b60ec0c1b" providerId="ADAL" clId="{55BEA114-65DF-4831-B0DA-3F089B9AB1A6}" dt="2026-06-22T10:58:29.152" v="4" actId="478"/>
        <pc:sldMkLst>
          <pc:docMk/>
          <pc:sldMk cId="701321014" sldId="261"/>
        </pc:sldMkLst>
        <pc:picChg chg="del">
          <ac:chgData name="Joakim Jideström" userId="55301464-3ae5-4df5-b584-5e5b60ec0c1b" providerId="ADAL" clId="{55BEA114-65DF-4831-B0DA-3F089B9AB1A6}" dt="2026-06-22T10:58:29.152" v="4" actId="478"/>
          <ac:picMkLst>
            <pc:docMk/>
            <pc:sldMk cId="701321014" sldId="261"/>
            <ac:picMk id="2052" creationId="{F39CD651-2B04-B0C6-8E09-98329FE791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E19705-17C0-D1D4-7A8C-EEFC0E902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33D269D-B25A-AF30-E6AC-3005812EE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03B80C-DB0C-0679-C9E5-9AE201F03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DED64A-AF8F-27CC-4FCA-B7164745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255FD6-4CAD-3012-A276-D67A4F3A0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115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3C4159-16D0-ECD7-409B-CE8121A0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3EED72-BF5E-9B3A-DE86-83B3BF814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C15169F-00C7-3023-1480-64324CAE4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3220EBE-BA33-F6F3-6FF6-F6B38577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4A2F6FD-D409-0E6C-D113-1C540BEA0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888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C4E42C-7E33-6391-1593-919EA9D7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CED9BE7-B9E2-797D-BB19-A48747628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2475AE-6195-677C-28FD-2D06FCA6A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3D6512-AC6B-3BAD-9982-F075ECE54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74D3AC-C69B-464C-F249-5837481EC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524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CE00F8-4EC4-48D1-FDA7-F4F7DD194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603631-86E0-026E-D6D7-05973B980A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AA86D7A-698B-3394-FBC8-2F804B0FB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0256F28-19C6-FF8E-8151-A41094321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8CE0CB2-FAB1-C61F-DA70-0EAFEE26E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D7B0D24-AFD5-86F2-8B6E-97BC99498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9753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94F264-BBDD-351B-94C2-B70325AE4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DCB9C5C-8866-3E66-866C-1E144B83F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7567E9A-8D8A-EA83-C840-9DFA3AD8F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C25EC64-9F59-5FFE-601A-7E53D67DB9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9281CF5-3A9E-F15B-D3F3-D3B5DCA456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2A50873-F498-4F6E-C7E0-831AC4531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E405A73-6C6E-452D-1345-090C1506C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AE9AD63-CF55-E25B-9B74-E0F484AF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391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EBA1CB-5A84-90CA-A57C-1F6B6914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4C65994-0C6B-96AD-5927-A8D089B11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9F961F5-7F70-4E7F-0B81-6852AC73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4719C60-5340-B833-40D6-6A24E8D38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4302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E78FE9C-BAE0-8871-EB95-C19D43B32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891F74D-E2D8-490E-A020-91C8E6D50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98CF818-D4CB-7A36-0C98-7986F3377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697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2845B4-DD35-3E9F-CA49-FFDD9C86E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C59437-CC7C-35BE-DE6B-1F56A3388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886F0A3-DA25-95E0-65BB-22B1C4578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7CEB586-0406-C2BC-A288-E5DDA07E6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99014F-DEBF-E19F-CE2F-2072BBA6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68DFB34-AAB5-E291-45CF-D7CB993D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383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1063DC-CF3D-A4B0-BAB1-BD208DE1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6890593-4AB6-6281-D9C3-37958952C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D594786-8A10-4746-DBC0-DCEFC37F5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E6933B1-6A43-3700-EB19-AF2DE459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DA13FE3-18CE-AC64-7BCC-7A336ECF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415D533-69B4-B3DC-DDED-DFAB0288F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2704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AEA2F3-8292-DD5C-97D7-224C2E97F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A90DFE6-93C5-ECEE-C1E9-3BFBBCB17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A74D0A-1E0D-57FC-AF69-64008641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2FC7BA-C48C-FFC0-4120-48818146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CBBC76-3E82-8ACC-251B-EB98757C2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375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5A96243-901A-5FFA-A020-773A95D1A6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8B8EEBB-8024-471B-0C25-92B1D6475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2E1EA9-3364-6D7B-EA83-EA3AF8A7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58B3F1-99F9-C7A5-A5FD-771D7FB0C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FAD14CE-02F1-7EED-C892-64A0170A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755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FA40DE4-CA86-C016-79AE-7EB6DB29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2CE57A-2548-299C-2DA4-1754A4EC6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0F3F96-4D6B-E6C0-FBBE-9853AD0A1D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11CC7-6099-4738-A5EA-C14E4B7EBE1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0227A5-7DD2-AC67-FF18-5906B2041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141C4E-FD4D-787D-8465-E87EC01C0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C3D60-1BBA-4B56-B8D7-827AC83EC0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299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2EB3560-1463-C410-67D9-10E93594C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De nya staterna och dess styrka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E01123E-D181-5288-0D25-94CC1805D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Europeiska stormakter dyker upp </a:t>
            </a:r>
          </a:p>
        </p:txBody>
      </p:sp>
    </p:spTree>
    <p:extLst>
      <p:ext uri="{BB962C8B-B14F-4D97-AF65-F5344CB8AC3E}">
        <p14:creationId xmlns:p14="http://schemas.microsoft.com/office/powerpoint/2010/main" val="207763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53FA29-FF9D-F99F-E282-4594538A2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3700"/>
              <a:t>Starka statsmakter börjar dyka upp under slutet av Medeltiden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1EB708-0BC9-F17D-B9BF-FF443587A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4560" y="2235205"/>
            <a:ext cx="7152639" cy="4378947"/>
          </a:xfrm>
        </p:spPr>
        <p:txBody>
          <a:bodyPr>
            <a:normAutofit/>
          </a:bodyPr>
          <a:lstStyle/>
          <a:p>
            <a:r>
              <a:rPr lang="sv-SE" sz="2000" dirty="0"/>
              <a:t>Kungarna i Europa lyckades stärka sin makt inom vissa områden i Europa (ofta i förhållande till kyrkan men också ibland med hjälp av kyrkan) </a:t>
            </a:r>
          </a:p>
          <a:p>
            <a:endParaRPr lang="sv-SE" sz="2000" dirty="0"/>
          </a:p>
          <a:p>
            <a:r>
              <a:rPr lang="sv-SE" sz="2000" dirty="0"/>
              <a:t>Man började bygga mer centraliserade stater där avskilda lagar och samhällsinstitutioner dök upp </a:t>
            </a:r>
          </a:p>
          <a:p>
            <a:endParaRPr lang="sv-SE" sz="2000" dirty="0"/>
          </a:p>
          <a:p>
            <a:r>
              <a:rPr lang="sv-SE" sz="2000" dirty="0"/>
              <a:t>Reformationen bidrog till att kungarna kunde ta ut mer skatt och förmögenheter från kyrkan </a:t>
            </a:r>
          </a:p>
          <a:p>
            <a:endParaRPr lang="sv-SE" sz="2000" dirty="0"/>
          </a:p>
          <a:p>
            <a:r>
              <a:rPr lang="sv-SE" sz="2000" dirty="0"/>
              <a:t>Några exempel på stora makter i Europa under slutet av 1500 - Början av 1600-talet: Frankrike, Habsburg och Sverige 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5A9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918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147D7F6-2BD2-CD8F-B046-D71048755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800"/>
              <a:t>De nya staterna skapade en ny maktbalans i Europa 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0D073F-9B05-B297-188C-0E96078EC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sv-SE" sz="1900"/>
              <a:t>De nya statsmakterna ville visa sig dugliga och starka vilket ofta resulterade i konflikter (externt och internt) </a:t>
            </a:r>
          </a:p>
          <a:p>
            <a:endParaRPr lang="sv-SE" sz="1900"/>
          </a:p>
          <a:p>
            <a:r>
              <a:rPr lang="sv-SE" sz="1900"/>
              <a:t>De stora rikedomarna och mer effektiva skattesystemet som många av stormakterna lyckats utveckla gjorde att de kunde bedriva långdragna krig – Stor misär på hemmaplan och ute i fält </a:t>
            </a:r>
          </a:p>
          <a:p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</p:txBody>
      </p:sp>
    </p:spTree>
    <p:extLst>
      <p:ext uri="{BB962C8B-B14F-4D97-AF65-F5344CB8AC3E}">
        <p14:creationId xmlns:p14="http://schemas.microsoft.com/office/powerpoint/2010/main" val="4277768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A20E37-058B-693C-E598-E54F9A91A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Exempel på nya stormakter: Sverige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DF8620-B2BC-70FC-D8ED-E3D8CAAB6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521" y="2225040"/>
            <a:ext cx="6990080" cy="4399279"/>
          </a:xfrm>
        </p:spPr>
        <p:txBody>
          <a:bodyPr>
            <a:normAutofit/>
          </a:bodyPr>
          <a:lstStyle/>
          <a:p>
            <a:r>
              <a:rPr lang="sv-SE" sz="2000" dirty="0"/>
              <a:t>Gustav Vasa enar Sverige som var splittrat under medeltiden 1523 </a:t>
            </a:r>
          </a:p>
          <a:p>
            <a:endParaRPr lang="sv-SE" sz="2000" dirty="0"/>
          </a:p>
          <a:p>
            <a:r>
              <a:rPr lang="sv-SE" sz="2000" dirty="0"/>
              <a:t>Organiserar om samhällsstrukturen med reformation och nytt skattesystem – Mer makt och administration till staten – Kontroll på befolkningen </a:t>
            </a:r>
          </a:p>
          <a:p>
            <a:endParaRPr lang="sv-SE" sz="2000" dirty="0"/>
          </a:p>
          <a:p>
            <a:r>
              <a:rPr lang="sv-SE" sz="2000" dirty="0"/>
              <a:t>Hade stora skulder till tyska städer som hjälpte till mot Danmark åren innan enandet – Använde kyrkans tillgångar </a:t>
            </a:r>
          </a:p>
          <a:p>
            <a:endParaRPr lang="sv-SE" sz="2000" dirty="0"/>
          </a:p>
          <a:p>
            <a:r>
              <a:rPr lang="sv-SE" sz="2000" dirty="0"/>
              <a:t>Stort motstånd mot utvecklingen (högt skattetryck, mindre makt hos adeln)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582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5" name="Rectangle 206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AEB441-4C38-142D-26FC-774C00BA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sv-SE" sz="5000"/>
              <a:t>Stormaktstiden – Sverige</a:t>
            </a:r>
          </a:p>
        </p:txBody>
      </p:sp>
      <p:sp>
        <p:nvSpPr>
          <p:cNvPr id="2076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90457C-3E72-DE96-ACE3-7D03DE593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519680"/>
            <a:ext cx="5760720" cy="4066032"/>
          </a:xfrm>
        </p:spPr>
        <p:txBody>
          <a:bodyPr anchor="t">
            <a:normAutofit/>
          </a:bodyPr>
          <a:lstStyle/>
          <a:p>
            <a:r>
              <a:rPr lang="sv-SE" sz="1600" dirty="0"/>
              <a:t>Sverige blev i början av 1600-talet en Europeisk stormakt – Den ökade administrationen och framgångar på slagfältet </a:t>
            </a:r>
          </a:p>
          <a:p>
            <a:endParaRPr lang="sv-SE" sz="1600" dirty="0"/>
          </a:p>
          <a:p>
            <a:r>
              <a:rPr lang="sv-SE" sz="1600" dirty="0"/>
              <a:t>Sverige vidgade sitt geografiska område och därmed också sin maktposition – Stor misär hemma i Sverige och i krigszonen</a:t>
            </a:r>
          </a:p>
          <a:p>
            <a:endParaRPr lang="sv-SE" sz="1600" dirty="0"/>
          </a:p>
          <a:p>
            <a:r>
              <a:rPr lang="sv-SE" sz="1600" dirty="0"/>
              <a:t>Det fanns en stor ära att ha ett stort geografiskt område </a:t>
            </a:r>
          </a:p>
          <a:p>
            <a:endParaRPr lang="sv-SE" sz="1600" dirty="0"/>
          </a:p>
          <a:p>
            <a:r>
              <a:rPr lang="sv-SE" sz="1600" dirty="0"/>
              <a:t>Extremt kostsamt att kriga men Sverige fick också tillgång till Östersjöns havet – Bra läge för handel </a:t>
            </a:r>
          </a:p>
          <a:p>
            <a:endParaRPr lang="sv-SE" sz="1600" dirty="0"/>
          </a:p>
          <a:p>
            <a:r>
              <a:rPr lang="sv-SE" sz="1600" dirty="0"/>
              <a:t>Sverige sågs som en stormakt mellan början av 1600-1718</a:t>
            </a:r>
          </a:p>
          <a:p>
            <a:endParaRPr lang="sv-SE" sz="1200" dirty="0"/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70132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4D5E6D-2509-CFDA-F858-EAF329085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600"/>
              <a:t>Trettioåriga kriget – 1618-1648 </a:t>
            </a:r>
          </a:p>
        </p:txBody>
      </p:sp>
      <p:sp>
        <p:nvSpPr>
          <p:cNvPr id="820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1AC5844-E203-1026-4B27-5DEFCC6BC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" y="2804160"/>
            <a:ext cx="4998720" cy="4053839"/>
          </a:xfrm>
        </p:spPr>
        <p:txBody>
          <a:bodyPr>
            <a:normAutofit/>
          </a:bodyPr>
          <a:lstStyle/>
          <a:p>
            <a:r>
              <a:rPr lang="sv-SE" sz="1400" dirty="0"/>
              <a:t>Stor europeisk konflikt som synliggjorde den nya maktordningen i Europa där de nya stora europeiska staterna visar sin maktposition </a:t>
            </a:r>
          </a:p>
          <a:p>
            <a:endParaRPr lang="sv-SE" sz="1400" dirty="0"/>
          </a:p>
          <a:p>
            <a:r>
              <a:rPr lang="sv-SE" sz="1400" dirty="0"/>
              <a:t>Inledningsvis en religiöskonflikt – Senare mycket mer komplex med flera motiv: makt, geografiska områden, allianser </a:t>
            </a:r>
          </a:p>
          <a:p>
            <a:endParaRPr lang="sv-SE" sz="1400" dirty="0"/>
          </a:p>
          <a:p>
            <a:r>
              <a:rPr lang="sv-SE" sz="1400" dirty="0"/>
              <a:t>Westfaliska freden 1648 – Det Habsburgska huset (stor furstehus som regerade över bland annat nuvarande Tyskland, Österrike och Spanien) tappade stor makt, Sverige fick stor makt, Frankrike fick stor makt </a:t>
            </a:r>
          </a:p>
          <a:p>
            <a:endParaRPr lang="sv-SE" sz="1400" dirty="0"/>
          </a:p>
          <a:p>
            <a:r>
              <a:rPr lang="sv-SE" sz="1400" dirty="0"/>
              <a:t>Utspelade sig till största delen i Tyskland, stor förödelse bland befolkningen (runt 1/3 av befolkningen ska ha dött till följd av konflikterna) </a:t>
            </a:r>
          </a:p>
          <a:p>
            <a:endParaRPr lang="sv-SE" sz="1000" dirty="0"/>
          </a:p>
          <a:p>
            <a:endParaRPr lang="sv-SE" sz="1000" dirty="0"/>
          </a:p>
        </p:txBody>
      </p:sp>
      <p:pic>
        <p:nvPicPr>
          <p:cNvPr id="8194" name="Picture 2" descr="Står det fel i böckerna om trettioåriga kriget? | SvD">
            <a:extLst>
              <a:ext uri="{FF2B5EF4-FFF2-40B4-BE49-F238E27FC236}">
                <a16:creationId xmlns:a16="http://schemas.microsoft.com/office/drawing/2014/main" id="{0E7EF9EE-C291-F0C0-C436-687AD8C67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5" r="13045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64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E7CEA2-1722-15DB-7349-F0786CBD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4000"/>
              <a:t>Exempel: Frankrike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F6DE57-6019-F936-5EB9-4C3E1660E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480" y="1899920"/>
            <a:ext cx="6914960" cy="5029199"/>
          </a:xfrm>
        </p:spPr>
        <p:txBody>
          <a:bodyPr>
            <a:normAutofit/>
          </a:bodyPr>
          <a:lstStyle/>
          <a:p>
            <a:r>
              <a:rPr lang="sv-SE" sz="1800" dirty="0"/>
              <a:t>Svårt att ena landet under början av 1600-talet – Flera uppror och svårt att ena den splittrade befolkningen (bland annat religiöst splittrad)</a:t>
            </a:r>
          </a:p>
          <a:p>
            <a:endParaRPr lang="sv-SE" sz="1800" dirty="0"/>
          </a:p>
          <a:p>
            <a:r>
              <a:rPr lang="sv-SE" sz="1800" dirty="0"/>
              <a:t>Efter Trettioåriga kriget etablerades Frankrike som den dominerade kraften i Europa – Stärkt statsmakt under Ludwig XIV (1638-1715) som regerade i 50 år – Kung Sol, ”Staten det är jag”</a:t>
            </a:r>
          </a:p>
          <a:p>
            <a:endParaRPr lang="sv-SE" sz="1800" dirty="0"/>
          </a:p>
          <a:p>
            <a:r>
              <a:rPr lang="sv-SE" sz="1800" dirty="0"/>
              <a:t>Skapade en administration som framförallt rekryterade borgliga personer och inte personer från högadeln – Minimera risken för konflikter – Högadeln fick däremot vara i hovet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Ludwig XIV stärkte statsmakten och etablerade en struktur där allt kretsade kring honom – Kungamakten blir den dominerade kraften </a:t>
            </a:r>
            <a:r>
              <a:rPr lang="sv-SE" sz="1800"/>
              <a:t>(absolutism) </a:t>
            </a:r>
            <a:r>
              <a:rPr lang="sv-SE" sz="1800" dirty="0"/>
              <a:t>– Paris centrum för kultur och politik </a:t>
            </a:r>
          </a:p>
          <a:p>
            <a:pPr marL="0" indent="0">
              <a:buNone/>
            </a:pPr>
            <a:endParaRPr lang="sv-SE" sz="1400" dirty="0"/>
          </a:p>
        </p:txBody>
      </p:sp>
      <p:pic>
        <p:nvPicPr>
          <p:cNvPr id="3074" name="Picture 2" descr="Louis XIV - Wikipedia">
            <a:extLst>
              <a:ext uri="{FF2B5EF4-FFF2-40B4-BE49-F238E27FC236}">
                <a16:creationId xmlns:a16="http://schemas.microsoft.com/office/drawing/2014/main" id="{D2311218-182A-AC62-D1F4-2F84A9098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" r="-1" b="-1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15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C2A533-AC1C-3317-C915-E901B01C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Andra stora riken under 1600-talet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F19723-51D2-A47F-02C0-BA30A4716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Ryssland – Långsam utveckling politiskt och ekonomiskt men militärt starkt – Dominerade östra delarna av Europa </a:t>
            </a:r>
          </a:p>
          <a:p>
            <a:endParaRPr lang="sv-SE" dirty="0"/>
          </a:p>
          <a:p>
            <a:r>
              <a:rPr lang="sv-SE" dirty="0"/>
              <a:t>England – Oroliga tider under 1600-talet med konflikter mellan kungamakten och parlamentet samt religiösa konflikter – Kortvarig republik under senare delar av 1600-talet </a:t>
            </a:r>
          </a:p>
          <a:p>
            <a:endParaRPr lang="sv-SE" dirty="0"/>
          </a:p>
          <a:p>
            <a:r>
              <a:rPr lang="sv-SE" dirty="0"/>
              <a:t>Osmanska riket – Stor rike i nuvarande Turkiet och Mellanöstern, stor religionstolerans och stark militär makt </a:t>
            </a:r>
          </a:p>
        </p:txBody>
      </p:sp>
    </p:spTree>
    <p:extLst>
      <p:ext uri="{BB962C8B-B14F-4D97-AF65-F5344CB8AC3E}">
        <p14:creationId xmlns:p14="http://schemas.microsoft.com/office/powerpoint/2010/main" val="1747915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4014</TotalTime>
  <Words>570</Words>
  <Application>Microsoft Office PowerPoint</Application>
  <PresentationFormat>Bredbild</PresentationFormat>
  <Paragraphs>64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De nya staterna och dess styrka </vt:lpstr>
      <vt:lpstr>Starka statsmakter börjar dyka upp under slutet av Medeltiden </vt:lpstr>
      <vt:lpstr>De nya staterna skapade en ny maktbalans i Europa </vt:lpstr>
      <vt:lpstr>Exempel på nya stormakter: Sverige </vt:lpstr>
      <vt:lpstr>Stormaktstiden – Sverige</vt:lpstr>
      <vt:lpstr>Trettioåriga kriget – 1618-1648 </vt:lpstr>
      <vt:lpstr>Exempel: Frankrike  </vt:lpstr>
      <vt:lpstr>Andra stora riken under 1600-talet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nya staterna och dess styrka </dc:title>
  <dc:creator>Joakim Jideström</dc:creator>
  <cp:lastModifiedBy>Joakim Jideström</cp:lastModifiedBy>
  <cp:revision>1</cp:revision>
  <dcterms:created xsi:type="dcterms:W3CDTF">2022-11-09T11:10:04Z</dcterms:created>
  <dcterms:modified xsi:type="dcterms:W3CDTF">2026-06-22T11:00:59Z</dcterms:modified>
</cp:coreProperties>
</file>