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D31151-0924-404A-B47E-953712BCA508}" v="10" dt="2026-06-22T11:20:14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24:07.704" v="11" actId="20577"/>
      <pc:docMkLst>
        <pc:docMk/>
      </pc:docMkLst>
      <pc:sldChg chg="delSp modSp mod">
        <pc:chgData name="Joakim Jideström" userId="55301464-3ae5-4df5-b584-5e5b60ec0c1b" providerId="ADAL" clId="{55BEA114-65DF-4831-B0DA-3F089B9AB1A6}" dt="2026-06-22T11:24:07.704" v="11" actId="20577"/>
        <pc:sldMkLst>
          <pc:docMk/>
          <pc:sldMk cId="442478648" sldId="256"/>
        </pc:sldMkLst>
        <pc:spChg chg="mod">
          <ac:chgData name="Joakim Jideström" userId="55301464-3ae5-4df5-b584-5e5b60ec0c1b" providerId="ADAL" clId="{55BEA114-65DF-4831-B0DA-3F089B9AB1A6}" dt="2026-06-22T11:24:07.704" v="11" actId="20577"/>
          <ac:spMkLst>
            <pc:docMk/>
            <pc:sldMk cId="442478648" sldId="256"/>
            <ac:spMk id="3" creationId="{F6F1A409-9F99-4AE1-8009-1BBAA7684535}"/>
          </ac:spMkLst>
        </pc:spChg>
        <pc:picChg chg="del">
          <ac:chgData name="Joakim Jideström" userId="55301464-3ae5-4df5-b584-5e5b60ec0c1b" providerId="ADAL" clId="{55BEA114-65DF-4831-B0DA-3F089B9AB1A6}" dt="2026-06-22T11:19:51.736" v="0" actId="478"/>
          <ac:picMkLst>
            <pc:docMk/>
            <pc:sldMk cId="442478648" sldId="256"/>
            <ac:picMk id="1026" creationId="{B46915AB-30D9-4554-B784-B2C4706FF8B1}"/>
          </ac:picMkLst>
        </pc:picChg>
        <pc:picChg chg="del">
          <ac:chgData name="Joakim Jideström" userId="55301464-3ae5-4df5-b584-5e5b60ec0c1b" providerId="ADAL" clId="{55BEA114-65DF-4831-B0DA-3F089B9AB1A6}" dt="2026-06-22T11:19:52.847" v="1" actId="478"/>
          <ac:picMkLst>
            <pc:docMk/>
            <pc:sldMk cId="442478648" sldId="256"/>
            <ac:picMk id="1028" creationId="{82300168-E6A1-43B2-B5E2-5D786F8DB111}"/>
          </ac:picMkLst>
        </pc:picChg>
        <pc:picChg chg="del">
          <ac:chgData name="Joakim Jideström" userId="55301464-3ae5-4df5-b584-5e5b60ec0c1b" providerId="ADAL" clId="{55BEA114-65DF-4831-B0DA-3F089B9AB1A6}" dt="2026-06-22T11:19:53.875" v="2" actId="478"/>
          <ac:picMkLst>
            <pc:docMk/>
            <pc:sldMk cId="442478648" sldId="256"/>
            <ac:picMk id="1030" creationId="{BD50FD2A-8722-44DC-84B7-BFEC48BF881F}"/>
          </ac:picMkLst>
        </pc:picChg>
      </pc:sldChg>
      <pc:sldChg chg="delSp">
        <pc:chgData name="Joakim Jideström" userId="55301464-3ae5-4df5-b584-5e5b60ec0c1b" providerId="ADAL" clId="{55BEA114-65DF-4831-B0DA-3F089B9AB1A6}" dt="2026-06-22T11:19:56.633" v="3" actId="478"/>
        <pc:sldMkLst>
          <pc:docMk/>
          <pc:sldMk cId="3385771006" sldId="257"/>
        </pc:sldMkLst>
        <pc:picChg chg="del">
          <ac:chgData name="Joakim Jideström" userId="55301464-3ae5-4df5-b584-5e5b60ec0c1b" providerId="ADAL" clId="{55BEA114-65DF-4831-B0DA-3F089B9AB1A6}" dt="2026-06-22T11:19:56.633" v="3" actId="478"/>
          <ac:picMkLst>
            <pc:docMk/>
            <pc:sldMk cId="3385771006" sldId="257"/>
            <ac:picMk id="4098" creationId="{D8637604-E8D9-D9EC-3062-0F1813B987D6}"/>
          </ac:picMkLst>
        </pc:picChg>
      </pc:sldChg>
      <pc:sldChg chg="delSp">
        <pc:chgData name="Joakim Jideström" userId="55301464-3ae5-4df5-b584-5e5b60ec0c1b" providerId="ADAL" clId="{55BEA114-65DF-4831-B0DA-3F089B9AB1A6}" dt="2026-06-22T11:19:59.093" v="4" actId="478"/>
        <pc:sldMkLst>
          <pc:docMk/>
          <pc:sldMk cId="2509927219" sldId="258"/>
        </pc:sldMkLst>
        <pc:picChg chg="del">
          <ac:chgData name="Joakim Jideström" userId="55301464-3ae5-4df5-b584-5e5b60ec0c1b" providerId="ADAL" clId="{55BEA114-65DF-4831-B0DA-3F089B9AB1A6}" dt="2026-06-22T11:19:59.093" v="4" actId="478"/>
          <ac:picMkLst>
            <pc:docMk/>
            <pc:sldMk cId="2509927219" sldId="258"/>
            <ac:picMk id="5122" creationId="{13F2ECD7-6ACA-9942-ED7B-A225EB73CABD}"/>
          </ac:picMkLst>
        </pc:picChg>
      </pc:sldChg>
      <pc:sldChg chg="delSp">
        <pc:chgData name="Joakim Jideström" userId="55301464-3ae5-4df5-b584-5e5b60ec0c1b" providerId="ADAL" clId="{55BEA114-65DF-4831-B0DA-3F089B9AB1A6}" dt="2026-06-22T11:20:01.601" v="5" actId="478"/>
        <pc:sldMkLst>
          <pc:docMk/>
          <pc:sldMk cId="2992639635" sldId="259"/>
        </pc:sldMkLst>
        <pc:picChg chg="del">
          <ac:chgData name="Joakim Jideström" userId="55301464-3ae5-4df5-b584-5e5b60ec0c1b" providerId="ADAL" clId="{55BEA114-65DF-4831-B0DA-3F089B9AB1A6}" dt="2026-06-22T11:20:01.601" v="5" actId="478"/>
          <ac:picMkLst>
            <pc:docMk/>
            <pc:sldMk cId="2992639635" sldId="259"/>
            <ac:picMk id="6146" creationId="{A6513DEA-9FED-FF37-FED7-B6CCABEB5AB5}"/>
          </ac:picMkLst>
        </pc:picChg>
      </pc:sldChg>
      <pc:sldChg chg="delSp">
        <pc:chgData name="Joakim Jideström" userId="55301464-3ae5-4df5-b584-5e5b60ec0c1b" providerId="ADAL" clId="{55BEA114-65DF-4831-B0DA-3F089B9AB1A6}" dt="2026-06-22T11:20:05.170" v="6" actId="478"/>
        <pc:sldMkLst>
          <pc:docMk/>
          <pc:sldMk cId="1432113794" sldId="260"/>
        </pc:sldMkLst>
        <pc:picChg chg="del">
          <ac:chgData name="Joakim Jideström" userId="55301464-3ae5-4df5-b584-5e5b60ec0c1b" providerId="ADAL" clId="{55BEA114-65DF-4831-B0DA-3F089B9AB1A6}" dt="2026-06-22T11:20:05.170" v="6" actId="478"/>
          <ac:picMkLst>
            <pc:docMk/>
            <pc:sldMk cId="1432113794" sldId="260"/>
            <ac:picMk id="7170" creationId="{23019104-9D96-D8CD-ACDE-BBBC526237C5}"/>
          </ac:picMkLst>
        </pc:picChg>
      </pc:sldChg>
      <pc:sldChg chg="delSp">
        <pc:chgData name="Joakim Jideström" userId="55301464-3ae5-4df5-b584-5e5b60ec0c1b" providerId="ADAL" clId="{55BEA114-65DF-4831-B0DA-3F089B9AB1A6}" dt="2026-06-22T11:20:08.517" v="7" actId="478"/>
        <pc:sldMkLst>
          <pc:docMk/>
          <pc:sldMk cId="1336745469" sldId="261"/>
        </pc:sldMkLst>
        <pc:picChg chg="del">
          <ac:chgData name="Joakim Jideström" userId="55301464-3ae5-4df5-b584-5e5b60ec0c1b" providerId="ADAL" clId="{55BEA114-65DF-4831-B0DA-3F089B9AB1A6}" dt="2026-06-22T11:20:08.517" v="7" actId="478"/>
          <ac:picMkLst>
            <pc:docMk/>
            <pc:sldMk cId="1336745469" sldId="261"/>
            <ac:picMk id="1026" creationId="{B7885F68-8EA4-3BAC-DCA6-942A35E49A18}"/>
          </ac:picMkLst>
        </pc:picChg>
      </pc:sldChg>
      <pc:sldChg chg="delSp">
        <pc:chgData name="Joakim Jideström" userId="55301464-3ae5-4df5-b584-5e5b60ec0c1b" providerId="ADAL" clId="{55BEA114-65DF-4831-B0DA-3F089B9AB1A6}" dt="2026-06-22T11:20:11.304" v="8" actId="478"/>
        <pc:sldMkLst>
          <pc:docMk/>
          <pc:sldMk cId="1674826444" sldId="262"/>
        </pc:sldMkLst>
        <pc:picChg chg="del">
          <ac:chgData name="Joakim Jideström" userId="55301464-3ae5-4df5-b584-5e5b60ec0c1b" providerId="ADAL" clId="{55BEA114-65DF-4831-B0DA-3F089B9AB1A6}" dt="2026-06-22T11:20:11.304" v="8" actId="478"/>
          <ac:picMkLst>
            <pc:docMk/>
            <pc:sldMk cId="1674826444" sldId="262"/>
            <ac:picMk id="2050" creationId="{BA0FFF5A-CD01-E9C1-82D4-47BB573753CD}"/>
          </ac:picMkLst>
        </pc:picChg>
      </pc:sldChg>
      <pc:sldChg chg="delSp">
        <pc:chgData name="Joakim Jideström" userId="55301464-3ae5-4df5-b584-5e5b60ec0c1b" providerId="ADAL" clId="{55BEA114-65DF-4831-B0DA-3F089B9AB1A6}" dt="2026-06-22T11:20:14.432" v="9" actId="478"/>
        <pc:sldMkLst>
          <pc:docMk/>
          <pc:sldMk cId="1993456833" sldId="263"/>
        </pc:sldMkLst>
        <pc:picChg chg="del">
          <ac:chgData name="Joakim Jideström" userId="55301464-3ae5-4df5-b584-5e5b60ec0c1b" providerId="ADAL" clId="{55BEA114-65DF-4831-B0DA-3F089B9AB1A6}" dt="2026-06-22T11:20:14.432" v="9" actId="478"/>
          <ac:picMkLst>
            <pc:docMk/>
            <pc:sldMk cId="1993456833" sldId="263"/>
            <ac:picMk id="3074" creationId="{F6C0EBA5-AF69-DA9F-2469-9D91175C9C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6EB393-41D4-49B5-9ADF-7E2BD1ADA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5B0123E-5B5B-4631-B5E4-272036937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C7E376-2925-46DD-8A1B-3A1AD1EFA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E8EAD79-64A2-43B4-A694-836D24E7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0D4CA7-A74A-4BB1-A76D-C2BC631C8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02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93B1EF-B7B8-49DD-91E8-02402478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C86C54-264E-40E7-A71A-FB9598B2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0D7137-CE68-4A46-9CC9-C3211690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BB8BFE-54C8-42EC-B572-5AF43E86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484CC4-9EE5-496A-9FA6-4E9796B2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304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8C7465-6C74-46C9-933E-ADCBFF26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8F1872-FAC6-4B48-B769-3D4A4097E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031286-79A6-4AE9-B8E9-EED2CBC00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35DD00-CF1D-4503-8838-98C131F5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C90924-BBEE-4C56-9E8A-4C5993D8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185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C255B8-7648-4D82-B360-3EF39102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7E3E-C64A-46F1-8A12-CA95A45E8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A79C0F1-1C1C-40F6-838E-BCFEE949D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895FD87-1624-400F-9683-14859E4F4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C2948D-6AD8-4D75-B00D-B3CE5A93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59B61DF-34C7-4580-8C8D-AECC147B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113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96DA81-6182-4792-83B6-5BD6DA7B2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DCBC32-3ECD-4DA4-AA38-6915640F4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A87B38-E247-41BB-9FD3-1D1243DAF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E2FCE6F-EB08-4EB8-B4C8-14E89BEC0C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FDE0310-B40D-4FE1-8FB1-8F8E4DC701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C1E455D-F360-4D48-9791-A8C42C45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385C8CD-C83E-40D7-B840-B740205A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75E9C17-CD76-4DA9-B3AF-3B81E692C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750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56AE4A-790C-4918-BD9C-E4C19610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BC24C12-F749-48C9-8567-3369D13C4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1749109-1E51-4BFA-B068-8AC773D04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648C939-2BB5-442A-A4AC-8BA8D54B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627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C78B71C-3BC6-48D1-A8E2-72B85B05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4679239-2C09-4E53-B1B2-C2580A221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C79FF6B-2F84-439A-8DFC-2C698264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5911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30BC3C-D960-40D9-9257-B19752FF0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16D245-2E43-48D9-82E0-07861FB73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633956-55D5-4CC6-BF72-DA0B78B6E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7768DD-A855-4D2D-8C6D-C08E12C65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A04E7B-4588-4FBF-848A-8D26B6384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0D673D-3437-42EF-B9C1-9154C31F5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00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1ED3FF-41B4-4630-B6C3-DEB833C2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7FF32CF-4D3E-438B-8343-8F7D3F5E4D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6415A8F-A8AE-4A05-A1BA-FD7D2CF42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45C10B-6D52-4E4E-BF8A-52E6C3078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24FE42-FAE4-4AC7-B795-D50A03D1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79FC0AE-F9F6-43BD-BCC0-968886BB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437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A55EDC-FDBE-4623-89B1-10EC8DEF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76D7486-CF55-4BAB-BAFC-4E33978D4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8ACB9D-35FA-4B98-AE62-1AA8FEBB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01C405-3064-4047-9459-DCC18E80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B6E7A2-39ED-46C9-9ED3-51044B54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868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EC6C0D1-CCE8-46C2-AD16-5505E4F2B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9B8D605-7EA4-46A2-A940-A68DD648F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D3D70B-14B1-4348-8B2E-BFD27E980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8F09C4-5D6D-4A8E-997B-4E779ABF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5C3339A-2CDC-4D6D-B27B-33248231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84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42D11BD-5880-4F42-ADE3-41128B60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44D49DE-E8D2-46B0-BC04-7CFF4ADD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076351-F920-4981-8DA0-08F2C6C87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2DFAD-96E2-4C06-9782-CDB94F79BD20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A9A51D-E493-4924-BBA8-AE7EABFCF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E6314D-8CDB-4B77-9396-8E131E326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346AA-E8A0-43A9-957C-766201B7ED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994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C9FE57-CC22-40CD-B7BA-972015AF7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Nationalism och ideologierna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6F1A409-9F99-4AE1-8009-1BBAA76845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Ett nytt sätt att känna samhörighet</a:t>
            </a:r>
          </a:p>
        </p:txBody>
      </p:sp>
    </p:spTree>
    <p:extLst>
      <p:ext uri="{BB962C8B-B14F-4D97-AF65-F5344CB8AC3E}">
        <p14:creationId xmlns:p14="http://schemas.microsoft.com/office/powerpoint/2010/main" val="4424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597F4A-6F73-4B16-B506-E70F5E506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Nationstanken är nyare än vad du tror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0F2527-14BA-4882-BF51-D91B44D9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2830576"/>
            <a:ext cx="4876800" cy="3818127"/>
          </a:xfrm>
        </p:spPr>
        <p:txBody>
          <a:bodyPr>
            <a:normAutofit/>
          </a:bodyPr>
          <a:lstStyle/>
          <a:p>
            <a:r>
              <a:rPr lang="sv-SE" sz="1600" dirty="0"/>
              <a:t>Tidigare än 1800-talet fokuserade inte människor lika mycket från vilket land de kom ifrån</a:t>
            </a:r>
          </a:p>
          <a:p>
            <a:endParaRPr lang="sv-SE" sz="1600" dirty="0"/>
          </a:p>
          <a:p>
            <a:r>
              <a:rPr lang="sv-SE" sz="1600" dirty="0"/>
              <a:t>Förändrade landsgränser och lokalt driva samhällen gjorde att landet inte blev centralt </a:t>
            </a:r>
          </a:p>
          <a:p>
            <a:endParaRPr lang="sv-SE" sz="1600" dirty="0"/>
          </a:p>
          <a:p>
            <a:r>
              <a:rPr lang="sv-SE" sz="1600" dirty="0"/>
              <a:t>Religionen, staden, byn identifiera sig människor med mer – Det var deras identitet</a:t>
            </a:r>
          </a:p>
          <a:p>
            <a:endParaRPr lang="sv-SE" sz="1600" dirty="0"/>
          </a:p>
          <a:p>
            <a:r>
              <a:rPr lang="sv-SE" sz="1600" dirty="0"/>
              <a:t>”Hej! Jag heter Joakim, jag är protestant och är från byn </a:t>
            </a:r>
            <a:r>
              <a:rPr lang="sv-SE" sz="1600" dirty="0" err="1"/>
              <a:t>Smedby</a:t>
            </a:r>
            <a:r>
              <a:rPr lang="sv-SE" sz="1600" dirty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338577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E2AB813-B504-4760-AECE-356EFAA30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Tillbaka till den Franska revolutionen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C152AB-37A7-4FD6-B9D4-0A998FB2B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" y="2806192"/>
            <a:ext cx="4958080" cy="3911599"/>
          </a:xfrm>
        </p:spPr>
        <p:txBody>
          <a:bodyPr>
            <a:normAutofit/>
          </a:bodyPr>
          <a:lstStyle/>
          <a:p>
            <a:r>
              <a:rPr lang="sv-SE" sz="1800" dirty="0"/>
              <a:t>Upplysningens ideal – Ifrågasätta auktoriteter: kyrkan, kungamakten </a:t>
            </a:r>
          </a:p>
          <a:p>
            <a:endParaRPr lang="sv-SE" sz="1800" dirty="0"/>
          </a:p>
          <a:p>
            <a:r>
              <a:rPr lang="sv-SE" sz="1800" dirty="0"/>
              <a:t>Identitetsvakuum – Vad sammanfogar oss? </a:t>
            </a:r>
          </a:p>
          <a:p>
            <a:endParaRPr lang="sv-SE" sz="1800" dirty="0"/>
          </a:p>
          <a:p>
            <a:r>
              <a:rPr lang="sv-SE" sz="1800" dirty="0"/>
              <a:t>Idéer om samhörighet kring etiskt ursprung, kultur och språk började diskuteras – En nation </a:t>
            </a:r>
          </a:p>
          <a:p>
            <a:endParaRPr lang="sv-SE" sz="1800" dirty="0"/>
          </a:p>
          <a:p>
            <a:r>
              <a:rPr lang="sv-SE" sz="1800" dirty="0"/>
              <a:t>Alla nationer skulle också ha en stat, en nationalstat</a:t>
            </a:r>
          </a:p>
          <a:p>
            <a:endParaRPr lang="sv-SE" sz="1500" dirty="0"/>
          </a:p>
          <a:p>
            <a:endParaRPr lang="sv-SE" sz="1500" dirty="0"/>
          </a:p>
          <a:p>
            <a:endParaRPr lang="sv-SE" sz="1500" dirty="0"/>
          </a:p>
          <a:p>
            <a:endParaRPr lang="sv-SE" sz="1500" dirty="0"/>
          </a:p>
        </p:txBody>
      </p:sp>
    </p:spTree>
    <p:extLst>
      <p:ext uri="{BB962C8B-B14F-4D97-AF65-F5344CB8AC3E}">
        <p14:creationId xmlns:p14="http://schemas.microsoft.com/office/powerpoint/2010/main" val="2509927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E2CF0B-25F8-49C9-A29F-8800C9AC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Exempel på nationalistiska nationsbyggen</a:t>
            </a:r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1AB42C-CE7D-45B7-AEF4-131A00311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1500" b="1"/>
              <a:t>Tyskland:</a:t>
            </a:r>
            <a:r>
              <a:rPr lang="sv-SE" sz="1500"/>
              <a:t> var splittrat i små förbundsstater – Preussen, Bayern, Westfalen. </a:t>
            </a:r>
          </a:p>
          <a:p>
            <a:endParaRPr lang="sv-SE" sz="1500"/>
          </a:p>
          <a:p>
            <a:r>
              <a:rPr lang="sv-SE" sz="1500"/>
              <a:t>Kopplas ihop av nationalismideal och industrialisering 1871</a:t>
            </a:r>
          </a:p>
          <a:p>
            <a:endParaRPr lang="sv-SE" sz="1500"/>
          </a:p>
          <a:p>
            <a:r>
              <a:rPr lang="sv-SE" sz="1500" b="1"/>
              <a:t>Italien:</a:t>
            </a:r>
            <a:r>
              <a:rPr lang="sv-SE" sz="1500"/>
              <a:t> Likt Tyskland splittrat i små furstedömen 1871</a:t>
            </a:r>
          </a:p>
          <a:p>
            <a:endParaRPr lang="sv-SE" sz="1500" b="1"/>
          </a:p>
          <a:p>
            <a:r>
              <a:rPr lang="sv-SE" sz="1500"/>
              <a:t>Inte jättepopulärt för de gamla makthavarna i förbundsstaterna/furstedömena </a:t>
            </a:r>
          </a:p>
          <a:p>
            <a:endParaRPr lang="sv-SE" sz="1500"/>
          </a:p>
          <a:p>
            <a:endParaRPr lang="sv-SE" sz="1500"/>
          </a:p>
        </p:txBody>
      </p:sp>
    </p:spTree>
    <p:extLst>
      <p:ext uri="{BB962C8B-B14F-4D97-AF65-F5344CB8AC3E}">
        <p14:creationId xmlns:p14="http://schemas.microsoft.com/office/powerpoint/2010/main" val="299263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ED2848E-0DD0-4A07-941D-A6ED7690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Analys kring nationalism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FCD582-5F68-4377-8978-AE6069AD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2771648"/>
            <a:ext cx="5110480" cy="3956303"/>
          </a:xfrm>
        </p:spPr>
        <p:txBody>
          <a:bodyPr>
            <a:normAutofit/>
          </a:bodyPr>
          <a:lstStyle/>
          <a:p>
            <a:r>
              <a:rPr lang="sv-SE" sz="1800" dirty="0"/>
              <a:t>Det skapade nya konflikter mellan folkgrupper: vi mot dem </a:t>
            </a:r>
          </a:p>
          <a:p>
            <a:endParaRPr lang="sv-SE" sz="1800" dirty="0"/>
          </a:p>
          <a:p>
            <a:r>
              <a:rPr lang="sv-SE" sz="1800" dirty="0"/>
              <a:t>Om någon ska inkluderas måste också någon exkluderas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Olika folkgrupper kom i kläm </a:t>
            </a:r>
          </a:p>
          <a:p>
            <a:endParaRPr lang="sv-SE" sz="1800" dirty="0"/>
          </a:p>
          <a:p>
            <a:r>
              <a:rPr lang="sv-SE" sz="1800" dirty="0"/>
              <a:t>Nationen före allt! </a:t>
            </a:r>
          </a:p>
          <a:p>
            <a:endParaRPr lang="sv-SE" sz="1800" dirty="0"/>
          </a:p>
          <a:p>
            <a:r>
              <a:rPr lang="sv-SE" sz="1800" dirty="0" err="1"/>
              <a:t>Intressekonfliker</a:t>
            </a:r>
            <a:r>
              <a:rPr lang="sv-SE" sz="1800" dirty="0"/>
              <a:t> till följd av industrialiseringen</a:t>
            </a:r>
          </a:p>
          <a:p>
            <a:endParaRPr lang="sv-SE" sz="1400" dirty="0"/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43211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48F17F-2D5C-5114-F197-371DF20AB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sv-SE" sz="3600" dirty="0"/>
              <a:t>Ideologier: Liberalism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01E92B-9B8A-88ED-CBB5-B35F9284E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280" y="3535680"/>
            <a:ext cx="8290560" cy="3241040"/>
          </a:xfrm>
        </p:spPr>
        <p:txBody>
          <a:bodyPr anchor="ctr">
            <a:normAutofit/>
          </a:bodyPr>
          <a:lstStyle/>
          <a:p>
            <a:r>
              <a:rPr lang="sv-SE" sz="1400" dirty="0"/>
              <a:t>Tydligast kopplat till upplysningsidealet: Frihet, framåtanda och progression, låt individerna vara så kommer det lösa sig</a:t>
            </a:r>
          </a:p>
          <a:p>
            <a:endParaRPr lang="sv-SE" sz="1400" dirty="0"/>
          </a:p>
          <a:p>
            <a:r>
              <a:rPr lang="sv-SE" sz="1400" dirty="0"/>
              <a:t>Marknadsekonomi, personlig och ekonomisk frihet inom de flesta sfärerna – Inga eller få regleringar inom staten (tullar, yttrandefrihet, pressfrihet osv.) </a:t>
            </a:r>
          </a:p>
          <a:p>
            <a:r>
              <a:rPr lang="sv-SE" sz="1400" dirty="0"/>
              <a:t>Positivt inställd till Franska revolutionen – I progressionssynpunkt </a:t>
            </a:r>
          </a:p>
          <a:p>
            <a:endParaRPr lang="sv-SE" sz="1400" dirty="0"/>
          </a:p>
          <a:p>
            <a:r>
              <a:rPr lang="sv-SE" sz="1400" dirty="0"/>
              <a:t>Stor tilltro till människan och dess förmåga att lösa problem med sitt förnuft – Låt människorna vara i fred så löser sig problemen som uppstår - Laissez faire</a:t>
            </a:r>
          </a:p>
          <a:p>
            <a:r>
              <a:rPr lang="sv-SE" sz="1400" dirty="0"/>
              <a:t>Den tidiga liberalismen var skeptisk till allmän rösträtt i praktiken – Enbart de bildade skulle få rösträtt för att </a:t>
            </a:r>
            <a:r>
              <a:rPr lang="sv-SE" sz="1400"/>
              <a:t>kunna upprätthålla ett hållbart system </a:t>
            </a:r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33674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9D771A-7127-46C5-85BE-63B022E24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Ideologier: Socialism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B0714A-71A7-4012-7D01-09EA730A8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520" y="2235207"/>
            <a:ext cx="7081519" cy="4378949"/>
          </a:xfrm>
        </p:spPr>
        <p:txBody>
          <a:bodyPr>
            <a:normAutofit/>
          </a:bodyPr>
          <a:lstStyle/>
          <a:p>
            <a:r>
              <a:rPr lang="sv-SE" sz="1600" dirty="0"/>
              <a:t>Kritik mot den nya samhällsstrukturen – Stor ojämlikhet och klassamhälle </a:t>
            </a:r>
          </a:p>
          <a:p>
            <a:endParaRPr lang="sv-SE" sz="1600" dirty="0"/>
          </a:p>
          <a:p>
            <a:r>
              <a:rPr lang="sv-SE" sz="1600" dirty="0"/>
              <a:t>Var för Franska revolution och industriella revolutionen – Men var kritisk mot vad det hade nynnat ut i – Arbetarna saknade egendom och sålde således sin arbetskraft till kapitalisterna som gjorde stor vinst på deras arbete</a:t>
            </a:r>
          </a:p>
          <a:p>
            <a:endParaRPr lang="sv-SE" sz="1600" dirty="0"/>
          </a:p>
          <a:p>
            <a:r>
              <a:rPr lang="sv-SE" sz="1600" dirty="0"/>
              <a:t>Annat frihetsideal än liberalismen – Frihet var då du hade en faktisk möjlighet att påverka din situation </a:t>
            </a:r>
          </a:p>
          <a:p>
            <a:endParaRPr lang="sv-SE" sz="1600" dirty="0"/>
          </a:p>
          <a:p>
            <a:r>
              <a:rPr lang="sv-SE" sz="1600" dirty="0"/>
              <a:t>Betoning på mer gemensamt ägande och representation av den förtrycka gruppen (arbetarna) </a:t>
            </a:r>
          </a:p>
          <a:p>
            <a:endParaRPr lang="sv-SE" sz="1600" dirty="0"/>
          </a:p>
          <a:p>
            <a:r>
              <a:rPr lang="sv-SE" sz="1600" dirty="0"/>
              <a:t>Mynnade ut i flera olika </a:t>
            </a:r>
            <a:r>
              <a:rPr lang="sv-SE" sz="1600" dirty="0" err="1"/>
              <a:t>sub</a:t>
            </a:r>
            <a:r>
              <a:rPr lang="sv-SE" sz="1600" dirty="0"/>
              <a:t>-ideologier med olika mål och väg till sina mål (kommunism, socialliberalism, anarkism) </a:t>
            </a:r>
          </a:p>
        </p:txBody>
      </p: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82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706999-D16B-BFEA-9A44-E6016714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Ideologier: Konservatism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D1160F-A5D2-F01B-D425-E3ADB7614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2204721"/>
            <a:ext cx="7404009" cy="4450075"/>
          </a:xfrm>
        </p:spPr>
        <p:txBody>
          <a:bodyPr>
            <a:noAutofit/>
          </a:bodyPr>
          <a:lstStyle/>
          <a:p>
            <a:r>
              <a:rPr lang="sv-SE" sz="1800" dirty="0"/>
              <a:t>Var en reaktion på Franska revolutionen – Förändring ska inte ske så snabbt – Det kommer förstöra mer än det bygger upp</a:t>
            </a:r>
          </a:p>
          <a:p>
            <a:endParaRPr lang="sv-SE" sz="1800" dirty="0"/>
          </a:p>
          <a:p>
            <a:r>
              <a:rPr lang="sv-SE" sz="1800" dirty="0"/>
              <a:t>Förändring ska ske långsamt och med förståndet – Edmund Burke (Bok: Reflektioner om revolutionen i Frankrike) </a:t>
            </a:r>
          </a:p>
          <a:p>
            <a:endParaRPr lang="sv-SE" sz="1800" dirty="0"/>
          </a:p>
          <a:p>
            <a:r>
              <a:rPr lang="sv-SE" sz="1800" dirty="0"/>
              <a:t>Samhället bygger på tradition och </a:t>
            </a:r>
            <a:r>
              <a:rPr lang="sv-SE" sz="1800" dirty="0" err="1"/>
              <a:t>utbeprövade</a:t>
            </a:r>
            <a:r>
              <a:rPr lang="sv-SE" sz="1800" dirty="0"/>
              <a:t> erfarenheter som inte får brytas ner för snabbt </a:t>
            </a:r>
          </a:p>
          <a:p>
            <a:endParaRPr lang="sv-SE" sz="1800" dirty="0"/>
          </a:p>
          <a:p>
            <a:r>
              <a:rPr lang="sv-SE" sz="1800" dirty="0"/>
              <a:t> Ingen övertro på förnuftet – Förnuftet kan föra en fel</a:t>
            </a:r>
          </a:p>
          <a:p>
            <a:endParaRPr lang="sv-SE" sz="1800" dirty="0"/>
          </a:p>
          <a:p>
            <a:r>
              <a:rPr lang="sv-SE" sz="1800" dirty="0"/>
              <a:t>Organisk syn på samhället – Vi behöver varandra och vi kan inte förändra för mycket för då kommer inte samhället fungera – Alla ska ha sin plats och funktion</a:t>
            </a:r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7A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456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503</Words>
  <Application>Microsoft Office PowerPoint</Application>
  <PresentationFormat>Bredbild</PresentationFormat>
  <Paragraphs>67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Nationalism och ideologierna </vt:lpstr>
      <vt:lpstr>Nationstanken är nyare än vad du tror</vt:lpstr>
      <vt:lpstr>Tillbaka till den Franska revolutionen </vt:lpstr>
      <vt:lpstr>Exempel på nationalistiska nationsbyggen</vt:lpstr>
      <vt:lpstr>Analys kring nationalism </vt:lpstr>
      <vt:lpstr>Ideologier: Liberalism </vt:lpstr>
      <vt:lpstr>Ideologier: Socialism </vt:lpstr>
      <vt:lpstr>Ideologier: Konservatism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 </dc:title>
  <dc:creator>Joakim Jideström</dc:creator>
  <cp:lastModifiedBy>Joakim Jideström</cp:lastModifiedBy>
  <cp:revision>2</cp:revision>
  <dcterms:created xsi:type="dcterms:W3CDTF">2022-01-17T10:28:39Z</dcterms:created>
  <dcterms:modified xsi:type="dcterms:W3CDTF">2026-06-22T11:24:18Z</dcterms:modified>
</cp:coreProperties>
</file>