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1" r:id="rId7"/>
    <p:sldId id="259" r:id="rId8"/>
    <p:sldId id="260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59CC9-A88D-4599-9173-417661660F1A}" v="11" dt="2026-06-22T10:48:37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0:48:37.088" v="10" actId="478"/>
      <pc:docMkLst>
        <pc:docMk/>
      </pc:docMkLst>
      <pc:sldChg chg="delSp">
        <pc:chgData name="Joakim Jideström" userId="55301464-3ae5-4df5-b584-5e5b60ec0c1b" providerId="ADAL" clId="{55BEA114-65DF-4831-B0DA-3F089B9AB1A6}" dt="2026-06-22T10:48:13.461" v="0" actId="478"/>
        <pc:sldMkLst>
          <pc:docMk/>
          <pc:sldMk cId="68230399" sldId="256"/>
        </pc:sldMkLst>
        <pc:picChg chg="del">
          <ac:chgData name="Joakim Jideström" userId="55301464-3ae5-4df5-b584-5e5b60ec0c1b" providerId="ADAL" clId="{55BEA114-65DF-4831-B0DA-3F089B9AB1A6}" dt="2026-06-22T10:48:13.461" v="0" actId="478"/>
          <ac:picMkLst>
            <pc:docMk/>
            <pc:sldMk cId="68230399" sldId="256"/>
            <ac:picMk id="1026" creationId="{E671C271-931E-42E0-AD53-CBBE4CAD913C}"/>
          </ac:picMkLst>
        </pc:picChg>
      </pc:sldChg>
      <pc:sldChg chg="delSp">
        <pc:chgData name="Joakim Jideström" userId="55301464-3ae5-4df5-b584-5e5b60ec0c1b" providerId="ADAL" clId="{55BEA114-65DF-4831-B0DA-3F089B9AB1A6}" dt="2026-06-22T10:48:15.907" v="1" actId="478"/>
        <pc:sldMkLst>
          <pc:docMk/>
          <pc:sldMk cId="926171565" sldId="257"/>
        </pc:sldMkLst>
        <pc:picChg chg="del">
          <ac:chgData name="Joakim Jideström" userId="55301464-3ae5-4df5-b584-5e5b60ec0c1b" providerId="ADAL" clId="{55BEA114-65DF-4831-B0DA-3F089B9AB1A6}" dt="2026-06-22T10:48:15.907" v="1" actId="478"/>
          <ac:picMkLst>
            <pc:docMk/>
            <pc:sldMk cId="926171565" sldId="257"/>
            <ac:picMk id="6146" creationId="{8F445F69-7BD0-4B2E-BB10-C51B070F0F4D}"/>
          </ac:picMkLst>
        </pc:picChg>
      </pc:sldChg>
      <pc:sldChg chg="delSp">
        <pc:chgData name="Joakim Jideström" userId="55301464-3ae5-4df5-b584-5e5b60ec0c1b" providerId="ADAL" clId="{55BEA114-65DF-4831-B0DA-3F089B9AB1A6}" dt="2026-06-22T10:48:24.833" v="4" actId="478"/>
        <pc:sldMkLst>
          <pc:docMk/>
          <pc:sldMk cId="3956698347" sldId="258"/>
        </pc:sldMkLst>
        <pc:picChg chg="del">
          <ac:chgData name="Joakim Jideström" userId="55301464-3ae5-4df5-b584-5e5b60ec0c1b" providerId="ADAL" clId="{55BEA114-65DF-4831-B0DA-3F089B9AB1A6}" dt="2026-06-22T10:48:24.833" v="4" actId="478"/>
          <ac:picMkLst>
            <pc:docMk/>
            <pc:sldMk cId="3956698347" sldId="258"/>
            <ac:picMk id="2050" creationId="{1B738074-08D0-41CA-B7D7-740AF9B28B28}"/>
          </ac:picMkLst>
        </pc:picChg>
      </pc:sldChg>
      <pc:sldChg chg="delSp">
        <pc:chgData name="Joakim Jideström" userId="55301464-3ae5-4df5-b584-5e5b60ec0c1b" providerId="ADAL" clId="{55BEA114-65DF-4831-B0DA-3F089B9AB1A6}" dt="2026-06-22T10:48:32.835" v="8" actId="478"/>
        <pc:sldMkLst>
          <pc:docMk/>
          <pc:sldMk cId="2627714536" sldId="259"/>
        </pc:sldMkLst>
        <pc:picChg chg="del">
          <ac:chgData name="Joakim Jideström" userId="55301464-3ae5-4df5-b584-5e5b60ec0c1b" providerId="ADAL" clId="{55BEA114-65DF-4831-B0DA-3F089B9AB1A6}" dt="2026-06-22T10:48:32.835" v="8" actId="478"/>
          <ac:picMkLst>
            <pc:docMk/>
            <pc:sldMk cId="2627714536" sldId="259"/>
            <ac:picMk id="3074" creationId="{63658128-DB06-4FE1-AA5D-39BADAECFDB8}"/>
          </ac:picMkLst>
        </pc:picChg>
        <pc:picChg chg="del">
          <ac:chgData name="Joakim Jideström" userId="55301464-3ae5-4df5-b584-5e5b60ec0c1b" providerId="ADAL" clId="{55BEA114-65DF-4831-B0DA-3F089B9AB1A6}" dt="2026-06-22T10:48:31.088" v="6" actId="478"/>
          <ac:picMkLst>
            <pc:docMk/>
            <pc:sldMk cId="2627714536" sldId="259"/>
            <ac:picMk id="3076" creationId="{4FF4F51B-9D17-4300-8659-71E3E692286F}"/>
          </ac:picMkLst>
        </pc:picChg>
        <pc:picChg chg="del">
          <ac:chgData name="Joakim Jideström" userId="55301464-3ae5-4df5-b584-5e5b60ec0c1b" providerId="ADAL" clId="{55BEA114-65DF-4831-B0DA-3F089B9AB1A6}" dt="2026-06-22T10:48:31.890" v="7" actId="478"/>
          <ac:picMkLst>
            <pc:docMk/>
            <pc:sldMk cId="2627714536" sldId="259"/>
            <ac:picMk id="3078" creationId="{FBC17959-6E67-4697-9066-B41A0F0D161B}"/>
          </ac:picMkLst>
        </pc:picChg>
      </pc:sldChg>
      <pc:sldChg chg="delSp">
        <pc:chgData name="Joakim Jideström" userId="55301464-3ae5-4df5-b584-5e5b60ec0c1b" providerId="ADAL" clId="{55BEA114-65DF-4831-B0DA-3F089B9AB1A6}" dt="2026-06-22T10:48:37.088" v="10" actId="478"/>
        <pc:sldMkLst>
          <pc:docMk/>
          <pc:sldMk cId="3094150952" sldId="260"/>
        </pc:sldMkLst>
        <pc:picChg chg="del">
          <ac:chgData name="Joakim Jideström" userId="55301464-3ae5-4df5-b584-5e5b60ec0c1b" providerId="ADAL" clId="{55BEA114-65DF-4831-B0DA-3F089B9AB1A6}" dt="2026-06-22T10:48:35.635" v="9" actId="478"/>
          <ac:picMkLst>
            <pc:docMk/>
            <pc:sldMk cId="3094150952" sldId="260"/>
            <ac:picMk id="5122" creationId="{0C4E4B27-DE7E-44FA-8A83-E13ADEA70452}"/>
          </ac:picMkLst>
        </pc:picChg>
        <pc:picChg chg="del">
          <ac:chgData name="Joakim Jideström" userId="55301464-3ae5-4df5-b584-5e5b60ec0c1b" providerId="ADAL" clId="{55BEA114-65DF-4831-B0DA-3F089B9AB1A6}" dt="2026-06-22T10:48:37.088" v="10" actId="478"/>
          <ac:picMkLst>
            <pc:docMk/>
            <pc:sldMk cId="3094150952" sldId="260"/>
            <ac:picMk id="5124" creationId="{6B05434A-89CF-4600-8A42-52AA575CE212}"/>
          </ac:picMkLst>
        </pc:picChg>
      </pc:sldChg>
      <pc:sldChg chg="delSp">
        <pc:chgData name="Joakim Jideström" userId="55301464-3ae5-4df5-b584-5e5b60ec0c1b" providerId="ADAL" clId="{55BEA114-65DF-4831-B0DA-3F089B9AB1A6}" dt="2026-06-22T10:48:27.161" v="5" actId="478"/>
        <pc:sldMkLst>
          <pc:docMk/>
          <pc:sldMk cId="3383776826" sldId="261"/>
        </pc:sldMkLst>
        <pc:picChg chg="del">
          <ac:chgData name="Joakim Jideström" userId="55301464-3ae5-4df5-b584-5e5b60ec0c1b" providerId="ADAL" clId="{55BEA114-65DF-4831-B0DA-3F089B9AB1A6}" dt="2026-06-22T10:48:27.161" v="5" actId="478"/>
          <ac:picMkLst>
            <pc:docMk/>
            <pc:sldMk cId="3383776826" sldId="261"/>
            <ac:picMk id="4098" creationId="{AB22F6B2-1AB4-41DF-BA12-804B74EC918B}"/>
          </ac:picMkLst>
        </pc:picChg>
      </pc:sldChg>
      <pc:sldChg chg="delSp">
        <pc:chgData name="Joakim Jideström" userId="55301464-3ae5-4df5-b584-5e5b60ec0c1b" providerId="ADAL" clId="{55BEA114-65DF-4831-B0DA-3F089B9AB1A6}" dt="2026-06-22T10:48:19.307" v="2" actId="478"/>
        <pc:sldMkLst>
          <pc:docMk/>
          <pc:sldMk cId="1403370198" sldId="262"/>
        </pc:sldMkLst>
        <pc:picChg chg="del">
          <ac:chgData name="Joakim Jideström" userId="55301464-3ae5-4df5-b584-5e5b60ec0c1b" providerId="ADAL" clId="{55BEA114-65DF-4831-B0DA-3F089B9AB1A6}" dt="2026-06-22T10:48:19.307" v="2" actId="478"/>
          <ac:picMkLst>
            <pc:docMk/>
            <pc:sldMk cId="1403370198" sldId="262"/>
            <ac:picMk id="7170" creationId="{3353D8AB-D60A-4ECE-AF60-DC5F76A3DCAF}"/>
          </ac:picMkLst>
        </pc:picChg>
      </pc:sldChg>
      <pc:sldChg chg="delSp">
        <pc:chgData name="Joakim Jideström" userId="55301464-3ae5-4df5-b584-5e5b60ec0c1b" providerId="ADAL" clId="{55BEA114-65DF-4831-B0DA-3F089B9AB1A6}" dt="2026-06-22T10:48:21.828" v="3" actId="478"/>
        <pc:sldMkLst>
          <pc:docMk/>
          <pc:sldMk cId="2770720032" sldId="263"/>
        </pc:sldMkLst>
        <pc:picChg chg="del">
          <ac:chgData name="Joakim Jideström" userId="55301464-3ae5-4df5-b584-5e5b60ec0c1b" providerId="ADAL" clId="{55BEA114-65DF-4831-B0DA-3F089B9AB1A6}" dt="2026-06-22T10:48:21.828" v="3" actId="478"/>
          <ac:picMkLst>
            <pc:docMk/>
            <pc:sldMk cId="2770720032" sldId="263"/>
            <ac:picMk id="8194" creationId="{6FE3D3C9-A913-48FC-ADE1-448AD57BE0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2E0808-AE3C-409D-ABED-728595931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75AADCD-5DE2-4E6D-9AE0-7BC7FC65B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8BDBDF5-12A7-45FF-B85E-95432566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959559-6360-48AB-81BB-2ED103BF9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4DAB05-C201-456A-B0F9-0B7E9E82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4616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4DC975-840C-453E-8AD7-D64BB88ED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FAA16-7215-4D25-B6ED-6B69E5551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98A03D-C7DB-482F-A856-4674E7F6A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4A4DA1-3298-4E85-BD86-CE1940A5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48AB709-0D72-4BED-B5D5-D1033670B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734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C8F58F-132B-406D-846C-977B9CDC7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874348-A299-409F-88D6-3298F0971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A73CE2D-8D8B-4B7E-BAE2-0694E6D72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1636DC-D55E-411D-A7AA-2E878AC5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B47A3C5-5A29-44AA-8009-7C1E783B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951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9B815B-E177-4A97-96D0-ABD2DD1B9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76DC75-BE8F-4EAE-8A7B-BCEE378DA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9D5B2FB-90F1-40B5-91B9-98705A014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A0C2DE-9831-452A-8BAD-6D6DF4791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D0B73B9-5AB2-46E8-84E8-DC3F28A3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FA7D17F-D5E7-4C3D-9865-2255F8B7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001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96C190-B7F2-4A67-843F-60FA69AA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CBE570B-8CF0-406B-BB8F-6A8F8C9E2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7724BC4-482F-4129-8F81-B6907B3CF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F8E51F2-33AB-4842-8E34-324755541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03F4980-83CE-41C5-8638-9A53F69F8D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AEF44FA-83F6-4995-92D1-6D22940FA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3926E4F-025B-4B80-A292-4CA11C109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C9DC50C-D075-48FA-A849-1A2A96BAD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5648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CD8E2D-94F4-4A80-B8F9-5EE2952F2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0ABADF1-AF4F-4BEB-AF7D-F3A6D1AB9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019B31B-9BC6-440C-8E42-0E352FB9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3AB3A1-D610-4514-8285-F5EB7C6E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8449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EF0C59E-36BC-4F1E-814B-76BDD718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A68D900-3C25-4B5E-B5C5-6CA283E9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558D3AD-BFED-41F7-94E8-2AD6B11F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513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1C7D8D-7BD6-45A2-88F4-61C88DD94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688D15-FC4B-4DED-9373-C09946196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CAF1584-6464-4D8B-8103-8173960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AF19F9-F109-4E7D-83CA-D61B31CC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DC079DF-92A0-47E6-861F-349EED9F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E41C02-921F-41BC-89A2-C011A4E8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648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8CA0D1-7F32-4C59-8D08-97AA4594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199AB89-0182-4AC4-A62F-DD554FCBB5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2E09B00-1D88-49AD-9CB2-889363CFC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12ECA74-875D-4DFC-BA84-DACFA0B65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84B6EB-C624-49AF-8FF3-031D0637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CEA7450-81B7-4EF6-B0DC-3D4C58D6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465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A42795-0141-443E-B612-C2D7A387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616AE14-BE85-4EEA-A873-05ECB5781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51B67A-9A4D-49D7-B012-4803EC7A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242B82-F694-4F46-94F0-C3CBC2EFB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CBE225-6726-43F3-8637-670B286C6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71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F8E17C9-197F-4C0F-B3A9-63875877C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EEE6B0E-84C6-4D06-BAD8-5A4603591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E944698-121D-4C6F-91C6-67745985C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3C47C5-A720-44C0-AFA1-E7BFF8AA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B3C75C-4D4B-4A86-BE8C-D1705C6A1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756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9E2D4BB-23F2-49B7-B29F-877FF58D1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48D6A1-27F3-4ACC-BC27-E35AE804D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1C9A26-5C1F-4418-B2E8-04253C526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BE5B-69E3-48FA-BA18-7DC5BB2682A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3CB29F-20C1-4C33-841B-49A3E94B2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92E1EB-A9EC-4FC3-9225-1E19147AC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183EE-A2EE-45A2-BF58-936DABD145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940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2682A71-DC78-4A55-999C-F85DE7748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Mellanöstern blir världens intellektuella centrum och stormakt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05DD02E-13AC-42D5-9B3E-8B05F5A485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Islams födelse och arvet från antiken når Mellanöstern </a:t>
            </a:r>
          </a:p>
        </p:txBody>
      </p:sp>
    </p:spTree>
    <p:extLst>
      <p:ext uri="{BB962C8B-B14F-4D97-AF65-F5344CB8AC3E}">
        <p14:creationId xmlns:p14="http://schemas.microsoft.com/office/powerpoint/2010/main" val="68230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081F290-65D2-4538-821B-82F6EC5D7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Islams födelse och inledande expansion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6548C0-1543-49E2-A2CD-D527D913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700" dirty="0"/>
              <a:t>Profeten Mohammed föds omkring 570 i </a:t>
            </a:r>
            <a:r>
              <a:rPr lang="sv-SE" sz="1700" dirty="0" err="1"/>
              <a:t>Mekka</a:t>
            </a:r>
            <a:r>
              <a:rPr lang="sv-SE" sz="1700" dirty="0"/>
              <a:t> (nuvarande Saudiarabien) – Enligt legenden får han den första uppenbarelsen år 610</a:t>
            </a:r>
          </a:p>
          <a:p>
            <a:endParaRPr lang="sv-SE" sz="1700" dirty="0"/>
          </a:p>
          <a:p>
            <a:r>
              <a:rPr lang="sv-SE" sz="1700" dirty="0"/>
              <a:t>Han började predika sina uppenbarelser och  samlade snabbt ett stort följe och började erövra stora delar av Arabiska halvön (nuvarande Saudiarabien, Jemen och Oman) </a:t>
            </a:r>
          </a:p>
          <a:p>
            <a:endParaRPr lang="sv-SE" sz="1700" dirty="0"/>
          </a:p>
          <a:p>
            <a:r>
              <a:rPr lang="sv-SE" sz="1700" dirty="0"/>
              <a:t>Efter Mohammeds död 632 fortsatte Islams expansion under 632-750 – Stort område i Mellanöstern, norra Afrika samt delar av Europa </a:t>
            </a:r>
          </a:p>
        </p:txBody>
      </p:sp>
    </p:spTree>
    <p:extLst>
      <p:ext uri="{BB962C8B-B14F-4D97-AF65-F5344CB8AC3E}">
        <p14:creationId xmlns:p14="http://schemas.microsoft.com/office/powerpoint/2010/main" val="92617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D83F4AA-E0A3-4609-8846-AF32952D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sv-SE" dirty="0"/>
              <a:t>Islams expansion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F83692-A210-47C8-930C-88DDF47C3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>
            <a:normAutofit/>
          </a:bodyPr>
          <a:lstStyle/>
          <a:p>
            <a:r>
              <a:rPr lang="sv-SE" sz="2000" dirty="0"/>
              <a:t>Mörkrött – Mohammeds expansion - fram till år 632 </a:t>
            </a:r>
          </a:p>
          <a:p>
            <a:r>
              <a:rPr lang="sv-SE" sz="2000" dirty="0"/>
              <a:t>Rött – De rättledda kaliferna – fram till år 661 </a:t>
            </a:r>
          </a:p>
          <a:p>
            <a:r>
              <a:rPr lang="sv-SE" sz="2000" dirty="0"/>
              <a:t>Gul – </a:t>
            </a:r>
            <a:r>
              <a:rPr lang="sv-SE" sz="2000" dirty="0" err="1"/>
              <a:t>Umayyadiska</a:t>
            </a:r>
            <a:r>
              <a:rPr lang="sv-SE" sz="2000" dirty="0"/>
              <a:t> kalifatet – fram till 750 – Expansion upphör </a:t>
            </a:r>
          </a:p>
          <a:p>
            <a:endParaRPr lang="sv-SE" sz="2000" dirty="0"/>
          </a:p>
          <a:p>
            <a:r>
              <a:rPr lang="sv-SE" sz="2000" dirty="0" err="1"/>
              <a:t>Abbasidiska</a:t>
            </a:r>
            <a:r>
              <a:rPr lang="sv-SE" sz="2000" dirty="0"/>
              <a:t> kalifatet tar över efter </a:t>
            </a:r>
            <a:r>
              <a:rPr lang="sv-SE" sz="2000" dirty="0" err="1"/>
              <a:t>Umayyadiska</a:t>
            </a:r>
            <a:r>
              <a:rPr lang="sv-SE" sz="2000" dirty="0"/>
              <a:t> och bibehåller landområdet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403370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49A24E-9743-4EE9-ABE8-795700153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sv-SE" sz="3600"/>
              <a:t>Anledningar till det stora expansionen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0324D9-40EE-48F8-BD44-FA5D90DBD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sv-SE" sz="1700" dirty="0"/>
              <a:t>Stora områden i det Bysantinska riket och </a:t>
            </a:r>
            <a:r>
              <a:rPr lang="sv-SE" sz="1700" dirty="0" err="1"/>
              <a:t>Sasandiernas</a:t>
            </a:r>
            <a:r>
              <a:rPr lang="sv-SE" sz="1700" dirty="0"/>
              <a:t> (nuvarande Iran) var militärt och ekonomiskt utblottade efter många år av konflikter och dåligt styre</a:t>
            </a:r>
          </a:p>
          <a:p>
            <a:endParaRPr lang="sv-SE" sz="1700" dirty="0"/>
          </a:p>
          <a:p>
            <a:r>
              <a:rPr lang="sv-SE" sz="1700" dirty="0"/>
              <a:t>Stora grupper välkomnade islam eftersom de var toleranta mot andra religioner och krävde bara skatt</a:t>
            </a:r>
          </a:p>
          <a:p>
            <a:endParaRPr lang="sv-SE" sz="1700" dirty="0"/>
          </a:p>
          <a:p>
            <a:r>
              <a:rPr lang="sv-SE" sz="1700" dirty="0"/>
              <a:t>Det var lätt att konvertera till islam – Stort följe som hjälpte till med expansionen  </a:t>
            </a:r>
          </a:p>
        </p:txBody>
      </p:sp>
    </p:spTree>
    <p:extLst>
      <p:ext uri="{BB962C8B-B14F-4D97-AF65-F5344CB8AC3E}">
        <p14:creationId xmlns:p14="http://schemas.microsoft.com/office/powerpoint/2010/main" val="2770720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507CB2B-2AFE-48B8-9CD0-86004A48E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 dirty="0"/>
              <a:t>Abbasidkalifatet – Arvet från antiken byggs vidare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A602D0-BB7E-4BE9-878B-45B720DC6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6"/>
            <a:ext cx="5251316" cy="4524703"/>
          </a:xfrm>
        </p:spPr>
        <p:txBody>
          <a:bodyPr>
            <a:normAutofit fontScale="92500" lnSpcReduction="10000"/>
          </a:bodyPr>
          <a:lstStyle/>
          <a:p>
            <a:r>
              <a:rPr lang="sv-SE" sz="1600" dirty="0" err="1"/>
              <a:t>Mutaziliterna</a:t>
            </a:r>
            <a:r>
              <a:rPr lang="sv-SE" sz="1600" dirty="0"/>
              <a:t> – En rörelse som undersökte logiska resonemang grundat på Islam – En liberal och undersökande rörelse </a:t>
            </a:r>
          </a:p>
          <a:p>
            <a:endParaRPr lang="sv-SE" sz="1600" dirty="0"/>
          </a:p>
          <a:p>
            <a:r>
              <a:rPr lang="sv-SE" sz="1600" dirty="0"/>
              <a:t>Al-</a:t>
            </a:r>
            <a:r>
              <a:rPr lang="sv-SE" sz="1600" dirty="0" err="1"/>
              <a:t>Mamun</a:t>
            </a:r>
            <a:r>
              <a:rPr lang="sv-SE" sz="1600" dirty="0"/>
              <a:t> – Startar översättningsarbetet av de antika klassikerna i Bagdad – Öppnar också skolor där intellektuella kunde samlas och samtala – Visdomens hus (Hans far Al-Rashid hade samma ideal)  </a:t>
            </a:r>
          </a:p>
          <a:p>
            <a:endParaRPr lang="sv-SE" sz="1600" dirty="0"/>
          </a:p>
          <a:p>
            <a:r>
              <a:rPr lang="sv-SE" sz="1600" dirty="0"/>
              <a:t>Fanns en övergripande tolerans mot intellektuell aktivitet och utbildning i riket – Intresse för antiken</a:t>
            </a:r>
          </a:p>
          <a:p>
            <a:endParaRPr lang="sv-SE" sz="1600" dirty="0"/>
          </a:p>
          <a:p>
            <a:r>
              <a:rPr lang="sv-SE" sz="1600" dirty="0"/>
              <a:t>Till följd av översättningsarbetet kunde gammal kunskap återskapas och utvecklas – Inom medicin, filosofi, matematik osv. </a:t>
            </a:r>
          </a:p>
          <a:p>
            <a:endParaRPr lang="sv-SE" sz="1600" dirty="0"/>
          </a:p>
          <a:p>
            <a:r>
              <a:rPr lang="sv-SE" sz="1600" dirty="0"/>
              <a:t>Bagdad och den arabiska världen blir centrum för utveckling och forskning </a:t>
            </a:r>
          </a:p>
        </p:txBody>
      </p:sp>
    </p:spTree>
    <p:extLst>
      <p:ext uri="{BB962C8B-B14F-4D97-AF65-F5344CB8AC3E}">
        <p14:creationId xmlns:p14="http://schemas.microsoft.com/office/powerpoint/2010/main" val="3956698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42B3B55-3306-4D8C-9092-5A761540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Visdomens hus – De tidiga universiteten?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4906DB-A6E3-419E-A8F3-343019F0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6"/>
            <a:ext cx="5124586" cy="4402783"/>
          </a:xfrm>
        </p:spPr>
        <p:txBody>
          <a:bodyPr>
            <a:normAutofit/>
          </a:bodyPr>
          <a:lstStyle/>
          <a:p>
            <a:r>
              <a:rPr lang="sv-SE" sz="1700" dirty="0"/>
              <a:t>Centrum för de intellektuella i arabvärlden – Arv från antiken att samla personer från olika discipliner – Platons akademi, Aristoteles </a:t>
            </a:r>
            <a:r>
              <a:rPr lang="sv-SE" sz="1700" dirty="0" err="1"/>
              <a:t>Lykeion</a:t>
            </a:r>
            <a:r>
              <a:rPr lang="sv-SE" sz="1700" dirty="0"/>
              <a:t> </a:t>
            </a:r>
          </a:p>
          <a:p>
            <a:endParaRPr lang="sv-SE" sz="1700" dirty="0"/>
          </a:p>
          <a:p>
            <a:r>
              <a:rPr lang="sv-SE" sz="1700" dirty="0"/>
              <a:t>Det fanns en acceptans för intellektuell aktivitet bland eliten – Starka ideal kring utbildning i tidig Islam </a:t>
            </a:r>
          </a:p>
          <a:p>
            <a:endParaRPr lang="sv-SE" sz="1700" dirty="0"/>
          </a:p>
          <a:p>
            <a:r>
              <a:rPr lang="sv-SE" sz="1700" dirty="0"/>
              <a:t>Praktiskt för makten att samla ingenjörer och arkitekter för olika projekt </a:t>
            </a:r>
          </a:p>
          <a:p>
            <a:endParaRPr lang="sv-SE" sz="1700" dirty="0"/>
          </a:p>
          <a:p>
            <a:r>
              <a:rPr lang="sv-SE" sz="1700" dirty="0"/>
              <a:t>Man kombinerade utbildning med en samtalskultur där personer med olika expertområden diskuterade och utvecklade sina idéer – Även författare och poeter rörde sig i dessa kretsarna</a:t>
            </a:r>
          </a:p>
        </p:txBody>
      </p:sp>
    </p:spTree>
    <p:extLst>
      <p:ext uri="{BB962C8B-B14F-4D97-AF65-F5344CB8AC3E}">
        <p14:creationId xmlns:p14="http://schemas.microsoft.com/office/powerpoint/2010/main" val="338377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85D3D11-8476-470E-BFD5-5BEBEAC91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sv-SE" dirty="0"/>
              <a:t>Viktiga arabiska intellektuella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562BB9-2392-4577-A8B5-8D48F410E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24" y="2278582"/>
            <a:ext cx="4084996" cy="4335578"/>
          </a:xfrm>
        </p:spPr>
        <p:txBody>
          <a:bodyPr>
            <a:normAutofit fontScale="92500" lnSpcReduction="20000"/>
          </a:bodyPr>
          <a:lstStyle/>
          <a:p>
            <a:r>
              <a:rPr lang="sv-SE" sz="1600" dirty="0" err="1"/>
              <a:t>Ibn</a:t>
            </a:r>
            <a:r>
              <a:rPr lang="sv-SE" sz="1600" dirty="0"/>
              <a:t> Sina (</a:t>
            </a:r>
            <a:r>
              <a:rPr lang="sv-SE" sz="1600" dirty="0" err="1"/>
              <a:t>Avicenna</a:t>
            </a:r>
            <a:r>
              <a:rPr lang="sv-SE" sz="1600" dirty="0"/>
              <a:t>) (ca. 980 – 1037) – Läkare och filosof – Skrev bland annat boken Canon som under 500 år var standardverket för medicin i stora delar av världen – Förmedlade och utvecklade en stor del av antikens filosofi</a:t>
            </a:r>
          </a:p>
          <a:p>
            <a:endParaRPr lang="sv-SE" sz="1600" dirty="0"/>
          </a:p>
          <a:p>
            <a:r>
              <a:rPr lang="sv-SE" sz="1600" dirty="0"/>
              <a:t>Al-</a:t>
            </a:r>
            <a:r>
              <a:rPr lang="sv-SE" sz="1600" dirty="0" err="1"/>
              <a:t>Razi</a:t>
            </a:r>
            <a:r>
              <a:rPr lang="sv-SE" sz="1600" dirty="0"/>
              <a:t> (ca. 864 - ca. 950)  – Läkare, kemist och filosof – Första att beskriva mässling och smittkoppor (bidrog också med behandling för sjukdomarna)</a:t>
            </a:r>
          </a:p>
          <a:p>
            <a:endParaRPr lang="sv-SE" sz="1600" dirty="0"/>
          </a:p>
          <a:p>
            <a:r>
              <a:rPr lang="sv-SE" sz="1600" dirty="0" err="1"/>
              <a:t>Ibn</a:t>
            </a:r>
            <a:r>
              <a:rPr lang="sv-SE" sz="1600" dirty="0"/>
              <a:t> </a:t>
            </a:r>
            <a:r>
              <a:rPr lang="sv-SE" sz="1600" dirty="0" err="1"/>
              <a:t>Rushd</a:t>
            </a:r>
            <a:r>
              <a:rPr lang="sv-SE" sz="1600" dirty="0"/>
              <a:t> (</a:t>
            </a:r>
            <a:r>
              <a:rPr lang="sv-SE" sz="1600" dirty="0" err="1"/>
              <a:t>Averroes</a:t>
            </a:r>
            <a:r>
              <a:rPr lang="sv-SE" sz="1600" dirty="0"/>
              <a:t>) (1124 - 1194) – Filosof och statsman – Utvecklade antikens filosofi och var en stor anledning till att antikens texter etablerade sig i Europa igen </a:t>
            </a:r>
          </a:p>
          <a:p>
            <a:endParaRPr lang="sv-SE" sz="1600" dirty="0"/>
          </a:p>
          <a:p>
            <a:r>
              <a:rPr lang="sv-SE" sz="1600" dirty="0" err="1"/>
              <a:t>Ibn</a:t>
            </a:r>
            <a:r>
              <a:rPr lang="sv-SE" sz="1600" dirty="0"/>
              <a:t> </a:t>
            </a:r>
            <a:r>
              <a:rPr lang="sv-SE" sz="1600" dirty="0" err="1"/>
              <a:t>Haytham</a:t>
            </a:r>
            <a:r>
              <a:rPr lang="sv-SE" sz="1600" dirty="0"/>
              <a:t> (</a:t>
            </a:r>
            <a:r>
              <a:rPr lang="sv-SE" sz="1600" dirty="0" err="1"/>
              <a:t>Alhazen</a:t>
            </a:r>
            <a:r>
              <a:rPr lang="sv-SE" sz="1600" dirty="0"/>
              <a:t>) (965-1038) – En pionjär inom optiken, matematik och ingenjörskonst. Skrev viktiga böcker som bland annat inspirerade Newtons optik och matematik</a:t>
            </a:r>
          </a:p>
        </p:txBody>
      </p:sp>
    </p:spTree>
    <p:extLst>
      <p:ext uri="{BB962C8B-B14F-4D97-AF65-F5344CB8AC3E}">
        <p14:creationId xmlns:p14="http://schemas.microsoft.com/office/powerpoint/2010/main" val="262771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6" name="Rectangle 72">
            <a:extLst>
              <a:ext uri="{FF2B5EF4-FFF2-40B4-BE49-F238E27FC236}">
                <a16:creationId xmlns:a16="http://schemas.microsoft.com/office/drawing/2014/main" id="{639C3025-4784-4B16-914D-CCFC3E833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AD20437-C88A-4F45-9C6D-DA32B29A4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8610598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C1911CF-D38A-41AE-9B2E-17C3E0E26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112220" cy="1330839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Arv från den arabiska guldåldern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C212BF-6CFA-4C27-95E7-DE9432C01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3" y="2194100"/>
            <a:ext cx="6705898" cy="4481019"/>
          </a:xfrm>
        </p:spPr>
        <p:txBody>
          <a:bodyPr>
            <a:normAutofit fontScale="92500" lnSpcReduction="10000"/>
          </a:bodyPr>
          <a:lstStyle/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bevarade texterna från antiken – Ser vi som centrala för den västerländska traditionen, överlevde tack vare arabiska intellektuella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Vårt talsystem – 0,1,2,3,4,5,6,7,8,9 är hindu-arabiska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Algebran är arabisk – Al-</a:t>
            </a:r>
            <a:r>
              <a:rPr lang="sv-S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Khwarizmi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skrev en bok där han beskrev den moderna algebran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Läkekonsten och synsättet utvecklas av Al-</a:t>
            </a:r>
            <a:r>
              <a:rPr lang="sv-S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Razi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att ha en empiriskt grundad läkekonst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Renässansen och </a:t>
            </a:r>
            <a:r>
              <a:rPr lang="sv-S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återintresset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för antiken skapar förutsättningar för Europas vidareutveckling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150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580</Words>
  <Application>Microsoft Office PowerPoint</Application>
  <PresentationFormat>Bredbild</PresentationFormat>
  <Paragraphs>56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Mellanöstern blir världens intellektuella centrum och stormakt </vt:lpstr>
      <vt:lpstr>Islams födelse och inledande expansion </vt:lpstr>
      <vt:lpstr>Islams expansion</vt:lpstr>
      <vt:lpstr>Anledningar till det stora expansionen </vt:lpstr>
      <vt:lpstr>Abbasidkalifatet – Arvet från antiken byggs vidare </vt:lpstr>
      <vt:lpstr>Visdomens hus – De tidiga universiteten? </vt:lpstr>
      <vt:lpstr>Viktiga arabiska intellektuella </vt:lpstr>
      <vt:lpstr>Arv från den arabiska guldåldern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Mellanöstern blir världens intellektuella centrum och stormakt </dc:title>
  <dc:creator>Joakim Jideström</dc:creator>
  <cp:lastModifiedBy>Joakim Jideström</cp:lastModifiedBy>
  <cp:revision>1</cp:revision>
  <dcterms:created xsi:type="dcterms:W3CDTF">2022-05-26T14:42:53Z</dcterms:created>
  <dcterms:modified xsi:type="dcterms:W3CDTF">2026-06-22T10:48:37Z</dcterms:modified>
</cp:coreProperties>
</file>