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03941E-FE2D-45D6-B7F0-CD78BE82C5A8}" v="10" dt="2026-06-22T11:44:12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44:12.226" v="9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43:49.949" v="3" actId="478"/>
        <pc:sldMkLst>
          <pc:docMk/>
          <pc:sldMk cId="4089214595" sldId="256"/>
        </pc:sldMkLst>
        <pc:picChg chg="del">
          <ac:chgData name="Joakim Jideström" userId="55301464-3ae5-4df5-b584-5e5b60ec0c1b" providerId="ADAL" clId="{55BEA114-65DF-4831-B0DA-3F089B9AB1A6}" dt="2026-06-22T11:43:49.949" v="3" actId="478"/>
          <ac:picMkLst>
            <pc:docMk/>
            <pc:sldMk cId="4089214595" sldId="256"/>
            <ac:picMk id="1026" creationId="{EAC9903B-96A1-4190-9A26-C7A936A1E269}"/>
          </ac:picMkLst>
        </pc:picChg>
        <pc:picChg chg="del">
          <ac:chgData name="Joakim Jideström" userId="55301464-3ae5-4df5-b584-5e5b60ec0c1b" providerId="ADAL" clId="{55BEA114-65DF-4831-B0DA-3F089B9AB1A6}" dt="2026-06-22T11:43:47.425" v="0" actId="478"/>
          <ac:picMkLst>
            <pc:docMk/>
            <pc:sldMk cId="4089214595" sldId="256"/>
            <ac:picMk id="1028" creationId="{B36ACCDF-BD98-4E9D-8AE6-3793F0C578F5}"/>
          </ac:picMkLst>
        </pc:picChg>
        <pc:picChg chg="del">
          <ac:chgData name="Joakim Jideström" userId="55301464-3ae5-4df5-b584-5e5b60ec0c1b" providerId="ADAL" clId="{55BEA114-65DF-4831-B0DA-3F089B9AB1A6}" dt="2026-06-22T11:43:48.241" v="1" actId="478"/>
          <ac:picMkLst>
            <pc:docMk/>
            <pc:sldMk cId="4089214595" sldId="256"/>
            <ac:picMk id="1030" creationId="{B3E8ABB7-97DB-41F2-A090-92A3519BD215}"/>
          </ac:picMkLst>
        </pc:picChg>
        <pc:picChg chg="del">
          <ac:chgData name="Joakim Jideström" userId="55301464-3ae5-4df5-b584-5e5b60ec0c1b" providerId="ADAL" clId="{55BEA114-65DF-4831-B0DA-3F089B9AB1A6}" dt="2026-06-22T11:43:49.105" v="2" actId="478"/>
          <ac:picMkLst>
            <pc:docMk/>
            <pc:sldMk cId="4089214595" sldId="256"/>
            <ac:picMk id="1032" creationId="{80C01466-C06E-4EFA-B04E-DF76CD958042}"/>
          </ac:picMkLst>
        </pc:picChg>
      </pc:sldChg>
      <pc:sldChg chg="delSp">
        <pc:chgData name="Joakim Jideström" userId="55301464-3ae5-4df5-b584-5e5b60ec0c1b" providerId="ADAL" clId="{55BEA114-65DF-4831-B0DA-3F089B9AB1A6}" dt="2026-06-22T11:43:56.409" v="4" actId="478"/>
        <pc:sldMkLst>
          <pc:docMk/>
          <pc:sldMk cId="2061399158" sldId="259"/>
        </pc:sldMkLst>
        <pc:picChg chg="del">
          <ac:chgData name="Joakim Jideström" userId="55301464-3ae5-4df5-b584-5e5b60ec0c1b" providerId="ADAL" clId="{55BEA114-65DF-4831-B0DA-3F089B9AB1A6}" dt="2026-06-22T11:43:56.409" v="4" actId="478"/>
          <ac:picMkLst>
            <pc:docMk/>
            <pc:sldMk cId="2061399158" sldId="259"/>
            <ac:picMk id="1026" creationId="{5DCA2051-2B8D-A70C-2024-1721571BDA45}"/>
          </ac:picMkLst>
        </pc:picChg>
      </pc:sldChg>
      <pc:sldChg chg="delSp">
        <pc:chgData name="Joakim Jideström" userId="55301464-3ae5-4df5-b584-5e5b60ec0c1b" providerId="ADAL" clId="{55BEA114-65DF-4831-B0DA-3F089B9AB1A6}" dt="2026-06-22T11:44:00.353" v="5" actId="478"/>
        <pc:sldMkLst>
          <pc:docMk/>
          <pc:sldMk cId="2965223965" sldId="260"/>
        </pc:sldMkLst>
        <pc:picChg chg="del">
          <ac:chgData name="Joakim Jideström" userId="55301464-3ae5-4df5-b584-5e5b60ec0c1b" providerId="ADAL" clId="{55BEA114-65DF-4831-B0DA-3F089B9AB1A6}" dt="2026-06-22T11:44:00.353" v="5" actId="478"/>
          <ac:picMkLst>
            <pc:docMk/>
            <pc:sldMk cId="2965223965" sldId="260"/>
            <ac:picMk id="2050" creationId="{1A700AF4-BFBE-CC96-F6A0-96E1446B343D}"/>
          </ac:picMkLst>
        </pc:picChg>
      </pc:sldChg>
      <pc:sldChg chg="delSp">
        <pc:chgData name="Joakim Jideström" userId="55301464-3ae5-4df5-b584-5e5b60ec0c1b" providerId="ADAL" clId="{55BEA114-65DF-4831-B0DA-3F089B9AB1A6}" dt="2026-06-22T11:44:03.792" v="6" actId="478"/>
        <pc:sldMkLst>
          <pc:docMk/>
          <pc:sldMk cId="3327442460" sldId="261"/>
        </pc:sldMkLst>
        <pc:picChg chg="del">
          <ac:chgData name="Joakim Jideström" userId="55301464-3ae5-4df5-b584-5e5b60ec0c1b" providerId="ADAL" clId="{55BEA114-65DF-4831-B0DA-3F089B9AB1A6}" dt="2026-06-22T11:44:03.792" v="6" actId="478"/>
          <ac:picMkLst>
            <pc:docMk/>
            <pc:sldMk cId="3327442460" sldId="261"/>
            <ac:picMk id="4" creationId="{F2673EF9-B12F-4478-B2D5-FEF61AB7846B}"/>
          </ac:picMkLst>
        </pc:picChg>
      </pc:sldChg>
      <pc:sldChg chg="delSp">
        <pc:chgData name="Joakim Jideström" userId="55301464-3ae5-4df5-b584-5e5b60ec0c1b" providerId="ADAL" clId="{55BEA114-65DF-4831-B0DA-3F089B9AB1A6}" dt="2026-06-22T11:44:06.138" v="7" actId="478"/>
        <pc:sldMkLst>
          <pc:docMk/>
          <pc:sldMk cId="1123459636" sldId="262"/>
        </pc:sldMkLst>
        <pc:picChg chg="del">
          <ac:chgData name="Joakim Jideström" userId="55301464-3ae5-4df5-b584-5e5b60ec0c1b" providerId="ADAL" clId="{55BEA114-65DF-4831-B0DA-3F089B9AB1A6}" dt="2026-06-22T11:44:06.138" v="7" actId="478"/>
          <ac:picMkLst>
            <pc:docMk/>
            <pc:sldMk cId="1123459636" sldId="262"/>
            <ac:picMk id="1028" creationId="{8E74AA63-3DDC-83DD-434C-7C51E5E326A2}"/>
          </ac:picMkLst>
        </pc:picChg>
      </pc:sldChg>
      <pc:sldChg chg="delSp">
        <pc:chgData name="Joakim Jideström" userId="55301464-3ae5-4df5-b584-5e5b60ec0c1b" providerId="ADAL" clId="{55BEA114-65DF-4831-B0DA-3F089B9AB1A6}" dt="2026-06-22T11:44:08.799" v="8" actId="478"/>
        <pc:sldMkLst>
          <pc:docMk/>
          <pc:sldMk cId="3474093415" sldId="263"/>
        </pc:sldMkLst>
        <pc:picChg chg="del">
          <ac:chgData name="Joakim Jideström" userId="55301464-3ae5-4df5-b584-5e5b60ec0c1b" providerId="ADAL" clId="{55BEA114-65DF-4831-B0DA-3F089B9AB1A6}" dt="2026-06-22T11:44:08.799" v="8" actId="478"/>
          <ac:picMkLst>
            <pc:docMk/>
            <pc:sldMk cId="3474093415" sldId="263"/>
            <ac:picMk id="3074" creationId="{31ADABD4-8020-3479-C1C2-74EE06F48DF1}"/>
          </ac:picMkLst>
        </pc:picChg>
      </pc:sldChg>
      <pc:sldChg chg="delSp">
        <pc:chgData name="Joakim Jideström" userId="55301464-3ae5-4df5-b584-5e5b60ec0c1b" providerId="ADAL" clId="{55BEA114-65DF-4831-B0DA-3F089B9AB1A6}" dt="2026-06-22T11:44:12.226" v="9" actId="478"/>
        <pc:sldMkLst>
          <pc:docMk/>
          <pc:sldMk cId="1507528495" sldId="264"/>
        </pc:sldMkLst>
        <pc:picChg chg="del">
          <ac:chgData name="Joakim Jideström" userId="55301464-3ae5-4df5-b584-5e5b60ec0c1b" providerId="ADAL" clId="{55BEA114-65DF-4831-B0DA-3F089B9AB1A6}" dt="2026-06-22T11:44:12.226" v="9" actId="478"/>
          <ac:picMkLst>
            <pc:docMk/>
            <pc:sldMk cId="1507528495" sldId="264"/>
            <ac:picMk id="3074" creationId="{B0EB9804-F8FF-476D-8130-063ED45FB2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16CFE1-BA5C-4585-8FC1-B2E11D306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F7AD14E-0832-44FD-B4B3-09FC93AE34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6FBC58-E3B2-4B07-9461-2BF51880F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06ED5C-6CB1-463E-8CA2-ECF98498A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69FA05C-0408-469B-A9FC-450E6ECC2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174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B1790F-4DAE-4044-BAD8-3B9FBA5A9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49E6D47-309D-4321-9FAA-19CC2B01D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4D99E02-E741-4182-A61E-09FA96FDF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24F7FD-86CD-4467-B661-2CCFFA669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56914D5-D4EB-42A8-ABA2-E6AB7190A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413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64A95A-1937-4A0F-922D-D5FC4FA8B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131ED30-5F83-4971-97DF-912B8CA34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4BA07E-66A6-4B03-8143-83775DE7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DD7767D-E88B-429E-9514-75C51781F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3429A3E-69E4-4FF9-B128-9288AF2C2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644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78C9FA-F7CA-4BFA-BDFE-958D1CA3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B456A8-B9AD-4266-8DFE-126CD3EC9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31BCF1C-EEE4-4F9F-996E-BF753CAD1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4AD478-3823-4A4F-8999-E787925F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A1059BF-F29E-4EAC-9082-E5563DBBE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B7C91B2-753F-4857-8E20-AA2C01722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2661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28A8BF-E972-44C3-8314-27D5072F5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39BCB9E-EBBC-49B0-8759-717153775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5BA167A-A427-42F3-80F9-46EFD0923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2147447-7406-41A4-A05E-F4523BAD4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936DC08-7F22-4D61-82E8-6EA17D40FF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2A4973F-B07E-4840-B7F9-943EA49E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1ED8690-B7FE-48CD-B717-7E2EC53A3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4EE83E3-B459-4F68-AFD1-B9863CCFC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0620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30D9B9-55F1-488D-91E3-0E00BAEE1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7496E0B-C27E-441D-A007-6492ADF3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BBBD742-2B34-461A-A2EC-22DE19A55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EF29F68-EC77-47BC-B7D3-4277F5DD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547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714DFFA-C54C-4043-8A26-DCAFBF82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0B668E0-6BD7-456B-AE08-76C4AFB7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C0E2E54-B828-4A9D-AA92-BB9D89079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070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21347F-3721-4B24-B786-9E54CF859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663CA0-0111-4418-A141-3624EF2E3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14C09FE-7FC7-4884-859F-AEA8F7ADC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C802430-EB66-4FE3-B39A-129C42525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727C2D1-8522-4A75-BD5E-426CAAF09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7594DC2-3CF0-4F3A-8771-3D9A3C6A4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2173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57449A-605A-41CB-9BA1-86C831DA6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46C0261-3BFE-4F01-ABE6-EE6CBCCDF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D859C38-F239-42E5-8EA0-366DF7051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75CA284-A40E-4D39-AC2B-2AE454914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1C183E4-EB84-4249-AAB1-D8F7786AA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4CAE465-1DB4-4DF4-A9B8-8CEEFA4D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155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BA86CD-B556-4F53-9614-4CEA4905E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DF3C7C5-4E20-4277-A9C4-41DC588AA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D0DC73-81AE-4EF7-BD12-FA98CE701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C891C6E-5C9D-417A-A179-407B62F64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D67FCDE-A72D-4CD5-92CA-92548EFC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8567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21B73FE-E34F-4BBC-9BA5-872BA17E1D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937344C-F40F-4BCD-9249-1BA211FD0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806E50-1450-40ED-AE3D-022FCABB3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0F9EDE-8520-40AC-B59E-3851C15C3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B6E6D20-36A8-41B0-864B-4629C7DBF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6208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00E82BA-B1D8-4719-B14C-DAEB6832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3D0A45A-68F9-42B1-A517-2341275C9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821CA8-7621-4009-B172-BD6BABF55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7E83A-D2B1-4B9D-B467-3B9067349F4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BD7DFA8-7512-42A5-A4BB-407DBE7A7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DB4D94-7FB8-4BC8-8099-A299581BF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647BF-8375-4067-8519-C5B92399F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03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40158C-18DA-448D-8C59-B121B4F1A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68" y="3619500"/>
            <a:ext cx="10908664" cy="1657623"/>
          </a:xfrm>
        </p:spPr>
        <p:txBody>
          <a:bodyPr anchor="b">
            <a:normAutofit/>
          </a:bodyPr>
          <a:lstStyle/>
          <a:p>
            <a:r>
              <a:rPr lang="sv-SE" dirty="0"/>
              <a:t>Mellankrigstiden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D8201A9-1E82-4A60-9F05-D5552F1B1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68" y="5396341"/>
            <a:ext cx="10908664" cy="507456"/>
          </a:xfrm>
        </p:spPr>
        <p:txBody>
          <a:bodyPr>
            <a:normAutofit/>
          </a:bodyPr>
          <a:lstStyle/>
          <a:p>
            <a:r>
              <a:rPr lang="sv-SE" dirty="0"/>
              <a:t>Vad hände under åren 1919-1939? </a:t>
            </a:r>
          </a:p>
          <a:p>
            <a:endParaRPr lang="sv-SE" dirty="0"/>
          </a:p>
          <a:p>
            <a:endParaRPr lang="sv-SE" dirty="0"/>
          </a:p>
        </p:txBody>
      </p: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2AB9A0CA-A6A6-420B-8D61-7AF1AB70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7800" y="5288934"/>
            <a:ext cx="9296400" cy="0"/>
          </a:xfrm>
          <a:prstGeom prst="line">
            <a:avLst/>
          </a:prstGeom>
          <a:ln w="19050">
            <a:solidFill>
              <a:srgbClr val="AAA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21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91A0C0-7406-468B-8D58-F8CB308CE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Mellankrigstiden – Ett modernt begrepp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36739D-0299-4673-8C34-BDBE2BE16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Likt många historiska begrepp har vi kommit på dessa i efterhand </a:t>
            </a:r>
          </a:p>
          <a:p>
            <a:endParaRPr lang="sv-SE" dirty="0"/>
          </a:p>
          <a:p>
            <a:r>
              <a:rPr lang="sv-SE" dirty="0"/>
              <a:t>Mellankrigstiden – De som levde under den här tiden visste inte detta</a:t>
            </a:r>
          </a:p>
          <a:p>
            <a:endParaRPr lang="sv-SE" dirty="0"/>
          </a:p>
          <a:p>
            <a:r>
              <a:rPr lang="sv-SE" dirty="0"/>
              <a:t>Samma sak med Första och Andra världskriget </a:t>
            </a:r>
          </a:p>
          <a:p>
            <a:endParaRPr lang="sv-SE" dirty="0"/>
          </a:p>
          <a:p>
            <a:r>
              <a:rPr lang="sv-SE" dirty="0" err="1"/>
              <a:t>Retronym</a:t>
            </a:r>
            <a:r>
              <a:rPr lang="sv-SE" dirty="0"/>
              <a:t> – Ett begrepp som skapats i efterhand </a:t>
            </a:r>
          </a:p>
        </p:txBody>
      </p:sp>
    </p:spTree>
    <p:extLst>
      <p:ext uri="{BB962C8B-B14F-4D97-AF65-F5344CB8AC3E}">
        <p14:creationId xmlns:p14="http://schemas.microsoft.com/office/powerpoint/2010/main" val="307855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B9B907B-F9A2-45A5-BDBA-C371127CA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07C1DBE-AD43-4319-9751-703BED7C7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251" y="662400"/>
            <a:ext cx="6614814" cy="1492132"/>
          </a:xfrm>
        </p:spPr>
        <p:txBody>
          <a:bodyPr anchor="t">
            <a:normAutofit/>
          </a:bodyPr>
          <a:lstStyle/>
          <a:p>
            <a:r>
              <a:rPr lang="sv-SE" dirty="0"/>
              <a:t>Det glada 1920-talet – Blomstrande tid </a:t>
            </a:r>
          </a:p>
        </p:txBody>
      </p:sp>
      <p:pic>
        <p:nvPicPr>
          <p:cNvPr id="2050" name="Picture 2" descr="Flapper - Wikipedia">
            <a:extLst>
              <a:ext uri="{FF2B5EF4-FFF2-40B4-BE49-F238E27FC236}">
                <a16:creationId xmlns:a16="http://schemas.microsoft.com/office/drawing/2014/main" id="{5C884E94-62FC-45DD-85CF-172ADFCC0C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5" b="-1"/>
          <a:stretch/>
        </p:blipFill>
        <p:spPr bwMode="auto">
          <a:xfrm>
            <a:off x="688434" y="-9525"/>
            <a:ext cx="3584766" cy="686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Freeform 6">
            <a:extLst>
              <a:ext uri="{FF2B5EF4-FFF2-40B4-BE49-F238E27FC236}">
                <a16:creationId xmlns:a16="http://schemas.microsoft.com/office/drawing/2014/main" id="{FC72A6E7-EEB3-4011-AFDE-5D01CF93E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59" name="Freeform 6">
            <a:extLst>
              <a:ext uri="{FF2B5EF4-FFF2-40B4-BE49-F238E27FC236}">
                <a16:creationId xmlns:a16="http://schemas.microsoft.com/office/drawing/2014/main" id="{8CD93300-52E3-4A04-AB11-4E86A29BE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D59408-3AAA-4F4D-BD67-2B907E43D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6251" y="2286000"/>
            <a:ext cx="6614814" cy="3844800"/>
          </a:xfrm>
        </p:spPr>
        <p:txBody>
          <a:bodyPr>
            <a:normAutofit/>
          </a:bodyPr>
          <a:lstStyle/>
          <a:p>
            <a:r>
              <a:rPr lang="sv-SE" sz="1600">
                <a:solidFill>
                  <a:schemeClr val="tx1">
                    <a:alpha val="60000"/>
                  </a:schemeClr>
                </a:solidFill>
              </a:rPr>
              <a:t>Tid efter kriget med högkonjunktur, politisk progression och social progression </a:t>
            </a:r>
          </a:p>
          <a:p>
            <a:endParaRPr lang="sv-SE" sz="1600">
              <a:solidFill>
                <a:schemeClr val="tx1">
                  <a:alpha val="60000"/>
                </a:schemeClr>
              </a:solidFill>
            </a:endParaRPr>
          </a:p>
          <a:p>
            <a:r>
              <a:rPr lang="sv-SE" sz="1600">
                <a:solidFill>
                  <a:schemeClr val="tx1">
                    <a:alpha val="60000"/>
                  </a:schemeClr>
                </a:solidFill>
              </a:rPr>
              <a:t>Kvinnlig rösträtt i t.ex Sverige, USA </a:t>
            </a:r>
          </a:p>
          <a:p>
            <a:endParaRPr lang="sv-SE" sz="1600">
              <a:solidFill>
                <a:schemeClr val="tx1">
                  <a:alpha val="60000"/>
                </a:schemeClr>
              </a:solidFill>
            </a:endParaRPr>
          </a:p>
          <a:p>
            <a:r>
              <a:rPr lang="sv-SE" sz="1600">
                <a:solidFill>
                  <a:schemeClr val="tx1">
                    <a:alpha val="60000"/>
                  </a:schemeClr>
                </a:solidFill>
              </a:rPr>
              <a:t>Alexander Fleming finner penicillinet (Nobelpris 1945) </a:t>
            </a:r>
          </a:p>
          <a:p>
            <a:endParaRPr lang="sv-SE" sz="1600">
              <a:solidFill>
                <a:schemeClr val="tx1">
                  <a:alpha val="60000"/>
                </a:schemeClr>
              </a:solidFill>
            </a:endParaRPr>
          </a:p>
          <a:p>
            <a:r>
              <a:rPr lang="sv-SE" sz="1600">
                <a:solidFill>
                  <a:schemeClr val="tx1">
                    <a:alpha val="60000"/>
                  </a:schemeClr>
                </a:solidFill>
              </a:rPr>
              <a:t>Kvinnlig frigörelse med musik och många kommer ut på arbetsmarknaden – Hemmets ängel försvinner till viss del </a:t>
            </a:r>
          </a:p>
          <a:p>
            <a:endParaRPr lang="sv-SE" sz="1600">
              <a:solidFill>
                <a:schemeClr val="tx1">
                  <a:alpha val="60000"/>
                </a:schemeClr>
              </a:solidFill>
            </a:endParaRPr>
          </a:p>
          <a:p>
            <a:r>
              <a:rPr lang="sv-SE" sz="1600">
                <a:solidFill>
                  <a:schemeClr val="tx1">
                    <a:alpha val="60000"/>
                  </a:schemeClr>
                </a:solidFill>
              </a:rPr>
              <a:t>Romaner som The great gatsby – F.Scott Fritzgerald – Beskriver detta bra</a:t>
            </a:r>
          </a:p>
          <a:p>
            <a:endParaRPr lang="sv-SE" sz="1600">
              <a:solidFill>
                <a:schemeClr val="tx1">
                  <a:alpha val="60000"/>
                </a:schemeClr>
              </a:solidFill>
            </a:endParaRPr>
          </a:p>
          <a:p>
            <a:endParaRPr lang="sv-SE" sz="1600">
              <a:solidFill>
                <a:schemeClr val="tx1">
                  <a:alpha val="60000"/>
                </a:schemeClr>
              </a:solidFill>
            </a:endParaRPr>
          </a:p>
          <a:p>
            <a:endParaRPr lang="sv-SE" sz="1600">
              <a:solidFill>
                <a:schemeClr val="tx1">
                  <a:alpha val="60000"/>
                </a:schemeClr>
              </a:solidFill>
            </a:endParaRPr>
          </a:p>
          <a:p>
            <a:endParaRPr lang="sv-SE" sz="160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68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2741C98-E889-41F0-8D18-0308E8D88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sv-SE" sz="4000" dirty="0"/>
              <a:t>Börskraschen på </a:t>
            </a:r>
            <a:r>
              <a:rPr lang="sv-SE" sz="4000" dirty="0" err="1"/>
              <a:t>Wallstreet</a:t>
            </a:r>
            <a:r>
              <a:rPr lang="sv-SE" sz="4000" dirty="0"/>
              <a:t> - 1929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FE7930-436B-44A1-9ED7-A83D6148A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6" y="1974716"/>
            <a:ext cx="5857874" cy="4664209"/>
          </a:xfrm>
        </p:spPr>
        <p:txBody>
          <a:bodyPr anchor="ctr">
            <a:normAutofit/>
          </a:bodyPr>
          <a:lstStyle/>
          <a:p>
            <a:r>
              <a:rPr lang="sv-SE" sz="1600" dirty="0"/>
              <a:t>Den stora optimismen under 1920-talet gjorde att priserna på aktier steg massor – Man ville investera i den optimistiska vågen </a:t>
            </a:r>
          </a:p>
          <a:p>
            <a:endParaRPr lang="sv-SE" sz="1600" dirty="0"/>
          </a:p>
          <a:p>
            <a:r>
              <a:rPr lang="sv-SE" sz="1600" dirty="0"/>
              <a:t>Aktier blev övervärderade till följd av detta </a:t>
            </a:r>
          </a:p>
          <a:p>
            <a:endParaRPr lang="sv-SE" sz="1600" dirty="0"/>
          </a:p>
          <a:p>
            <a:r>
              <a:rPr lang="sv-SE" sz="1600" dirty="0"/>
              <a:t>1929 började människor istället sälja sina aktier vilket gjorde att börsen föll dramatiskt </a:t>
            </a:r>
          </a:p>
          <a:p>
            <a:endParaRPr lang="sv-SE" sz="1600" dirty="0"/>
          </a:p>
          <a:p>
            <a:r>
              <a:rPr lang="sv-SE" sz="1600" dirty="0"/>
              <a:t>Miljontals människor förlorade sina besparingar som följd </a:t>
            </a:r>
          </a:p>
          <a:p>
            <a:endParaRPr lang="sv-SE" sz="1600" dirty="0"/>
          </a:p>
          <a:p>
            <a:r>
              <a:rPr lang="sv-SE" sz="1600" dirty="0"/>
              <a:t>Stor ekonomisk kris blev följden </a:t>
            </a:r>
          </a:p>
        </p:txBody>
      </p:sp>
    </p:spTree>
    <p:extLst>
      <p:ext uri="{BB962C8B-B14F-4D97-AF65-F5344CB8AC3E}">
        <p14:creationId xmlns:p14="http://schemas.microsoft.com/office/powerpoint/2010/main" val="206139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01A8281-E649-4FAF-A20B-757E2E323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sv-SE" sz="4000"/>
              <a:t>Globaliserad 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F9CFCB-F8BC-4A7E-843E-707AA0F7C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5029398" cy="3943350"/>
          </a:xfrm>
        </p:spPr>
        <p:txBody>
          <a:bodyPr anchor="ctr">
            <a:normAutofit fontScale="92500" lnSpcReduction="10000"/>
          </a:bodyPr>
          <a:lstStyle/>
          <a:p>
            <a:r>
              <a:rPr lang="sv-SE" sz="2400" dirty="0"/>
              <a:t>I och med den numera globala ekonomin drabbades även andra länder av </a:t>
            </a:r>
            <a:r>
              <a:rPr lang="sv-SE" sz="2400" dirty="0" err="1"/>
              <a:t>Wallstreet</a:t>
            </a:r>
            <a:r>
              <a:rPr lang="sv-SE" sz="2400" dirty="0"/>
              <a:t>-kraschen – Företag tappade stora delar av sina tillgångar – Problem med att anställa </a:t>
            </a:r>
          </a:p>
          <a:p>
            <a:endParaRPr lang="sv-SE" sz="2400" dirty="0"/>
          </a:p>
          <a:p>
            <a:r>
              <a:rPr lang="sv-SE" sz="2400" dirty="0"/>
              <a:t>Krisen sprider sig till Europa och länder som Frankrike, Italien, England </a:t>
            </a:r>
          </a:p>
          <a:p>
            <a:endParaRPr lang="sv-SE" sz="2400" dirty="0"/>
          </a:p>
          <a:p>
            <a:r>
              <a:rPr lang="sv-SE" sz="2400" dirty="0"/>
              <a:t>Tyskland tvingas betala tillbaka lån till USA (från krigsskadeståndet)  – Fördjupar deras kris </a:t>
            </a:r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2965223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759CBAB-1A08-4363-A8A8-14113A93A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5465064" cy="1870456"/>
          </a:xfrm>
        </p:spPr>
        <p:txBody>
          <a:bodyPr anchor="b">
            <a:normAutofit fontScale="90000"/>
          </a:bodyPr>
          <a:lstStyle/>
          <a:p>
            <a:r>
              <a:rPr lang="sv-SE" sz="5000" dirty="0"/>
              <a:t>Tyskland (Weimarrepubliken) under mellankrigstiden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3D7234-C71A-44A7-8563-136EC3192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465064" cy="4046728"/>
          </a:xfrm>
        </p:spPr>
        <p:txBody>
          <a:bodyPr anchor="t">
            <a:normAutofit/>
          </a:bodyPr>
          <a:lstStyle/>
          <a:p>
            <a:r>
              <a:rPr lang="sv-SE" sz="1600" dirty="0"/>
              <a:t>Hårt drabbade av krigsskadeståndet – 132 miljarder mark </a:t>
            </a:r>
          </a:p>
          <a:p>
            <a:endParaRPr lang="sv-SE" sz="1600" dirty="0"/>
          </a:p>
          <a:p>
            <a:r>
              <a:rPr lang="sv-SE" sz="1600" dirty="0"/>
              <a:t>Staten började trycka pengar för att kunna betala tillbaka – Oerhört hög inflation (hyperinflation) </a:t>
            </a:r>
          </a:p>
          <a:p>
            <a:endParaRPr lang="sv-SE" sz="1600" dirty="0"/>
          </a:p>
          <a:p>
            <a:r>
              <a:rPr lang="sv-SE" sz="1600" dirty="0"/>
              <a:t>Människor förlorade alla sina besparingar</a:t>
            </a:r>
          </a:p>
          <a:p>
            <a:endParaRPr lang="sv-SE" sz="1600" dirty="0"/>
          </a:p>
          <a:p>
            <a:r>
              <a:rPr lang="sv-SE" sz="1600" dirty="0"/>
              <a:t>Lön blev väldigt svårt betala ut </a:t>
            </a:r>
          </a:p>
          <a:p>
            <a:endParaRPr lang="sv-SE" sz="1600" dirty="0"/>
          </a:p>
          <a:p>
            <a:r>
              <a:rPr lang="sv-SE" sz="1600" dirty="0"/>
              <a:t>Alla ville köpa direkt när de fick pengar</a:t>
            </a:r>
          </a:p>
          <a:p>
            <a:endParaRPr lang="sv-SE" sz="1600" dirty="0"/>
          </a:p>
          <a:p>
            <a:r>
              <a:rPr lang="sv-SE" sz="1600" dirty="0"/>
              <a:t>Skapade stor frustration i samhället   </a:t>
            </a:r>
          </a:p>
          <a:p>
            <a:endParaRPr lang="sv-SE" sz="1200" dirty="0"/>
          </a:p>
          <a:p>
            <a:endParaRPr lang="sv-SE" sz="1200" dirty="0"/>
          </a:p>
          <a:p>
            <a:endParaRPr lang="sv-SE" sz="1200" dirty="0"/>
          </a:p>
          <a:p>
            <a:endParaRPr lang="sv-SE" sz="1200" dirty="0"/>
          </a:p>
          <a:p>
            <a:endParaRPr lang="sv-SE" sz="1200" dirty="0"/>
          </a:p>
          <a:p>
            <a:endParaRPr lang="sv-SE" sz="1200" dirty="0"/>
          </a:p>
          <a:p>
            <a:endParaRPr lang="sv-SE" sz="1200" dirty="0"/>
          </a:p>
          <a:p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332744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FB5F42-4868-409D-A008-C30BCB76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 fontScale="90000"/>
          </a:bodyPr>
          <a:lstStyle/>
          <a:p>
            <a:r>
              <a:rPr lang="sv-SE" sz="5400" dirty="0"/>
              <a:t>Weimarrepubliken under mellankrigstiden fort. </a:t>
            </a:r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624171D-0DE9-4D4F-BD18-6FDC87386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2200" dirty="0"/>
              <a:t>Den svåra ekonomiska situationen skapade vilja till stor politisk förändring </a:t>
            </a:r>
          </a:p>
          <a:p>
            <a:endParaRPr lang="sv-SE" sz="2200" dirty="0"/>
          </a:p>
          <a:p>
            <a:r>
              <a:rPr lang="sv-SE" sz="2200" dirty="0"/>
              <a:t>Kommunistiska partiet i Tyskland ökade sitt mandat med det dubbla i valet 1932 – Sovjetunionen som förebild (utanför den globala ekonomin) </a:t>
            </a:r>
          </a:p>
          <a:p>
            <a:endParaRPr lang="sv-SE" sz="2200" dirty="0"/>
          </a:p>
          <a:p>
            <a:r>
              <a:rPr lang="sv-SE" sz="2200" dirty="0"/>
              <a:t>Nationalsocialistiska arbetarpartiet (NSDAP, nazisterna) blev också ett attraktivt alternativ – Redogjorde för lösningar som stora folkgrupper fann tilltalande – kom till makten 1933</a:t>
            </a:r>
          </a:p>
        </p:txBody>
      </p:sp>
    </p:spTree>
    <p:extLst>
      <p:ext uri="{BB962C8B-B14F-4D97-AF65-F5344CB8AC3E}">
        <p14:creationId xmlns:p14="http://schemas.microsoft.com/office/powerpoint/2010/main" val="1123459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Slide Background">
            <a:extLst>
              <a:ext uri="{FF2B5EF4-FFF2-40B4-BE49-F238E27FC236}">
                <a16:creationId xmlns:a16="http://schemas.microsoft.com/office/drawing/2014/main" id="{AF6CB648-9554-488A-B457-99CAAD1D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E1ED8A68-A582-AC62-104E-E319E9DB3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1729117"/>
          </a:xfrm>
          <a:prstGeom prst="rect">
            <a:avLst/>
          </a:prstGeom>
          <a:ln>
            <a:noFill/>
          </a:ln>
          <a:effectLst>
            <a:outerShdw blurRad="368300" dist="101600" dir="546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4052605-BFCF-41AA-858E-7569C6C37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250409"/>
            <a:ext cx="10222952" cy="1228299"/>
          </a:xfrm>
        </p:spPr>
        <p:txBody>
          <a:bodyPr>
            <a:normAutofit/>
          </a:bodyPr>
          <a:lstStyle/>
          <a:p>
            <a:r>
              <a:rPr lang="sv-SE" sz="4000"/>
              <a:t>Sverige före och under mellankrigstiden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9AEF58-0AE7-4B97-B62B-0622E60D5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183641"/>
            <a:ext cx="5829499" cy="4423949"/>
          </a:xfrm>
        </p:spPr>
        <p:txBody>
          <a:bodyPr anchor="ctr">
            <a:normAutofit lnSpcReduction="10000"/>
          </a:bodyPr>
          <a:lstStyle/>
          <a:p>
            <a:r>
              <a:rPr lang="sv-SE" sz="2000" dirty="0"/>
              <a:t>Industrialiseringen kom igång under början av 1900-talet </a:t>
            </a:r>
          </a:p>
          <a:p>
            <a:endParaRPr lang="sv-SE" sz="2000" dirty="0"/>
          </a:p>
          <a:p>
            <a:r>
              <a:rPr lang="sv-SE" sz="2000" dirty="0"/>
              <a:t>Sverige inte delaktiga i Första världskriget – Intakt industri </a:t>
            </a:r>
          </a:p>
          <a:p>
            <a:endParaRPr lang="sv-SE" sz="2000" dirty="0"/>
          </a:p>
          <a:p>
            <a:r>
              <a:rPr lang="sv-SE" sz="2000" dirty="0"/>
              <a:t>Nya politisk ordning – Socialdemokraterna (bildat 1889) – Bildat ur arbetarrörelsen, främst då ett arbetarparti </a:t>
            </a:r>
          </a:p>
          <a:p>
            <a:endParaRPr lang="sv-SE" sz="2000" dirty="0"/>
          </a:p>
          <a:p>
            <a:r>
              <a:rPr lang="sv-SE" sz="2000" dirty="0"/>
              <a:t>Socialdemokraterna vinner makten 1932 och påbörjar bygget av folkhemmet (välfärdssamhället) – Idé av Per Albin Hansson (statsminister 1932-1946)</a:t>
            </a:r>
          </a:p>
          <a:p>
            <a:pPr marL="0" indent="0">
              <a:buNone/>
            </a:pPr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3474093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C39E10-45FF-4872-8EE5-849CFA5CE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Sverige före och under mellankrigstiden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5B0822-7374-44C0-A35E-871893352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7053849" cy="4175756"/>
          </a:xfrm>
        </p:spPr>
        <p:txBody>
          <a:bodyPr>
            <a:normAutofit/>
          </a:bodyPr>
          <a:lstStyle/>
          <a:p>
            <a:r>
              <a:rPr lang="sv-SE" sz="1600" dirty="0"/>
              <a:t>Socialdemokraterna driver igenom viktiga reformer som:</a:t>
            </a:r>
          </a:p>
          <a:p>
            <a:endParaRPr lang="sv-SE" sz="1600" dirty="0"/>
          </a:p>
          <a:p>
            <a:r>
              <a:rPr lang="sv-SE" sz="1600" dirty="0"/>
              <a:t>Arbetslöshetsbidrag </a:t>
            </a:r>
          </a:p>
          <a:p>
            <a:endParaRPr lang="sv-SE" sz="1600" dirty="0"/>
          </a:p>
          <a:p>
            <a:r>
              <a:rPr lang="sv-SE" sz="1600" dirty="0"/>
              <a:t>Bättre pensioner </a:t>
            </a:r>
          </a:p>
          <a:p>
            <a:endParaRPr lang="sv-SE" sz="1600" dirty="0"/>
          </a:p>
          <a:p>
            <a:r>
              <a:rPr lang="sv-SE" sz="1600" dirty="0"/>
              <a:t>Barnbidrag </a:t>
            </a:r>
          </a:p>
          <a:p>
            <a:endParaRPr lang="sv-SE" sz="1600" dirty="0"/>
          </a:p>
          <a:p>
            <a:r>
              <a:rPr lang="sv-SE" sz="1600" dirty="0"/>
              <a:t>Saltsjöbadsandan – Parterna på arbetsplatsen kommer överens genom förhandling – Ett stort lugn på arbetsmarknaden </a:t>
            </a:r>
          </a:p>
          <a:p>
            <a:endParaRPr lang="sv-SE" sz="1600" dirty="0"/>
          </a:p>
          <a:p>
            <a:r>
              <a:rPr lang="sv-SE" sz="1600" dirty="0"/>
              <a:t>Första stegen mot det sociala skyddsnät som vi har i Sverige idag </a:t>
            </a:r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</p:txBody>
      </p:sp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528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4610</TotalTime>
  <Words>450</Words>
  <Application>Microsoft Office PowerPoint</Application>
  <PresentationFormat>Bredbild</PresentationFormat>
  <Paragraphs>87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Mellankrigstiden </vt:lpstr>
      <vt:lpstr>Mellankrigstiden – Ett modernt begrepp</vt:lpstr>
      <vt:lpstr>Det glada 1920-talet – Blomstrande tid </vt:lpstr>
      <vt:lpstr>Börskraschen på Wallstreet - 1929</vt:lpstr>
      <vt:lpstr>Globaliserad ekonomi</vt:lpstr>
      <vt:lpstr>Tyskland (Weimarrepubliken) under mellankrigstiden </vt:lpstr>
      <vt:lpstr>Weimarrepubliken under mellankrigstiden fort. </vt:lpstr>
      <vt:lpstr>Sverige före och under mellankrigstiden </vt:lpstr>
      <vt:lpstr>Sverige före och under mellankrigstiden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Mellankrigstiden </dc:title>
  <dc:creator>Joakim Jideström</dc:creator>
  <cp:lastModifiedBy>Joakim Jideström</cp:lastModifiedBy>
  <cp:revision>2</cp:revision>
  <dcterms:created xsi:type="dcterms:W3CDTF">2022-03-22T07:12:48Z</dcterms:created>
  <dcterms:modified xsi:type="dcterms:W3CDTF">2026-06-22T11:44:22Z</dcterms:modified>
</cp:coreProperties>
</file>