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B07E1C-AF29-4F0D-ABF0-53A66975CC76}" v="15" dt="2026-06-22T10:49:59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undo custSel addSld delSld modSld">
      <pc:chgData name="Joakim Jideström" userId="55301464-3ae5-4df5-b584-5e5b60ec0c1b" providerId="ADAL" clId="{55BEA114-65DF-4831-B0DA-3F089B9AB1A6}" dt="2026-06-22T10:49:59.553" v="16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49:25.098" v="1" actId="478"/>
        <pc:sldMkLst>
          <pc:docMk/>
          <pc:sldMk cId="4061788127" sldId="256"/>
        </pc:sldMkLst>
        <pc:picChg chg="del">
          <ac:chgData name="Joakim Jideström" userId="55301464-3ae5-4df5-b584-5e5b60ec0c1b" providerId="ADAL" clId="{55BEA114-65DF-4831-B0DA-3F089B9AB1A6}" dt="2026-06-22T10:49:25.098" v="1" actId="478"/>
          <ac:picMkLst>
            <pc:docMk/>
            <pc:sldMk cId="4061788127" sldId="256"/>
            <ac:picMk id="1026" creationId="{2D8DC300-124F-0678-C9DF-9CB6DFE17F42}"/>
          </ac:picMkLst>
        </pc:picChg>
        <pc:picChg chg="del">
          <ac:chgData name="Joakim Jideström" userId="55301464-3ae5-4df5-b584-5e5b60ec0c1b" providerId="ADAL" clId="{55BEA114-65DF-4831-B0DA-3F089B9AB1A6}" dt="2026-06-22T10:49:24.151" v="0" actId="478"/>
          <ac:picMkLst>
            <pc:docMk/>
            <pc:sldMk cId="4061788127" sldId="256"/>
            <ac:picMk id="1028" creationId="{0FB053D3-A926-D5F2-0B41-8F4A99DF4D1F}"/>
          </ac:picMkLst>
        </pc:picChg>
      </pc:sldChg>
      <pc:sldChg chg="delSp add del">
        <pc:chgData name="Joakim Jideström" userId="55301464-3ae5-4df5-b584-5e5b60ec0c1b" providerId="ADAL" clId="{55BEA114-65DF-4831-B0DA-3F089B9AB1A6}" dt="2026-06-22T10:49:32.014" v="4" actId="478"/>
        <pc:sldMkLst>
          <pc:docMk/>
          <pc:sldMk cId="1756984271" sldId="257"/>
        </pc:sldMkLst>
        <pc:picChg chg="del">
          <ac:chgData name="Joakim Jideström" userId="55301464-3ae5-4df5-b584-5e5b60ec0c1b" providerId="ADAL" clId="{55BEA114-65DF-4831-B0DA-3F089B9AB1A6}" dt="2026-06-22T10:49:32.014" v="4" actId="478"/>
          <ac:picMkLst>
            <pc:docMk/>
            <pc:sldMk cId="1756984271" sldId="257"/>
            <ac:picMk id="3074" creationId="{1476B192-2AF0-6B3F-39A1-834AC0250AE4}"/>
          </ac:picMkLst>
        </pc:picChg>
      </pc:sldChg>
      <pc:sldChg chg="delSp">
        <pc:chgData name="Joakim Jideström" userId="55301464-3ae5-4df5-b584-5e5b60ec0c1b" providerId="ADAL" clId="{55BEA114-65DF-4831-B0DA-3F089B9AB1A6}" dt="2026-06-22T10:49:35.656" v="6" actId="478"/>
        <pc:sldMkLst>
          <pc:docMk/>
          <pc:sldMk cId="1514471352" sldId="258"/>
        </pc:sldMkLst>
        <pc:picChg chg="del">
          <ac:chgData name="Joakim Jideström" userId="55301464-3ae5-4df5-b584-5e5b60ec0c1b" providerId="ADAL" clId="{55BEA114-65DF-4831-B0DA-3F089B9AB1A6}" dt="2026-06-22T10:49:35.656" v="6" actId="478"/>
          <ac:picMkLst>
            <pc:docMk/>
            <pc:sldMk cId="1514471352" sldId="258"/>
            <ac:picMk id="2052" creationId="{B9558B93-A5C2-849F-4E9B-B2445D8DFC0E}"/>
          </ac:picMkLst>
        </pc:picChg>
        <pc:picChg chg="del">
          <ac:chgData name="Joakim Jideström" userId="55301464-3ae5-4df5-b584-5e5b60ec0c1b" providerId="ADAL" clId="{55BEA114-65DF-4831-B0DA-3F089B9AB1A6}" dt="2026-06-22T10:49:34.466" v="5" actId="478"/>
          <ac:picMkLst>
            <pc:docMk/>
            <pc:sldMk cId="1514471352" sldId="258"/>
            <ac:picMk id="2054" creationId="{A10FF0C3-40E1-51D7-00F3-7D985FD54F27}"/>
          </ac:picMkLst>
        </pc:picChg>
      </pc:sldChg>
      <pc:sldChg chg="delSp">
        <pc:chgData name="Joakim Jideström" userId="55301464-3ae5-4df5-b584-5e5b60ec0c1b" providerId="ADAL" clId="{55BEA114-65DF-4831-B0DA-3F089B9AB1A6}" dt="2026-06-22T10:49:38.229" v="7" actId="478"/>
        <pc:sldMkLst>
          <pc:docMk/>
          <pc:sldMk cId="3615013909" sldId="259"/>
        </pc:sldMkLst>
        <pc:picChg chg="del">
          <ac:chgData name="Joakim Jideström" userId="55301464-3ae5-4df5-b584-5e5b60ec0c1b" providerId="ADAL" clId="{55BEA114-65DF-4831-B0DA-3F089B9AB1A6}" dt="2026-06-22T10:49:38.229" v="7" actId="478"/>
          <ac:picMkLst>
            <pc:docMk/>
            <pc:sldMk cId="3615013909" sldId="259"/>
            <ac:picMk id="4098" creationId="{662F1933-F9D6-F80C-4A23-28CD5277A399}"/>
          </ac:picMkLst>
        </pc:picChg>
      </pc:sldChg>
      <pc:sldChg chg="delSp modSp">
        <pc:chgData name="Joakim Jideström" userId="55301464-3ae5-4df5-b584-5e5b60ec0c1b" providerId="ADAL" clId="{55BEA114-65DF-4831-B0DA-3F089B9AB1A6}" dt="2026-06-22T10:49:43.073" v="10" actId="478"/>
        <pc:sldMkLst>
          <pc:docMk/>
          <pc:sldMk cId="2728666580" sldId="260"/>
        </pc:sldMkLst>
        <pc:picChg chg="del mod">
          <ac:chgData name="Joakim Jideström" userId="55301464-3ae5-4df5-b584-5e5b60ec0c1b" providerId="ADAL" clId="{55BEA114-65DF-4831-B0DA-3F089B9AB1A6}" dt="2026-06-22T10:49:42.182" v="9" actId="478"/>
          <ac:picMkLst>
            <pc:docMk/>
            <pc:sldMk cId="2728666580" sldId="260"/>
            <ac:picMk id="5122" creationId="{19C0886D-C684-FE43-EFA1-6BE3E8F9C7BE}"/>
          </ac:picMkLst>
        </pc:picChg>
        <pc:picChg chg="del">
          <ac:chgData name="Joakim Jideström" userId="55301464-3ae5-4df5-b584-5e5b60ec0c1b" providerId="ADAL" clId="{55BEA114-65DF-4831-B0DA-3F089B9AB1A6}" dt="2026-06-22T10:49:43.073" v="10" actId="478"/>
          <ac:picMkLst>
            <pc:docMk/>
            <pc:sldMk cId="2728666580" sldId="260"/>
            <ac:picMk id="5124" creationId="{B550F582-9126-3300-67FA-89495E3A3107}"/>
          </ac:picMkLst>
        </pc:picChg>
      </pc:sldChg>
      <pc:sldChg chg="delSp">
        <pc:chgData name="Joakim Jideström" userId="55301464-3ae5-4df5-b584-5e5b60ec0c1b" providerId="ADAL" clId="{55BEA114-65DF-4831-B0DA-3F089B9AB1A6}" dt="2026-06-22T10:49:47.246" v="11" actId="478"/>
        <pc:sldMkLst>
          <pc:docMk/>
          <pc:sldMk cId="2058902644" sldId="261"/>
        </pc:sldMkLst>
        <pc:picChg chg="del">
          <ac:chgData name="Joakim Jideström" userId="55301464-3ae5-4df5-b584-5e5b60ec0c1b" providerId="ADAL" clId="{55BEA114-65DF-4831-B0DA-3F089B9AB1A6}" dt="2026-06-22T10:49:47.246" v="11" actId="478"/>
          <ac:picMkLst>
            <pc:docMk/>
            <pc:sldMk cId="2058902644" sldId="261"/>
            <ac:picMk id="6146" creationId="{A0EED468-71DD-6383-5AEE-112CDD1F5E38}"/>
          </ac:picMkLst>
        </pc:picChg>
      </pc:sldChg>
      <pc:sldChg chg="delSp">
        <pc:chgData name="Joakim Jideström" userId="55301464-3ae5-4df5-b584-5e5b60ec0c1b" providerId="ADAL" clId="{55BEA114-65DF-4831-B0DA-3F089B9AB1A6}" dt="2026-06-22T10:49:51.429" v="13" actId="478"/>
        <pc:sldMkLst>
          <pc:docMk/>
          <pc:sldMk cId="3161382979" sldId="262"/>
        </pc:sldMkLst>
        <pc:picChg chg="del">
          <ac:chgData name="Joakim Jideström" userId="55301464-3ae5-4df5-b584-5e5b60ec0c1b" providerId="ADAL" clId="{55BEA114-65DF-4831-B0DA-3F089B9AB1A6}" dt="2026-06-22T10:49:51.429" v="13" actId="478"/>
          <ac:picMkLst>
            <pc:docMk/>
            <pc:sldMk cId="3161382979" sldId="262"/>
            <ac:picMk id="7170" creationId="{B18A2A63-0D2F-5409-418A-469225F89742}"/>
          </ac:picMkLst>
        </pc:picChg>
        <pc:picChg chg="del">
          <ac:chgData name="Joakim Jideström" userId="55301464-3ae5-4df5-b584-5e5b60ec0c1b" providerId="ADAL" clId="{55BEA114-65DF-4831-B0DA-3F089B9AB1A6}" dt="2026-06-22T10:49:50.221" v="12" actId="478"/>
          <ac:picMkLst>
            <pc:docMk/>
            <pc:sldMk cId="3161382979" sldId="262"/>
            <ac:picMk id="7172" creationId="{3EBF7BD7-0B99-BB88-08A3-2B71D16D3FFC}"/>
          </ac:picMkLst>
        </pc:picChg>
      </pc:sldChg>
      <pc:sldChg chg="delSp">
        <pc:chgData name="Joakim Jideström" userId="55301464-3ae5-4df5-b584-5e5b60ec0c1b" providerId="ADAL" clId="{55BEA114-65DF-4831-B0DA-3F089B9AB1A6}" dt="2026-06-22T10:49:55.659" v="15" actId="478"/>
        <pc:sldMkLst>
          <pc:docMk/>
          <pc:sldMk cId="1510150590" sldId="263"/>
        </pc:sldMkLst>
        <pc:picChg chg="del">
          <ac:chgData name="Joakim Jideström" userId="55301464-3ae5-4df5-b584-5e5b60ec0c1b" providerId="ADAL" clId="{55BEA114-65DF-4831-B0DA-3F089B9AB1A6}" dt="2026-06-22T10:49:55.659" v="15" actId="478"/>
          <ac:picMkLst>
            <pc:docMk/>
            <pc:sldMk cId="1510150590" sldId="263"/>
            <ac:picMk id="8194" creationId="{7AF6760F-C627-C1BC-5C7F-4FA8536D8DA6}"/>
          </ac:picMkLst>
        </pc:picChg>
        <pc:picChg chg="del">
          <ac:chgData name="Joakim Jideström" userId="55301464-3ae5-4df5-b584-5e5b60ec0c1b" providerId="ADAL" clId="{55BEA114-65DF-4831-B0DA-3F089B9AB1A6}" dt="2026-06-22T10:49:54.707" v="14" actId="478"/>
          <ac:picMkLst>
            <pc:docMk/>
            <pc:sldMk cId="1510150590" sldId="263"/>
            <ac:picMk id="8196" creationId="{431C6E26-2ECE-42E6-FE70-DBD3382BAF3B}"/>
          </ac:picMkLst>
        </pc:picChg>
      </pc:sldChg>
      <pc:sldChg chg="delSp">
        <pc:chgData name="Joakim Jideström" userId="55301464-3ae5-4df5-b584-5e5b60ec0c1b" providerId="ADAL" clId="{55BEA114-65DF-4831-B0DA-3F089B9AB1A6}" dt="2026-06-22T10:49:59.553" v="16" actId="478"/>
        <pc:sldMkLst>
          <pc:docMk/>
          <pc:sldMk cId="162220276" sldId="264"/>
        </pc:sldMkLst>
        <pc:picChg chg="del">
          <ac:chgData name="Joakim Jideström" userId="55301464-3ae5-4df5-b584-5e5b60ec0c1b" providerId="ADAL" clId="{55BEA114-65DF-4831-B0DA-3F089B9AB1A6}" dt="2026-06-22T10:49:59.553" v="16" actId="478"/>
          <ac:picMkLst>
            <pc:docMk/>
            <pc:sldMk cId="162220276" sldId="264"/>
            <ac:picMk id="9218" creationId="{0A44D934-8980-9FD1-83CF-1359DC5111B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588E68-0FEA-722C-F45F-000FD6E81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FCECDB-8BE3-FA8E-01C4-6F0869BCA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986D1F-937E-78E2-3764-90E28DA4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70E157-DA12-0647-6FB4-D03AC4E1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08E377-4824-19D7-F4D6-9EB6E95D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051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37579B-2856-DC27-B794-AF2CF025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FC225A-ACC9-93C2-B799-3D2CB70E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FE47CF7-085E-0F52-7AE4-25FFFF7D1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3683A7-8AC4-C61B-3926-67A27035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5B4F56-7B9D-23ED-0560-6655FEE6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87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11D06E-DBA3-7C3E-0700-287F6F483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92B9C6-8FE2-C71F-4BE3-E69B21479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5A7DD7-2EFC-C2D0-4AF1-2B955D393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279CB8-E6DA-375A-9F5C-80619C7F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E64513-CEC2-3A78-2A40-435E0024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78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B8465F-14C3-7519-B141-ACCBA3AD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447199-EF52-F7EB-C99D-A5220BC32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C522B7F-2AD1-21EF-17EE-D8A094712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1383A9-5064-8AD5-431C-0918612E7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4B86146-B2FE-13D9-50AD-7D53436D9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3099D70-07F2-FAE5-3A9E-B4F4F6DC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345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1C7E85-617A-D375-D2B2-4430B14D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CC3C346-AEE8-8A51-5F14-FA7C9E068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48674FD-E8A4-F52C-7101-F43A61A88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093B655-35EB-BD40-ACEC-05EE0F8CA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A573F98-30A5-87DD-4847-3566EB4FA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D74B5D1-6A6E-E647-7C12-F0D26848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8178996-7EDB-168D-BA41-A2172048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004647A-F93B-6975-E61D-51CE6791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91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92B407-6652-E54E-66CF-D6F2562D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7ED566-5F82-751B-F2EE-93AD8956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ABFC50A-92B4-00C8-276A-ED8947BF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016F595-32CA-61FE-E28D-017E1416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2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97467B7-E9BA-92CC-600C-3FE3D278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78B9A51-3508-0FCC-97A6-3A1CA166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8138D2C-8361-CCC8-6AF3-E96B3AE5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892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6B022E-D72C-5248-217A-5CD5D4531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84C61F-AF21-902B-B0E2-965603AFD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3543B53-0CD2-7BB3-58B2-B1DBE228A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7A8304-53EF-B74C-CFA6-A60400EB0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CB0C71B-02C9-1559-8EBD-196335B9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39EEB17-4829-89BE-77AF-57713064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39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FEBED7-1207-9964-6921-3EEAF4B3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D784CE9-D653-B95F-9C31-7F612AC5C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B6992D8-47B2-CFE4-1053-1C051AFDE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48C757-ACD1-2DC2-F29F-123CB72B7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6211BA5-E9B6-96CE-9ACF-436A829F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3BD7418-0651-71CB-AF46-C0EE0EF9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29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12CF11-4350-84E9-C558-DE0C7202E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6EF987-82AB-139F-6403-F11D61A3F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E95B5F-3BD5-FDB2-C23D-453AD3517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41F2E3E-4CDC-45B5-05B7-324EF59C5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0D398B-7DEB-EA70-4FE1-DF1B1A01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740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4BAADBA-7512-CF1A-4060-A4270EC1C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2D37019-237C-B47D-4357-05F45A412F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E88603-B1AD-D3F4-82FF-7FA91BDD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88ED116-390D-A7E4-A076-A97C01EA4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5CFE35-7507-33D0-42EC-98E366F26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324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89F7-85A5-5B34-5F7B-904A6B49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4845652-B857-0B0B-8E4D-B522A3261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FA3974-031D-075F-FC29-4D069C742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0459-EFEE-49DB-B40E-28D9F8D4ADF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D9CCBC-CD13-E755-7C0C-9F8EDAE34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BCB5AF-697A-6E9E-D895-E52289FFE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FAED8-67B7-454F-92D6-7BB4B736EA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5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98CB92F2-FE7B-324C-5C4B-B790FD06F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sv-SE" sz="5400">
                <a:solidFill>
                  <a:srgbClr val="FFFFFF"/>
                </a:solidFill>
              </a:rPr>
              <a:t>Europas Medeltid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17B3B26-90AC-DEEF-240C-84070CC8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B98072"/>
                </a:solidFill>
              </a:rPr>
              <a:t>Kyrkans påverkan och roll  </a:t>
            </a:r>
          </a:p>
        </p:txBody>
      </p:sp>
    </p:spTree>
    <p:extLst>
      <p:ext uri="{BB962C8B-B14F-4D97-AF65-F5344CB8AC3E}">
        <p14:creationId xmlns:p14="http://schemas.microsoft.com/office/powerpoint/2010/main" val="4061788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4E116F-074A-D9C0-DA1E-22811CD0A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/>
              <a:t>Roms fall och folkvandringstiden 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B947C-0829-D74C-3DF4-3AC0E9BF9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1622" cy="3890612"/>
          </a:xfrm>
        </p:spPr>
        <p:txBody>
          <a:bodyPr>
            <a:normAutofit/>
          </a:bodyPr>
          <a:lstStyle/>
          <a:p>
            <a:r>
              <a:rPr lang="sv-SE" sz="1600" dirty="0" err="1"/>
              <a:t>Västrom</a:t>
            </a:r>
            <a:r>
              <a:rPr lang="sv-SE" sz="1600" dirty="0"/>
              <a:t> faller 476 e.kr </a:t>
            </a:r>
          </a:p>
          <a:p>
            <a:endParaRPr lang="sv-SE" sz="1600" dirty="0"/>
          </a:p>
          <a:p>
            <a:r>
              <a:rPr lang="sv-SE" sz="1600" dirty="0"/>
              <a:t>Stora folkgrupper rör sig och skapade nya sammanhang – Primärt militära grupper som söker områden att härska över </a:t>
            </a:r>
          </a:p>
          <a:p>
            <a:endParaRPr lang="sv-SE" sz="1600" dirty="0"/>
          </a:p>
          <a:p>
            <a:r>
              <a:rPr lang="sv-SE" sz="1600" dirty="0"/>
              <a:t>Jordbrukare rörde sig inte samma utsträckning </a:t>
            </a:r>
          </a:p>
          <a:p>
            <a:endParaRPr lang="sv-SE" sz="1600" dirty="0"/>
          </a:p>
          <a:p>
            <a:r>
              <a:rPr lang="sv-SE" sz="1600" dirty="0"/>
              <a:t>Tidiga statsbildningar och konflikter mellan olika grupper i områden </a:t>
            </a:r>
          </a:p>
          <a:p>
            <a:pPr marL="0" indent="0">
              <a:buNone/>
            </a:pPr>
            <a:endParaRPr lang="sv-SE" sz="1600" dirty="0"/>
          </a:p>
          <a:p>
            <a:r>
              <a:rPr lang="sv-SE" sz="1600" dirty="0"/>
              <a:t>Germaner, goter, franker, </a:t>
            </a:r>
            <a:r>
              <a:rPr lang="sv-SE" sz="1600" dirty="0" err="1"/>
              <a:t>anglosaxer</a:t>
            </a:r>
            <a:r>
              <a:rPr lang="sv-SE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698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3A20CD-6B5C-3FB1-CC05-BF2D94D54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sv-SE" sz="3700"/>
              <a:t>Kristendomen i det tidiga medeltida Europa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62F5CA-4A4C-544F-7D68-336E087BE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4219574" cy="4184911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Kristendomen överlevde Roms fall och blev snabbt en maktfaktor i Europa</a:t>
            </a:r>
          </a:p>
          <a:p>
            <a:endParaRPr lang="sv-SE" sz="1800" dirty="0"/>
          </a:p>
          <a:p>
            <a:r>
              <a:rPr lang="sv-SE" sz="1800" dirty="0"/>
              <a:t>Eftersom kristendomen var statsreligion i Rom var en stor del av Europa redan kristna </a:t>
            </a:r>
          </a:p>
          <a:p>
            <a:endParaRPr lang="sv-SE" sz="1800" dirty="0"/>
          </a:p>
          <a:p>
            <a:r>
              <a:rPr lang="sv-SE" sz="1800" dirty="0"/>
              <a:t>Kyrkan kunde tidigt fylla det maktvakuum som hade uppstått efter Roms fall </a:t>
            </a:r>
          </a:p>
          <a:p>
            <a:endParaRPr lang="sv-SE" sz="1800" dirty="0"/>
          </a:p>
          <a:p>
            <a:r>
              <a:rPr lang="sv-SE" sz="1800" dirty="0"/>
              <a:t>Kyrkan kunde med hänvisning till Bibeln kräva skatt till kyrkan (10% det man kalla för tiondet) </a:t>
            </a:r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51447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AE14A3E-D82C-2495-6207-2D025A7D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Kyrkan blev en maktfaktor 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D04815-7363-9D2E-20C3-D40AE5E4E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0097" cy="3948524"/>
          </a:xfrm>
        </p:spPr>
        <p:txBody>
          <a:bodyPr>
            <a:normAutofit/>
          </a:bodyPr>
          <a:lstStyle/>
          <a:p>
            <a:r>
              <a:rPr lang="sv-SE" sz="1600" dirty="0"/>
              <a:t>Europa var oerhört splittrat i olika små furstendömen – Inom den katolska kyrkan fanns det en större enhet – Påve i Rom </a:t>
            </a:r>
          </a:p>
          <a:p>
            <a:endParaRPr lang="sv-SE" sz="1600" dirty="0"/>
          </a:p>
          <a:p>
            <a:r>
              <a:rPr lang="sv-SE" sz="1600" dirty="0"/>
              <a:t>Kyrkan ägde mycket mark – Jordbruket var centralt för ekonomin</a:t>
            </a:r>
          </a:p>
          <a:p>
            <a:endParaRPr lang="sv-SE" sz="1600" dirty="0"/>
          </a:p>
          <a:p>
            <a:r>
              <a:rPr lang="sv-SE" sz="1600" dirty="0"/>
              <a:t>Människor hade stor respekt för kyrkan och dess läror – Oroliga för att hamna i helvetet </a:t>
            </a:r>
          </a:p>
          <a:p>
            <a:endParaRPr lang="sv-SE" sz="1600" dirty="0"/>
          </a:p>
          <a:p>
            <a:r>
              <a:rPr lang="sv-SE" sz="1600" dirty="0"/>
              <a:t>Kyrkan kunde utnyttja sin position med hot om bannlysning (uteslutande från kyrkan) – Framförallt riktade mot makthavare som vill expandera sin maktposition i förhållande till kyrkan</a:t>
            </a:r>
          </a:p>
        </p:txBody>
      </p:sp>
    </p:spTree>
    <p:extLst>
      <p:ext uri="{BB962C8B-B14F-4D97-AF65-F5344CB8AC3E}">
        <p14:creationId xmlns:p14="http://schemas.microsoft.com/office/powerpoint/2010/main" val="361501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6" name="Rectangle 5135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492E2FC-273D-C78A-260B-16F370E2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sv-SE"/>
              <a:t>Kyrkan blev en maktfaktor fort. 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79EF9B-A5D7-1A6C-E59D-5B8ADF6F0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r>
              <a:rPr lang="sv-SE" sz="1600"/>
              <a:t>Kyrkan blev utgångspunkten för vilka idéer och läror som skulle förmedlas – Man kunde referera tillbaka till Bibeln för motivering – Men bibeltolkningen gjordes av de högst uppsatta i kyrkan </a:t>
            </a:r>
          </a:p>
          <a:p>
            <a:endParaRPr lang="sv-SE" sz="1600"/>
          </a:p>
          <a:p>
            <a:r>
              <a:rPr lang="sv-SE" sz="1600"/>
              <a:t>Kyrkan skapade en struktur i samhället där människor ständigt påmindes om att göra rätt för sig – Stor del rädsla för att inte bli frälst och inte komma till himlen </a:t>
            </a:r>
          </a:p>
          <a:p>
            <a:endParaRPr lang="sv-SE" sz="1600"/>
          </a:p>
          <a:p>
            <a:r>
              <a:rPr lang="sv-SE" sz="1600"/>
              <a:t>Latin – Språket som uteslöt stora grupper men samtidigt sammanfogade den kristna  världen </a:t>
            </a:r>
          </a:p>
          <a:p>
            <a:pPr marL="0" indent="0">
              <a:buNone/>
            </a:pPr>
            <a:endParaRPr lang="sv-SE" sz="1600"/>
          </a:p>
          <a:p>
            <a:endParaRPr lang="sv-SE" sz="1600"/>
          </a:p>
          <a:p>
            <a:endParaRPr lang="sv-SE" sz="1600"/>
          </a:p>
          <a:p>
            <a:endParaRPr lang="sv-SE" sz="1600"/>
          </a:p>
          <a:p>
            <a:pPr marL="0" indent="0">
              <a:buNone/>
            </a:pPr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272866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60DD94-4293-CF71-289F-3E5CBD0B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/>
              <a:t>Kyrkan blir utbildare och förvaltare av kunskap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7E1849-031C-C89D-101C-41F2A6F8C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6"/>
            <a:ext cx="5543550" cy="4658053"/>
          </a:xfrm>
        </p:spPr>
        <p:txBody>
          <a:bodyPr>
            <a:noAutofit/>
          </a:bodyPr>
          <a:lstStyle/>
          <a:p>
            <a:r>
              <a:rPr lang="sv-SE" sz="1600" dirty="0"/>
              <a:t>Kloster och katedraler börjades byggas i Europa redan på 300-talet </a:t>
            </a:r>
          </a:p>
          <a:p>
            <a:endParaRPr lang="sv-SE" sz="1600" dirty="0"/>
          </a:p>
          <a:p>
            <a:r>
              <a:rPr lang="sv-SE" sz="1600" dirty="0"/>
              <a:t>Grupper bodde i klostren (nunnor och munkar) – Ett liv i guds ära – Kvinnor fick möjlighet att utbilda sig (inom kristendomen) </a:t>
            </a:r>
          </a:p>
          <a:p>
            <a:endParaRPr lang="sv-SE" sz="1600" dirty="0"/>
          </a:p>
          <a:p>
            <a:r>
              <a:rPr lang="sv-SE" sz="1600" dirty="0"/>
              <a:t>Samlingsplats för intellektuella personer inom kyrkan – Stor del av tiden lades för dokumentation och bön</a:t>
            </a:r>
          </a:p>
          <a:p>
            <a:endParaRPr lang="sv-SE" sz="1600" dirty="0"/>
          </a:p>
          <a:p>
            <a:r>
              <a:rPr lang="sv-SE" sz="1600" dirty="0"/>
              <a:t>Förvaltade tidiga skrifter och utbildade personer inom kyrkan (även vissa andra grupper) inom framförallt kristendom </a:t>
            </a:r>
          </a:p>
          <a:p>
            <a:endParaRPr lang="sv-SE" sz="1600" dirty="0"/>
          </a:p>
          <a:p>
            <a:r>
              <a:rPr lang="sv-SE" sz="1600" dirty="0"/>
              <a:t>Tidiga dokumentationen kring samhällsutvecklingen kommer också från kyrkan (Viktiga källor för historieforskningen) </a:t>
            </a:r>
          </a:p>
        </p:txBody>
      </p:sp>
    </p:spTree>
    <p:extLst>
      <p:ext uri="{BB962C8B-B14F-4D97-AF65-F5344CB8AC3E}">
        <p14:creationId xmlns:p14="http://schemas.microsoft.com/office/powerpoint/2010/main" val="2058902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5BCFC2C-B40E-5124-55A2-65A2C803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sv-SE" sz="4100">
                <a:solidFill>
                  <a:srgbClr val="FFFFFF"/>
                </a:solidFill>
              </a:rPr>
              <a:t>Kyrkan blir utbildare och förvaltare av kunskap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8015F0-3638-D5C9-C6B8-9CF2A06A7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4"/>
            <a:ext cx="5127804" cy="4506135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FFFFFF"/>
                </a:solidFill>
              </a:rPr>
              <a:t>Kyrkan hade bra koll på befolkningen eftersom de dokumenterade till exempel dopet 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>
                <a:solidFill>
                  <a:srgbClr val="FFFFFF"/>
                </a:solidFill>
              </a:rPr>
              <a:t>Vid sjukdomar var ofta prästskapet de medicinskt kunniga </a:t>
            </a:r>
          </a:p>
          <a:p>
            <a:endParaRPr lang="sv-SE" sz="2000" dirty="0">
              <a:solidFill>
                <a:srgbClr val="FFFFFF"/>
              </a:solidFill>
            </a:endParaRPr>
          </a:p>
          <a:p>
            <a:r>
              <a:rPr lang="sv-SE" sz="2000" dirty="0">
                <a:solidFill>
                  <a:srgbClr val="FFFFFF"/>
                </a:solidFill>
              </a:rPr>
              <a:t>I klosterskolorna lades grunden till de tidiga universiteten i Europa – Under sena Medeltiden började personer i kyrkan även intressera sig andra ämnen utanför kristendomen – Oxford, universitetet i Bologna, universitetet i Paris </a:t>
            </a:r>
          </a:p>
          <a:p>
            <a:endParaRPr lang="sv-SE" sz="1700" dirty="0">
              <a:solidFill>
                <a:srgbClr val="FFFFFF"/>
              </a:solidFill>
            </a:endParaRPr>
          </a:p>
          <a:p>
            <a:endParaRPr lang="sv-SE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382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3" name="Freeform: Shape 8202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205" name="Freeform: Shape 8204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0BDEE38-62CD-340F-1658-75BAF580D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sv-SE" sz="2800" dirty="0" err="1"/>
              <a:t>Återintresse</a:t>
            </a:r>
            <a:r>
              <a:rPr lang="sv-SE" sz="2800" dirty="0"/>
              <a:t> för antiken </a:t>
            </a:r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900875-5BFD-F8D9-5124-CBBD85730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56" y="2110862"/>
            <a:ext cx="3331464" cy="4599829"/>
          </a:xfrm>
        </p:spPr>
        <p:txBody>
          <a:bodyPr>
            <a:noAutofit/>
          </a:bodyPr>
          <a:lstStyle/>
          <a:p>
            <a:r>
              <a:rPr lang="sv-SE" sz="1300" dirty="0"/>
              <a:t>Under ungefär 1100-talet återupptäcktes de antika skrifterna från översättningar i framförallt Spanien – Från Arabiska till Latin </a:t>
            </a:r>
          </a:p>
          <a:p>
            <a:endParaRPr lang="sv-SE" sz="1300" dirty="0"/>
          </a:p>
          <a:p>
            <a:r>
              <a:rPr lang="sv-SE" sz="1300" dirty="0"/>
              <a:t>Påven och högt uppsatta inom kyrkan godkände vilka författare man fick analysera </a:t>
            </a:r>
          </a:p>
          <a:p>
            <a:endParaRPr lang="sv-SE" sz="1300" dirty="0"/>
          </a:p>
          <a:p>
            <a:r>
              <a:rPr lang="sv-SE" sz="1300" dirty="0"/>
              <a:t>Man inledde arbetet med att försöka sammanfoga den kristna läran med antika ideal – Skolastiken </a:t>
            </a:r>
          </a:p>
          <a:p>
            <a:endParaRPr lang="sv-SE" sz="1300" dirty="0"/>
          </a:p>
          <a:p>
            <a:r>
              <a:rPr lang="sv-SE" sz="1300" dirty="0"/>
              <a:t>Stort arbete som skedde i klostren och även på universiteten </a:t>
            </a:r>
          </a:p>
          <a:p>
            <a:endParaRPr lang="sv-SE" sz="1300" dirty="0"/>
          </a:p>
          <a:p>
            <a:r>
              <a:rPr lang="sv-SE" sz="1300" dirty="0"/>
              <a:t>Thomas av Aquino – Känd som en viktig intellektuell under 1200-talet – Kallade Aristoteles ”Filosofen”  och </a:t>
            </a:r>
            <a:r>
              <a:rPr lang="sv-SE" sz="1300" dirty="0" err="1"/>
              <a:t>Ibn</a:t>
            </a:r>
            <a:r>
              <a:rPr lang="sv-SE" sz="1300" dirty="0"/>
              <a:t> </a:t>
            </a:r>
            <a:r>
              <a:rPr lang="sv-SE" sz="1300" dirty="0" err="1"/>
              <a:t>Rushd</a:t>
            </a:r>
            <a:r>
              <a:rPr lang="sv-SE" sz="1300" dirty="0"/>
              <a:t> (</a:t>
            </a:r>
            <a:r>
              <a:rPr lang="sv-SE" sz="1300" dirty="0" err="1"/>
              <a:t>Averroes</a:t>
            </a:r>
            <a:r>
              <a:rPr lang="sv-SE" sz="1300" dirty="0"/>
              <a:t>) för ”Kommentatorn” </a:t>
            </a:r>
          </a:p>
        </p:txBody>
      </p:sp>
    </p:spTree>
    <p:extLst>
      <p:ext uri="{BB962C8B-B14F-4D97-AF65-F5344CB8AC3E}">
        <p14:creationId xmlns:p14="http://schemas.microsoft.com/office/powerpoint/2010/main" val="151015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5F2962A-36DB-7537-9107-3FBAAF59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Kritik mot kyrkan 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DED297-760B-9E71-535C-D153FB776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dirty="0"/>
              <a:t>I och med att kyrkan blev mer tolerant började också andra människor kritisera kyrkan under senmedeltiden (1300-1500) </a:t>
            </a:r>
          </a:p>
          <a:p>
            <a:endParaRPr lang="sv-SE" sz="2200" dirty="0"/>
          </a:p>
          <a:p>
            <a:r>
              <a:rPr lang="sv-SE" sz="2200" dirty="0"/>
              <a:t>Eftersom kyrkan var så förmögen började man kritisera hur kyrkan bedrev sin verksamhet – Vilket syfte hade egentligen kyrkan? </a:t>
            </a:r>
          </a:p>
          <a:p>
            <a:endParaRPr lang="sv-SE" sz="2200" dirty="0"/>
          </a:p>
          <a:p>
            <a:r>
              <a:rPr lang="sv-SE" sz="2200" dirty="0"/>
              <a:t>Universiteten blir också ett centrum för religiös kritik (kritik mot kyrkan) trots att den absoluta majoriteten av människorna i Europa var kristna</a:t>
            </a:r>
          </a:p>
        </p:txBody>
      </p:sp>
    </p:spTree>
    <p:extLst>
      <p:ext uri="{BB962C8B-B14F-4D97-AF65-F5344CB8AC3E}">
        <p14:creationId xmlns:p14="http://schemas.microsoft.com/office/powerpoint/2010/main" val="162220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579</Words>
  <Application>Microsoft Office PowerPoint</Application>
  <PresentationFormat>Bredbild</PresentationFormat>
  <Paragraphs>69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Europas Medeltid </vt:lpstr>
      <vt:lpstr>Roms fall och folkvandringstiden </vt:lpstr>
      <vt:lpstr>Kristendomen i det tidiga medeltida Europa </vt:lpstr>
      <vt:lpstr>Kyrkan blev en maktfaktor </vt:lpstr>
      <vt:lpstr>Kyrkan blev en maktfaktor fort. </vt:lpstr>
      <vt:lpstr>Kyrkan blir utbildare och förvaltare av kunskap </vt:lpstr>
      <vt:lpstr>Kyrkan blir utbildare och förvaltare av kunskap </vt:lpstr>
      <vt:lpstr>Återintresse för antiken </vt:lpstr>
      <vt:lpstr>Kritik mot kyrkan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Europas Medeltid </dc:title>
  <dc:creator>Joakim Jideström</dc:creator>
  <cp:lastModifiedBy>Joakim Jideström</cp:lastModifiedBy>
  <cp:revision>1</cp:revision>
  <dcterms:created xsi:type="dcterms:W3CDTF">2022-10-03T18:01:11Z</dcterms:created>
  <dcterms:modified xsi:type="dcterms:W3CDTF">2026-06-22T10:49:59Z</dcterms:modified>
</cp:coreProperties>
</file>