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8C55E3-00A8-4224-8296-9C1D6481E421}" v="6" dt="2026-06-22T11:40:57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0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delSld modSld">
      <pc:chgData name="Joakim Jideström" userId="55301464-3ae5-4df5-b584-5e5b60ec0c1b" providerId="ADAL" clId="{55BEA114-65DF-4831-B0DA-3F089B9AB1A6}" dt="2026-06-22T11:40:57.383" v="9" actId="478"/>
      <pc:docMkLst>
        <pc:docMk/>
      </pc:docMkLst>
      <pc:sldChg chg="del">
        <pc:chgData name="Joakim Jideström" userId="55301464-3ae5-4df5-b584-5e5b60ec0c1b" providerId="ADAL" clId="{55BEA114-65DF-4831-B0DA-3F089B9AB1A6}" dt="2026-06-22T11:40:29.252" v="2" actId="47"/>
        <pc:sldMkLst>
          <pc:docMk/>
          <pc:sldMk cId="3561972468" sldId="259"/>
        </pc:sldMkLst>
      </pc:sldChg>
      <pc:sldChg chg="delSp">
        <pc:chgData name="Joakim Jideström" userId="55301464-3ae5-4df5-b584-5e5b60ec0c1b" providerId="ADAL" clId="{55BEA114-65DF-4831-B0DA-3F089B9AB1A6}" dt="2026-06-22T11:40:31.072" v="3" actId="478"/>
        <pc:sldMkLst>
          <pc:docMk/>
          <pc:sldMk cId="1054804453" sldId="260"/>
        </pc:sldMkLst>
        <pc:picChg chg="del">
          <ac:chgData name="Joakim Jideström" userId="55301464-3ae5-4df5-b584-5e5b60ec0c1b" providerId="ADAL" clId="{55BEA114-65DF-4831-B0DA-3F089B9AB1A6}" dt="2026-06-22T11:40:31.072" v="3" actId="478"/>
          <ac:picMkLst>
            <pc:docMk/>
            <pc:sldMk cId="1054804453" sldId="260"/>
            <ac:picMk id="1026" creationId="{320BF0C2-8990-2F73-06B8-5C83E74D811E}"/>
          </ac:picMkLst>
        </pc:picChg>
      </pc:sldChg>
      <pc:sldChg chg="delSp">
        <pc:chgData name="Joakim Jideström" userId="55301464-3ae5-4df5-b584-5e5b60ec0c1b" providerId="ADAL" clId="{55BEA114-65DF-4831-B0DA-3F089B9AB1A6}" dt="2026-06-22T11:40:34.067" v="4" actId="478"/>
        <pc:sldMkLst>
          <pc:docMk/>
          <pc:sldMk cId="2362378044" sldId="261"/>
        </pc:sldMkLst>
        <pc:picChg chg="del">
          <ac:chgData name="Joakim Jideström" userId="55301464-3ae5-4df5-b584-5e5b60ec0c1b" providerId="ADAL" clId="{55BEA114-65DF-4831-B0DA-3F089B9AB1A6}" dt="2026-06-22T11:40:34.067" v="4" actId="478"/>
          <ac:picMkLst>
            <pc:docMk/>
            <pc:sldMk cId="2362378044" sldId="261"/>
            <ac:picMk id="2050" creationId="{3943AF7F-6322-8ABC-533F-0A2647C4C814}"/>
          </ac:picMkLst>
        </pc:picChg>
      </pc:sldChg>
      <pc:sldChg chg="delSp">
        <pc:chgData name="Joakim Jideström" userId="55301464-3ae5-4df5-b584-5e5b60ec0c1b" providerId="ADAL" clId="{55BEA114-65DF-4831-B0DA-3F089B9AB1A6}" dt="2026-06-22T11:40:37.216" v="5" actId="478"/>
        <pc:sldMkLst>
          <pc:docMk/>
          <pc:sldMk cId="1357078660" sldId="262"/>
        </pc:sldMkLst>
        <pc:picChg chg="del">
          <ac:chgData name="Joakim Jideström" userId="55301464-3ae5-4df5-b584-5e5b60ec0c1b" providerId="ADAL" clId="{55BEA114-65DF-4831-B0DA-3F089B9AB1A6}" dt="2026-06-22T11:40:37.216" v="5" actId="478"/>
          <ac:picMkLst>
            <pc:docMk/>
            <pc:sldMk cId="1357078660" sldId="262"/>
            <ac:picMk id="1028" creationId="{A64B0B8C-58E0-45CF-9968-0F8D9C983C64}"/>
          </ac:picMkLst>
        </pc:picChg>
      </pc:sldChg>
      <pc:sldChg chg="delSp del">
        <pc:chgData name="Joakim Jideström" userId="55301464-3ae5-4df5-b584-5e5b60ec0c1b" providerId="ADAL" clId="{55BEA114-65DF-4831-B0DA-3F089B9AB1A6}" dt="2026-06-22T11:40:45.622" v="8" actId="47"/>
        <pc:sldMkLst>
          <pc:docMk/>
          <pc:sldMk cId="2922495811" sldId="264"/>
        </pc:sldMkLst>
        <pc:picChg chg="del">
          <ac:chgData name="Joakim Jideström" userId="55301464-3ae5-4df5-b584-5e5b60ec0c1b" providerId="ADAL" clId="{55BEA114-65DF-4831-B0DA-3F089B9AB1A6}" dt="2026-06-22T11:40:42.930" v="6" actId="478"/>
          <ac:picMkLst>
            <pc:docMk/>
            <pc:sldMk cId="2922495811" sldId="264"/>
            <ac:picMk id="4" creationId="{3667D12D-B08C-F607-2BB9-F30E37DE6B4C}"/>
          </ac:picMkLst>
        </pc:picChg>
        <pc:picChg chg="del">
          <ac:chgData name="Joakim Jideström" userId="55301464-3ae5-4df5-b584-5e5b60ec0c1b" providerId="ADAL" clId="{55BEA114-65DF-4831-B0DA-3F089B9AB1A6}" dt="2026-06-22T11:40:44.162" v="7" actId="478"/>
          <ac:picMkLst>
            <pc:docMk/>
            <pc:sldMk cId="2922495811" sldId="264"/>
            <ac:picMk id="5" creationId="{5C6C5C4E-5AA6-4494-B506-8ECFAADCA391}"/>
          </ac:picMkLst>
        </pc:picChg>
      </pc:sldChg>
      <pc:sldChg chg="delSp">
        <pc:chgData name="Joakim Jideström" userId="55301464-3ae5-4df5-b584-5e5b60ec0c1b" providerId="ADAL" clId="{55BEA114-65DF-4831-B0DA-3F089B9AB1A6}" dt="2026-06-22T11:40:57.383" v="9" actId="478"/>
        <pc:sldMkLst>
          <pc:docMk/>
          <pc:sldMk cId="95459983" sldId="265"/>
        </pc:sldMkLst>
        <pc:picChg chg="del">
          <ac:chgData name="Joakim Jideström" userId="55301464-3ae5-4df5-b584-5e5b60ec0c1b" providerId="ADAL" clId="{55BEA114-65DF-4831-B0DA-3F089B9AB1A6}" dt="2026-06-22T11:40:57.383" v="9" actId="478"/>
          <ac:picMkLst>
            <pc:docMk/>
            <pc:sldMk cId="95459983" sldId="265"/>
            <ac:picMk id="4098" creationId="{FA4ABEA3-7664-0EF5-96E1-3811B2B315D8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8186D2-CF27-4A63-8E4D-89AF40216F12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027C79F-2E24-43DC-93FE-EDFADCB85D35}">
      <dgm:prSet/>
      <dgm:spPr/>
      <dgm:t>
        <a:bodyPr/>
        <a:lstStyle/>
        <a:p>
          <a:r>
            <a:rPr lang="en-US"/>
            <a:t>Trippelalliansen (Tyskland, Österrike-Ungern och Osmanska riket) kapitulerar slutgiltigt 11 november 1918</a:t>
          </a:r>
        </a:p>
      </dgm:t>
    </dgm:pt>
    <dgm:pt modelId="{0707AA95-A9F5-4EE8-BEB1-88167F8BF9BA}" type="parTrans" cxnId="{3C7CE783-3107-4B73-95C7-2A8381194FA3}">
      <dgm:prSet/>
      <dgm:spPr/>
      <dgm:t>
        <a:bodyPr/>
        <a:lstStyle/>
        <a:p>
          <a:endParaRPr lang="en-US"/>
        </a:p>
      </dgm:t>
    </dgm:pt>
    <dgm:pt modelId="{43272BA7-2E9C-4D2A-9510-2D091087BEC4}" type="sibTrans" cxnId="{3C7CE783-3107-4B73-95C7-2A8381194FA3}">
      <dgm:prSet/>
      <dgm:spPr/>
      <dgm:t>
        <a:bodyPr/>
        <a:lstStyle/>
        <a:p>
          <a:endParaRPr lang="en-US"/>
        </a:p>
      </dgm:t>
    </dgm:pt>
    <dgm:pt modelId="{11B000A7-46BB-4F40-BDD4-98F8DBA07C18}">
      <dgm:prSet/>
      <dgm:spPr/>
      <dgm:t>
        <a:bodyPr/>
        <a:lstStyle/>
        <a:p>
          <a:r>
            <a:rPr lang="en-US" dirty="0" err="1"/>
            <a:t>Stillastående</a:t>
          </a:r>
          <a:r>
            <a:rPr lang="en-US" dirty="0"/>
            <a:t> </a:t>
          </a:r>
          <a:r>
            <a:rPr lang="en-US" dirty="0" err="1"/>
            <a:t>krig</a:t>
          </a:r>
          <a:r>
            <a:rPr lang="en-US" dirty="0"/>
            <a:t> </a:t>
          </a:r>
          <a:r>
            <a:rPr lang="en-US" dirty="0" err="1"/>
            <a:t>på</a:t>
          </a:r>
          <a:r>
            <a:rPr lang="en-US" dirty="0"/>
            <a:t> </a:t>
          </a:r>
          <a:r>
            <a:rPr lang="en-US" dirty="0" err="1"/>
            <a:t>västfronten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 </a:t>
          </a:r>
          <a:r>
            <a:rPr lang="en-US" dirty="0" err="1"/>
            <a:t>rörligt</a:t>
          </a:r>
          <a:r>
            <a:rPr lang="en-US" dirty="0"/>
            <a:t> </a:t>
          </a:r>
          <a:r>
            <a:rPr lang="en-US" dirty="0" err="1"/>
            <a:t>på</a:t>
          </a:r>
          <a:r>
            <a:rPr lang="en-US" dirty="0"/>
            <a:t> </a:t>
          </a:r>
          <a:r>
            <a:rPr lang="en-US" dirty="0" err="1"/>
            <a:t>östfronten</a:t>
          </a:r>
          <a:r>
            <a:rPr lang="en-US" dirty="0"/>
            <a:t>, </a:t>
          </a:r>
          <a:r>
            <a:rPr lang="en-US" dirty="0" err="1"/>
            <a:t>många</a:t>
          </a:r>
          <a:r>
            <a:rPr lang="en-US" dirty="0"/>
            <a:t> </a:t>
          </a:r>
          <a:r>
            <a:rPr lang="en-US" dirty="0" err="1"/>
            <a:t>människoliv</a:t>
          </a:r>
          <a:r>
            <a:rPr lang="en-US" dirty="0"/>
            <a:t> </a:t>
          </a:r>
          <a:r>
            <a:rPr lang="en-US" dirty="0" err="1"/>
            <a:t>har</a:t>
          </a:r>
          <a:r>
            <a:rPr lang="en-US" dirty="0"/>
            <a:t> </a:t>
          </a:r>
          <a:r>
            <a:rPr lang="en-US" dirty="0" err="1"/>
            <a:t>gått</a:t>
          </a:r>
          <a:r>
            <a:rPr lang="en-US" dirty="0"/>
            <a:t> </a:t>
          </a:r>
          <a:r>
            <a:rPr lang="en-US" dirty="0" err="1"/>
            <a:t>förlorade</a:t>
          </a:r>
          <a:endParaRPr lang="en-US" dirty="0"/>
        </a:p>
      </dgm:t>
    </dgm:pt>
    <dgm:pt modelId="{3F1E895A-82C8-4623-98B3-2A0FF0EFE330}" type="parTrans" cxnId="{C27EB2F7-393C-48DD-83F0-301F2427E697}">
      <dgm:prSet/>
      <dgm:spPr/>
      <dgm:t>
        <a:bodyPr/>
        <a:lstStyle/>
        <a:p>
          <a:endParaRPr lang="en-US"/>
        </a:p>
      </dgm:t>
    </dgm:pt>
    <dgm:pt modelId="{58712D0E-7CEA-4CDD-96C2-CA51E4E1B992}" type="sibTrans" cxnId="{C27EB2F7-393C-48DD-83F0-301F2427E697}">
      <dgm:prSet/>
      <dgm:spPr/>
      <dgm:t>
        <a:bodyPr/>
        <a:lstStyle/>
        <a:p>
          <a:endParaRPr lang="en-US"/>
        </a:p>
      </dgm:t>
    </dgm:pt>
    <dgm:pt modelId="{A2566E95-C2DF-47FC-BCB6-2ED701562B71}">
      <dgm:prSet/>
      <dgm:spPr/>
      <dgm:t>
        <a:bodyPr/>
        <a:lstStyle/>
        <a:p>
          <a:r>
            <a:rPr lang="en-US"/>
            <a:t>Stor aggression mot kriget</a:t>
          </a:r>
        </a:p>
      </dgm:t>
    </dgm:pt>
    <dgm:pt modelId="{7984F634-3F7A-44D1-82A7-EEED706BDD46}" type="parTrans" cxnId="{0B4D8D03-810D-4408-8DFF-4A492D0953A1}">
      <dgm:prSet/>
      <dgm:spPr/>
      <dgm:t>
        <a:bodyPr/>
        <a:lstStyle/>
        <a:p>
          <a:endParaRPr lang="en-US"/>
        </a:p>
      </dgm:t>
    </dgm:pt>
    <dgm:pt modelId="{F6F4B01E-D10C-4239-84B2-9D1F2B0D9BB4}" type="sibTrans" cxnId="{0B4D8D03-810D-4408-8DFF-4A492D0953A1}">
      <dgm:prSet/>
      <dgm:spPr/>
      <dgm:t>
        <a:bodyPr/>
        <a:lstStyle/>
        <a:p>
          <a:endParaRPr lang="en-US"/>
        </a:p>
      </dgm:t>
    </dgm:pt>
    <dgm:pt modelId="{9FE8A224-6348-48A5-B793-BD8D50471801}" type="pres">
      <dgm:prSet presAssocID="{AC8186D2-CF27-4A63-8E4D-89AF40216F12}" presName="vert0" presStyleCnt="0">
        <dgm:presLayoutVars>
          <dgm:dir/>
          <dgm:animOne val="branch"/>
          <dgm:animLvl val="lvl"/>
        </dgm:presLayoutVars>
      </dgm:prSet>
      <dgm:spPr/>
    </dgm:pt>
    <dgm:pt modelId="{0DFAF514-F745-4757-B7CF-956BAC1354E0}" type="pres">
      <dgm:prSet presAssocID="{9027C79F-2E24-43DC-93FE-EDFADCB85D35}" presName="thickLine" presStyleLbl="alignNode1" presStyleIdx="0" presStyleCnt="3"/>
      <dgm:spPr/>
    </dgm:pt>
    <dgm:pt modelId="{E4F3788E-2F26-43CC-BA1C-0C7FE564751D}" type="pres">
      <dgm:prSet presAssocID="{9027C79F-2E24-43DC-93FE-EDFADCB85D35}" presName="horz1" presStyleCnt="0"/>
      <dgm:spPr/>
    </dgm:pt>
    <dgm:pt modelId="{F5009AE4-784D-47B8-A840-FCD72BBFC082}" type="pres">
      <dgm:prSet presAssocID="{9027C79F-2E24-43DC-93FE-EDFADCB85D35}" presName="tx1" presStyleLbl="revTx" presStyleIdx="0" presStyleCnt="3"/>
      <dgm:spPr/>
    </dgm:pt>
    <dgm:pt modelId="{DD1C6764-EC68-48E6-8834-18A5C43EF3CE}" type="pres">
      <dgm:prSet presAssocID="{9027C79F-2E24-43DC-93FE-EDFADCB85D35}" presName="vert1" presStyleCnt="0"/>
      <dgm:spPr/>
    </dgm:pt>
    <dgm:pt modelId="{041154B8-06B7-4A8F-AEFB-8AC275313F54}" type="pres">
      <dgm:prSet presAssocID="{11B000A7-46BB-4F40-BDD4-98F8DBA07C18}" presName="thickLine" presStyleLbl="alignNode1" presStyleIdx="1" presStyleCnt="3"/>
      <dgm:spPr/>
    </dgm:pt>
    <dgm:pt modelId="{C1D20B32-B257-4631-AF38-0EB52B4A1D01}" type="pres">
      <dgm:prSet presAssocID="{11B000A7-46BB-4F40-BDD4-98F8DBA07C18}" presName="horz1" presStyleCnt="0"/>
      <dgm:spPr/>
    </dgm:pt>
    <dgm:pt modelId="{8F8EE0AE-9A05-4494-B1A4-34DC38592D82}" type="pres">
      <dgm:prSet presAssocID="{11B000A7-46BB-4F40-BDD4-98F8DBA07C18}" presName="tx1" presStyleLbl="revTx" presStyleIdx="1" presStyleCnt="3"/>
      <dgm:spPr/>
    </dgm:pt>
    <dgm:pt modelId="{71668480-834A-4E21-AE54-E1195226FEF0}" type="pres">
      <dgm:prSet presAssocID="{11B000A7-46BB-4F40-BDD4-98F8DBA07C18}" presName="vert1" presStyleCnt="0"/>
      <dgm:spPr/>
    </dgm:pt>
    <dgm:pt modelId="{962AFB8D-88F1-4DA5-B7BB-249603838E8F}" type="pres">
      <dgm:prSet presAssocID="{A2566E95-C2DF-47FC-BCB6-2ED701562B71}" presName="thickLine" presStyleLbl="alignNode1" presStyleIdx="2" presStyleCnt="3"/>
      <dgm:spPr/>
    </dgm:pt>
    <dgm:pt modelId="{473CB511-E3C0-4B50-97CA-34FD6A529F5C}" type="pres">
      <dgm:prSet presAssocID="{A2566E95-C2DF-47FC-BCB6-2ED701562B71}" presName="horz1" presStyleCnt="0"/>
      <dgm:spPr/>
    </dgm:pt>
    <dgm:pt modelId="{8FB6CC25-0019-4DD5-8AFC-E00EDA079C7C}" type="pres">
      <dgm:prSet presAssocID="{A2566E95-C2DF-47FC-BCB6-2ED701562B71}" presName="tx1" presStyleLbl="revTx" presStyleIdx="2" presStyleCnt="3"/>
      <dgm:spPr/>
    </dgm:pt>
    <dgm:pt modelId="{C921A53F-5102-460D-8A76-CB1CF3E1640A}" type="pres">
      <dgm:prSet presAssocID="{A2566E95-C2DF-47FC-BCB6-2ED701562B71}" presName="vert1" presStyleCnt="0"/>
      <dgm:spPr/>
    </dgm:pt>
  </dgm:ptLst>
  <dgm:cxnLst>
    <dgm:cxn modelId="{0B4D8D03-810D-4408-8DFF-4A492D0953A1}" srcId="{AC8186D2-CF27-4A63-8E4D-89AF40216F12}" destId="{A2566E95-C2DF-47FC-BCB6-2ED701562B71}" srcOrd="2" destOrd="0" parTransId="{7984F634-3F7A-44D1-82A7-EEED706BDD46}" sibTransId="{F6F4B01E-D10C-4239-84B2-9D1F2B0D9BB4}"/>
    <dgm:cxn modelId="{75D79648-0FEA-4190-8D23-4DDA59866BFC}" type="presOf" srcId="{11B000A7-46BB-4F40-BDD4-98F8DBA07C18}" destId="{8F8EE0AE-9A05-4494-B1A4-34DC38592D82}" srcOrd="0" destOrd="0" presId="urn:microsoft.com/office/officeart/2008/layout/LinedList"/>
    <dgm:cxn modelId="{47172F56-D2EF-44C8-A4EC-6A1F1C8A7272}" type="presOf" srcId="{9027C79F-2E24-43DC-93FE-EDFADCB85D35}" destId="{F5009AE4-784D-47B8-A840-FCD72BBFC082}" srcOrd="0" destOrd="0" presId="urn:microsoft.com/office/officeart/2008/layout/LinedList"/>
    <dgm:cxn modelId="{9DB2897C-17C6-4867-8903-78A01754849B}" type="presOf" srcId="{A2566E95-C2DF-47FC-BCB6-2ED701562B71}" destId="{8FB6CC25-0019-4DD5-8AFC-E00EDA079C7C}" srcOrd="0" destOrd="0" presId="urn:microsoft.com/office/officeart/2008/layout/LinedList"/>
    <dgm:cxn modelId="{3C7CE783-3107-4B73-95C7-2A8381194FA3}" srcId="{AC8186D2-CF27-4A63-8E4D-89AF40216F12}" destId="{9027C79F-2E24-43DC-93FE-EDFADCB85D35}" srcOrd="0" destOrd="0" parTransId="{0707AA95-A9F5-4EE8-BEB1-88167F8BF9BA}" sibTransId="{43272BA7-2E9C-4D2A-9510-2D091087BEC4}"/>
    <dgm:cxn modelId="{561F1BE9-08DD-42DD-9A17-6ECC732376D0}" type="presOf" srcId="{AC8186D2-CF27-4A63-8E4D-89AF40216F12}" destId="{9FE8A224-6348-48A5-B793-BD8D50471801}" srcOrd="0" destOrd="0" presId="urn:microsoft.com/office/officeart/2008/layout/LinedList"/>
    <dgm:cxn modelId="{C27EB2F7-393C-48DD-83F0-301F2427E697}" srcId="{AC8186D2-CF27-4A63-8E4D-89AF40216F12}" destId="{11B000A7-46BB-4F40-BDD4-98F8DBA07C18}" srcOrd="1" destOrd="0" parTransId="{3F1E895A-82C8-4623-98B3-2A0FF0EFE330}" sibTransId="{58712D0E-7CEA-4CDD-96C2-CA51E4E1B992}"/>
    <dgm:cxn modelId="{1F5E9E48-81BD-4D2D-98AF-F5FB11F6EF1C}" type="presParOf" srcId="{9FE8A224-6348-48A5-B793-BD8D50471801}" destId="{0DFAF514-F745-4757-B7CF-956BAC1354E0}" srcOrd="0" destOrd="0" presId="urn:microsoft.com/office/officeart/2008/layout/LinedList"/>
    <dgm:cxn modelId="{172ACAAC-7FB3-4DC1-9CBA-031AE33BDA0F}" type="presParOf" srcId="{9FE8A224-6348-48A5-B793-BD8D50471801}" destId="{E4F3788E-2F26-43CC-BA1C-0C7FE564751D}" srcOrd="1" destOrd="0" presId="urn:microsoft.com/office/officeart/2008/layout/LinedList"/>
    <dgm:cxn modelId="{BB4CB716-E468-47D4-8E7A-8E732DCFD711}" type="presParOf" srcId="{E4F3788E-2F26-43CC-BA1C-0C7FE564751D}" destId="{F5009AE4-784D-47B8-A840-FCD72BBFC082}" srcOrd="0" destOrd="0" presId="urn:microsoft.com/office/officeart/2008/layout/LinedList"/>
    <dgm:cxn modelId="{930D1414-8955-4C30-938A-93425819C6EE}" type="presParOf" srcId="{E4F3788E-2F26-43CC-BA1C-0C7FE564751D}" destId="{DD1C6764-EC68-48E6-8834-18A5C43EF3CE}" srcOrd="1" destOrd="0" presId="urn:microsoft.com/office/officeart/2008/layout/LinedList"/>
    <dgm:cxn modelId="{694F7C0F-D2FC-4967-A9AE-4ED9CA94E5AB}" type="presParOf" srcId="{9FE8A224-6348-48A5-B793-BD8D50471801}" destId="{041154B8-06B7-4A8F-AEFB-8AC275313F54}" srcOrd="2" destOrd="0" presId="urn:microsoft.com/office/officeart/2008/layout/LinedList"/>
    <dgm:cxn modelId="{B7FBFA3A-68F4-4899-8A27-DED66DDE531D}" type="presParOf" srcId="{9FE8A224-6348-48A5-B793-BD8D50471801}" destId="{C1D20B32-B257-4631-AF38-0EB52B4A1D01}" srcOrd="3" destOrd="0" presId="urn:microsoft.com/office/officeart/2008/layout/LinedList"/>
    <dgm:cxn modelId="{CDA4CA4A-2FA5-427F-8A00-4A9CDEDB263F}" type="presParOf" srcId="{C1D20B32-B257-4631-AF38-0EB52B4A1D01}" destId="{8F8EE0AE-9A05-4494-B1A4-34DC38592D82}" srcOrd="0" destOrd="0" presId="urn:microsoft.com/office/officeart/2008/layout/LinedList"/>
    <dgm:cxn modelId="{2568A875-4C85-4C9A-B113-34BF145E0A72}" type="presParOf" srcId="{C1D20B32-B257-4631-AF38-0EB52B4A1D01}" destId="{71668480-834A-4E21-AE54-E1195226FEF0}" srcOrd="1" destOrd="0" presId="urn:microsoft.com/office/officeart/2008/layout/LinedList"/>
    <dgm:cxn modelId="{FED49A70-5ABB-4835-A577-7FE1E06D7734}" type="presParOf" srcId="{9FE8A224-6348-48A5-B793-BD8D50471801}" destId="{962AFB8D-88F1-4DA5-B7BB-249603838E8F}" srcOrd="4" destOrd="0" presId="urn:microsoft.com/office/officeart/2008/layout/LinedList"/>
    <dgm:cxn modelId="{97F22133-B0BA-4D81-A5E7-4E80DFD0D1FD}" type="presParOf" srcId="{9FE8A224-6348-48A5-B793-BD8D50471801}" destId="{473CB511-E3C0-4B50-97CA-34FD6A529F5C}" srcOrd="5" destOrd="0" presId="urn:microsoft.com/office/officeart/2008/layout/LinedList"/>
    <dgm:cxn modelId="{1941D6BA-A138-47C3-8ECE-F224F9E0271F}" type="presParOf" srcId="{473CB511-E3C0-4B50-97CA-34FD6A529F5C}" destId="{8FB6CC25-0019-4DD5-8AFC-E00EDA079C7C}" srcOrd="0" destOrd="0" presId="urn:microsoft.com/office/officeart/2008/layout/LinedList"/>
    <dgm:cxn modelId="{79191691-BA4A-40B9-8E2E-60B55D744D5A}" type="presParOf" srcId="{473CB511-E3C0-4B50-97CA-34FD6A529F5C}" destId="{C921A53F-5102-460D-8A76-CB1CF3E1640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FAF514-F745-4757-B7CF-956BAC1354E0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009AE4-784D-47B8-A840-FCD72BBFC082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Trippelalliansen (Tyskland, Österrike-Ungern och Osmanska riket) kapitulerar slutgiltigt 11 november 1918</a:t>
          </a:r>
        </a:p>
      </dsp:txBody>
      <dsp:txXfrm>
        <a:off x="0" y="2703"/>
        <a:ext cx="6900512" cy="1843578"/>
      </dsp:txXfrm>
    </dsp:sp>
    <dsp:sp modelId="{041154B8-06B7-4A8F-AEFB-8AC275313F54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8EE0AE-9A05-4494-B1A4-34DC38592D82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Stillastående</a:t>
          </a:r>
          <a:r>
            <a:rPr lang="en-US" sz="3200" kern="1200" dirty="0"/>
            <a:t> </a:t>
          </a:r>
          <a:r>
            <a:rPr lang="en-US" sz="3200" kern="1200" dirty="0" err="1"/>
            <a:t>krig</a:t>
          </a:r>
          <a:r>
            <a:rPr lang="en-US" sz="3200" kern="1200" dirty="0"/>
            <a:t> </a:t>
          </a:r>
          <a:r>
            <a:rPr lang="en-US" sz="3200" kern="1200" dirty="0" err="1"/>
            <a:t>på</a:t>
          </a:r>
          <a:r>
            <a:rPr lang="en-US" sz="3200" kern="1200" dirty="0"/>
            <a:t> </a:t>
          </a:r>
          <a:r>
            <a:rPr lang="en-US" sz="3200" kern="1200" dirty="0" err="1"/>
            <a:t>västfronten</a:t>
          </a:r>
          <a:r>
            <a:rPr lang="en-US" sz="3200" kern="1200" dirty="0"/>
            <a:t> </a:t>
          </a:r>
          <a:r>
            <a:rPr lang="en-US" sz="3200" kern="1200" dirty="0" err="1"/>
            <a:t>och</a:t>
          </a:r>
          <a:r>
            <a:rPr lang="en-US" sz="3200" kern="1200" dirty="0"/>
            <a:t> </a:t>
          </a:r>
          <a:r>
            <a:rPr lang="en-US" sz="3200" kern="1200" dirty="0" err="1"/>
            <a:t>rörligt</a:t>
          </a:r>
          <a:r>
            <a:rPr lang="en-US" sz="3200" kern="1200" dirty="0"/>
            <a:t> </a:t>
          </a:r>
          <a:r>
            <a:rPr lang="en-US" sz="3200" kern="1200" dirty="0" err="1"/>
            <a:t>på</a:t>
          </a:r>
          <a:r>
            <a:rPr lang="en-US" sz="3200" kern="1200" dirty="0"/>
            <a:t> </a:t>
          </a:r>
          <a:r>
            <a:rPr lang="en-US" sz="3200" kern="1200" dirty="0" err="1"/>
            <a:t>östfronten</a:t>
          </a:r>
          <a:r>
            <a:rPr lang="en-US" sz="3200" kern="1200" dirty="0"/>
            <a:t>, </a:t>
          </a:r>
          <a:r>
            <a:rPr lang="en-US" sz="3200" kern="1200" dirty="0" err="1"/>
            <a:t>många</a:t>
          </a:r>
          <a:r>
            <a:rPr lang="en-US" sz="3200" kern="1200" dirty="0"/>
            <a:t> </a:t>
          </a:r>
          <a:r>
            <a:rPr lang="en-US" sz="3200" kern="1200" dirty="0" err="1"/>
            <a:t>människoliv</a:t>
          </a:r>
          <a:r>
            <a:rPr lang="en-US" sz="3200" kern="1200" dirty="0"/>
            <a:t> </a:t>
          </a:r>
          <a:r>
            <a:rPr lang="en-US" sz="3200" kern="1200" dirty="0" err="1"/>
            <a:t>har</a:t>
          </a:r>
          <a:r>
            <a:rPr lang="en-US" sz="3200" kern="1200" dirty="0"/>
            <a:t> </a:t>
          </a:r>
          <a:r>
            <a:rPr lang="en-US" sz="3200" kern="1200" dirty="0" err="1"/>
            <a:t>gått</a:t>
          </a:r>
          <a:r>
            <a:rPr lang="en-US" sz="3200" kern="1200" dirty="0"/>
            <a:t> </a:t>
          </a:r>
          <a:r>
            <a:rPr lang="en-US" sz="3200" kern="1200" dirty="0" err="1"/>
            <a:t>förlorade</a:t>
          </a:r>
          <a:endParaRPr lang="en-US" sz="3200" kern="1200" dirty="0"/>
        </a:p>
      </dsp:txBody>
      <dsp:txXfrm>
        <a:off x="0" y="1846281"/>
        <a:ext cx="6900512" cy="1843578"/>
      </dsp:txXfrm>
    </dsp:sp>
    <dsp:sp modelId="{962AFB8D-88F1-4DA5-B7BB-249603838E8F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B6CC25-0019-4DD5-8AFC-E00EDA079C7C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Stor aggression mot kriget</a:t>
          </a:r>
        </a:p>
      </dsp:txBody>
      <dsp:txXfrm>
        <a:off x="0" y="3689859"/>
        <a:ext cx="6900512" cy="1843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B93E8C-54A8-4639-85A0-063600AD8A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C8F0632-6C39-4699-A1CD-1B42A3DDA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05E7A9E-B937-4916-BDFD-748293F34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1C764-354E-4261-B557-7DA4A3E9E01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2040FC2-FE1B-42F5-9470-41102E72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27B1377-3E78-46D6-8BF8-01415039B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0854-32D4-4EA8-B564-6692A6E2D2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3188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974F2E-A92D-4730-B23E-E069223F9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A7A9669-C964-4D14-AC6D-D26B34AE2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0CF8E80-98BD-4D9F-946A-7BF1B2B9B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1C764-354E-4261-B557-7DA4A3E9E01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E29CFF9-EF69-4ECA-8B0D-63570F39C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B6D1937-0EDC-4E8A-B7A9-0E76B4E02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0854-32D4-4EA8-B564-6692A6E2D2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686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C2255F-7A80-4B92-8629-BBCE5BA97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90D9D27-AE0B-4D04-B706-5C817872C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791B8D7-B378-487C-AD5B-3C3B1F677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1C764-354E-4261-B557-7DA4A3E9E01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9A3176B-5D22-42C2-B190-0C15A7FFA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A0079B5-77C6-433E-B466-F3F1C81E6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0854-32D4-4EA8-B564-6692A6E2D2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351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7894A8-E306-4258-84C6-780D2BA2D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1DB01DE-62A1-4B88-A211-3A714946C8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F1075FD-601E-44A6-8C01-723E8E7038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7FC3C60-57C3-49D9-A701-1C1D9766E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1C764-354E-4261-B557-7DA4A3E9E01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F267CC1-E4F9-490D-86DA-36603B561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4DED5BF-620B-4A8F-9F74-46567BBBB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0854-32D4-4EA8-B564-6692A6E2D2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5923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9C5ABB-03F1-46D9-86CB-014151536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662C03F-FB36-4D7F-8713-800317F27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557120C-1D00-4276-ACE7-93B17B4E4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67E0438-10FF-4B84-9258-414532D74B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DF51515-1727-4E07-B134-99ABC8B564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F0B9648-ED6A-4D93-BED4-C0D7A355D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1C764-354E-4261-B557-7DA4A3E9E01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B16B4B7-C45E-463B-9E96-9CB6E5654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8DB7DFF-56C2-4382-831E-E0429A68C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0854-32D4-4EA8-B564-6692A6E2D2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1947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E01392-45A2-4BEB-B895-89EAEEC3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9024953-CBDE-4B7D-98C0-ECB6F9BB7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1C764-354E-4261-B557-7DA4A3E9E01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FA8D795-7B26-44CC-80FA-DCF0E2524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8CE38BA-63E1-4CC2-80AC-12ECC40C7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0854-32D4-4EA8-B564-6692A6E2D2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8279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FCEB276-35E8-423E-B4C0-4FF614A0D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1C764-354E-4261-B557-7DA4A3E9E01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92925C5-D2FE-4162-B320-3070CDEC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8DD5704-F485-4248-971C-6DA40940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0854-32D4-4EA8-B564-6692A6E2D2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7319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BB4F59-E169-416D-AE49-40FE4D546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0C99C5B-4B6B-48FC-8F1D-C1A158C00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A785727-DEA4-4ED4-9043-B66C6C43C3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E0CCD30-F23C-4BB4-9B31-3F25868AC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1C764-354E-4261-B557-7DA4A3E9E01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2ED396D-E550-49AB-9088-55A98BF3C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F9215F3-0160-4ABD-8350-2D8C7CDFF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0854-32D4-4EA8-B564-6692A6E2D2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659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BDB9E8-9BFF-41E0-B794-F7168DD48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89D0E87-6F63-41B4-9BCD-E642483A0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92E3820-D70B-4DCA-B074-9722766952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5AE2845-1FB9-4290-B466-69EA62A5A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1C764-354E-4261-B557-7DA4A3E9E01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F7ACAB7-DE1C-4FA7-A742-43AEB7145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A4E92BB-7868-4012-B932-22610923F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0854-32D4-4EA8-B564-6692A6E2D2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3765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E60613-1FE3-4E00-81C6-AAEA47F77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458B9AE-5CA1-40A3-9AFD-4B43624A1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BCB2396-F248-44FA-A64E-011C714A4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1C764-354E-4261-B557-7DA4A3E9E01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A6A41BC-6C05-4778-BEFD-41AC21F09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28D59E3-88FA-4F00-8D75-92870ED3A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0854-32D4-4EA8-B564-6692A6E2D2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715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BA5BF7F-313D-4DB3-9994-EA31FAA17E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239CA1F-A70C-4880-9D62-8682944DD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76E91E6-5E8B-4505-8A45-9665CFD7F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1C764-354E-4261-B557-7DA4A3E9E01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124BBF9-ACAC-4D02-81F4-33373FB32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DF86E8-0B2D-4091-A394-772D36C04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0854-32D4-4EA8-B564-6692A6E2D2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3953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1D69B1B-FDC3-4953-953B-2AF553931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9859CEC-885A-42ED-8932-D53F98C1B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8D3540-C125-4CA2-92C3-EC40190E6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1C764-354E-4261-B557-7DA4A3E9E01A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2EDA63-4462-4C0F-984C-68ED4D4D4E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7F8F99D-D82A-4FE1-84D5-AC3CC99570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40854-32D4-4EA8-B564-6692A6E2D2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499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2C12A50-FAE8-4B65-A902-5E6A697BD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51381"/>
            <a:ext cx="10512552" cy="4066540"/>
          </a:xfrm>
        </p:spPr>
        <p:txBody>
          <a:bodyPr anchor="b">
            <a:normAutofit/>
          </a:bodyPr>
          <a:lstStyle/>
          <a:p>
            <a:pPr algn="l"/>
            <a:r>
              <a:rPr lang="sv-SE" sz="6600"/>
              <a:t>Konsekvenser av Första </a:t>
            </a:r>
            <a:r>
              <a:rPr lang="sv-SE" sz="6600" dirty="0"/>
              <a:t>världskriget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AFDFB65-12D8-4C13-AA42-AC1EAC50B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983276"/>
            <a:ext cx="10512552" cy="1126680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Vad hände efter kriget? </a:t>
            </a:r>
            <a:endParaRPr lang="sv-SE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81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442DE64-6D3C-4F06-A37B-94AA69633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sv-SE" sz="5400"/>
              <a:t>Snabb repetition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tshållare för innehåll 2">
            <a:extLst>
              <a:ext uri="{FF2B5EF4-FFF2-40B4-BE49-F238E27FC236}">
                <a16:creationId xmlns:a16="http://schemas.microsoft.com/office/drawing/2014/main" id="{F12A1026-1357-2038-371A-AD4234C4A0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002021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5548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1CA73A-622B-42E3-9522-4371F626B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Konsekvenser från första världskriget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C43A41-5C26-47F5-8A5F-B00EE020D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Massor nya länder uppstår – Principen ett folk en stat, det nationalistiska idealet 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5" name="Bildobjekt 4" descr="En bild som visar karta&#10;&#10;Automatiskt genererad beskrivning">
            <a:extLst>
              <a:ext uri="{FF2B5EF4-FFF2-40B4-BE49-F238E27FC236}">
                <a16:creationId xmlns:a16="http://schemas.microsoft.com/office/drawing/2014/main" id="{501DAB8E-D844-4E5B-B741-799B603B5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256" y="2609773"/>
            <a:ext cx="6860024" cy="439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94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537D18F-9E35-463E-8B0A-7EF0D474E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4200"/>
              <a:t>Versaillesfreden – En stor förlust för Tyskland 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6DCF0BC-56AC-43C6-BAF6-FABC3C8E5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2751201"/>
            <a:ext cx="5057775" cy="3831336"/>
          </a:xfrm>
        </p:spPr>
        <p:txBody>
          <a:bodyPr>
            <a:normAutofit/>
          </a:bodyPr>
          <a:lstStyle/>
          <a:p>
            <a:r>
              <a:rPr lang="sv-SE" sz="1600" dirty="0"/>
              <a:t>Tyskland framstår som den ansvariga för kriget – Blev i praktiken tvingade att skriva på avtalet </a:t>
            </a:r>
          </a:p>
          <a:p>
            <a:endParaRPr lang="sv-SE" sz="1600" dirty="0"/>
          </a:p>
          <a:p>
            <a:r>
              <a:rPr lang="sv-SE" sz="1600" dirty="0"/>
              <a:t>Tyskland fick betala ett stort skadestånd – 269 miljarder </a:t>
            </a:r>
            <a:r>
              <a:rPr lang="sv-SE" sz="1600" dirty="0" err="1"/>
              <a:t>goldmark</a:t>
            </a:r>
            <a:r>
              <a:rPr lang="sv-SE" sz="1600" dirty="0"/>
              <a:t> (motsvarande 96500 ton guld) – Reducerades senare till 132 miljarder senare</a:t>
            </a:r>
          </a:p>
          <a:p>
            <a:endParaRPr lang="sv-SE" sz="1600" dirty="0"/>
          </a:p>
          <a:p>
            <a:r>
              <a:rPr lang="sv-SE" sz="1600" dirty="0"/>
              <a:t>Tyskland förlora sina kolonier – Stor förlust för hedern och nationalismen </a:t>
            </a:r>
          </a:p>
          <a:p>
            <a:endParaRPr lang="sv-SE" sz="1600" dirty="0"/>
          </a:p>
          <a:p>
            <a:r>
              <a:rPr lang="sv-SE" sz="1600" dirty="0"/>
              <a:t>Tyskland förlorade också stora och viktiga landområden – förlorade naturresurser  </a:t>
            </a:r>
          </a:p>
        </p:txBody>
      </p:sp>
    </p:spTree>
    <p:extLst>
      <p:ext uri="{BB962C8B-B14F-4D97-AF65-F5344CB8AC3E}">
        <p14:creationId xmlns:p14="http://schemas.microsoft.com/office/powerpoint/2010/main" val="1054804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ADDB483-8341-4449-B2DE-8736C2B62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4600"/>
              <a:t>Versaillesfreden – En stor förlust för Tyskland  fort. 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B398DDE-9C1E-4400-A73A-944B5BCA1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2200" dirty="0"/>
              <a:t>Tyskland fick inte sluta en union med Österrike </a:t>
            </a:r>
          </a:p>
          <a:p>
            <a:endParaRPr lang="sv-SE" sz="2200" dirty="0"/>
          </a:p>
          <a:p>
            <a:r>
              <a:rPr lang="sv-SE" sz="2200" dirty="0"/>
              <a:t>Begränsad trupp i armén (100 000), tungt artilleri, stridsvagnar, ubåtar osv. förbjöds </a:t>
            </a:r>
          </a:p>
          <a:p>
            <a:endParaRPr lang="sv-SE" sz="2200" dirty="0"/>
          </a:p>
          <a:p>
            <a:r>
              <a:rPr lang="sv-SE" sz="2200" dirty="0"/>
              <a:t>Stor förnedring av Tyskland vars nationalistiska ideal var starkt</a:t>
            </a:r>
          </a:p>
          <a:p>
            <a:endParaRPr lang="sv-SE" sz="2200" dirty="0"/>
          </a:p>
          <a:p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2362378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6D301C9-D0AC-4267-A552-6BA40C52A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Kritik mot Versalliesfreden </a:t>
            </a:r>
          </a:p>
        </p:txBody>
      </p:sp>
      <p:sp>
        <p:nvSpPr>
          <p:cNvPr id="103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1BDC5ED-E0BC-4AB7-A13D-1E013321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 fontScale="92500" lnSpcReduction="20000"/>
          </a:bodyPr>
          <a:lstStyle/>
          <a:p>
            <a:r>
              <a:rPr lang="sv-SE" sz="2000" dirty="0"/>
              <a:t>USA (</a:t>
            </a:r>
            <a:r>
              <a:rPr lang="sv-SE" sz="2000" dirty="0" err="1"/>
              <a:t>Woodrow</a:t>
            </a:r>
            <a:r>
              <a:rPr lang="sv-SE" sz="2000" dirty="0"/>
              <a:t> Wilson) ville ha en mild försonande fred – Europa av </a:t>
            </a:r>
            <a:r>
              <a:rPr lang="sv-SE" sz="2000"/>
              <a:t>annan åsikt </a:t>
            </a:r>
            <a:endParaRPr lang="sv-SE" sz="2000" dirty="0"/>
          </a:p>
          <a:p>
            <a:endParaRPr lang="sv-SE" sz="2000" dirty="0"/>
          </a:p>
          <a:p>
            <a:r>
              <a:rPr lang="sv-SE" sz="2000" dirty="0"/>
              <a:t>John Maynard Keynes – Brittisk nationalekonom </a:t>
            </a:r>
          </a:p>
          <a:p>
            <a:endParaRPr lang="sv-SE" sz="2000" dirty="0"/>
          </a:p>
          <a:p>
            <a:r>
              <a:rPr lang="sv-SE" sz="2000" dirty="0"/>
              <a:t>Boken The </a:t>
            </a:r>
            <a:r>
              <a:rPr lang="sv-SE" sz="2000" dirty="0" err="1"/>
              <a:t>economic</a:t>
            </a:r>
            <a:r>
              <a:rPr lang="sv-SE" sz="2000" dirty="0"/>
              <a:t> </a:t>
            </a:r>
            <a:r>
              <a:rPr lang="sv-SE" sz="2000" dirty="0" err="1"/>
              <a:t>consequences</a:t>
            </a:r>
            <a:r>
              <a:rPr lang="sv-SE" sz="2000" dirty="0"/>
              <a:t> </a:t>
            </a:r>
            <a:r>
              <a:rPr lang="sv-SE" sz="2000" dirty="0" err="1"/>
              <a:t>of</a:t>
            </a:r>
            <a:r>
              <a:rPr lang="sv-SE" sz="2000" dirty="0"/>
              <a:t> the </a:t>
            </a:r>
            <a:r>
              <a:rPr lang="sv-SE" sz="2000" dirty="0" err="1"/>
              <a:t>peace</a:t>
            </a:r>
            <a:r>
              <a:rPr lang="sv-SE" sz="2000" dirty="0"/>
              <a:t>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Argumenterar för att skadeståndet och övriga punkter i </a:t>
            </a:r>
            <a:r>
              <a:rPr lang="sv-SE" sz="2000" dirty="0" err="1"/>
              <a:t>Verallisesfreden</a:t>
            </a:r>
            <a:r>
              <a:rPr lang="sv-SE" sz="2000" dirty="0"/>
              <a:t> var orimliga och skulle förstöra tysk ekonomi</a:t>
            </a:r>
          </a:p>
          <a:p>
            <a:endParaRPr lang="sv-SE" sz="2000" dirty="0"/>
          </a:p>
          <a:p>
            <a:r>
              <a:rPr lang="sv-SE" sz="2000" dirty="0"/>
              <a:t>Förutspådde vad som skulle ske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AA5D5C-CE4B-448D-A614-07127E328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6232" y="329183"/>
            <a:ext cx="2109431" cy="342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7078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10F8B6-FE1D-4F1F-8FD5-B8AE77773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0" i="0" dirty="0" err="1">
                <a:solidFill>
                  <a:srgbClr val="000000"/>
                </a:solidFill>
                <a:effectLst/>
                <a:latin typeface="Linux Libertine"/>
              </a:rPr>
              <a:t>Sykes</a:t>
            </a:r>
            <a:r>
              <a:rPr lang="sv-SE" b="0" i="0" dirty="0">
                <a:solidFill>
                  <a:srgbClr val="000000"/>
                </a:solidFill>
                <a:effectLst/>
                <a:latin typeface="Linux Libertine"/>
              </a:rPr>
              <a:t>-Picot-avtalet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A889C46-6862-48FD-94E9-8CD4FED06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Ett hemligt avtal mellan England och Frankrike som delade upp Osmanska riket i intressesfärer – Slöts 1916 </a:t>
            </a:r>
          </a:p>
          <a:p>
            <a:endParaRPr lang="sv-SE" dirty="0"/>
          </a:p>
          <a:p>
            <a:r>
              <a:rPr lang="sv-SE" dirty="0"/>
              <a:t>En fortsättning på imperialismen </a:t>
            </a:r>
          </a:p>
          <a:p>
            <a:endParaRPr lang="sv-SE" dirty="0"/>
          </a:p>
          <a:p>
            <a:r>
              <a:rPr lang="sv-SE" dirty="0"/>
              <a:t>Många konflikter i dagens mellanöstern går att härleda till </a:t>
            </a:r>
            <a:r>
              <a:rPr lang="sv-SE" dirty="0" err="1"/>
              <a:t>Sykes</a:t>
            </a:r>
            <a:r>
              <a:rPr lang="sv-SE" dirty="0"/>
              <a:t>-Picot-avtalet (till exempel Israel-</a:t>
            </a:r>
            <a:r>
              <a:rPr lang="sv-SE" dirty="0" err="1"/>
              <a:t>Palestina-konflikten</a:t>
            </a:r>
            <a:r>
              <a:rPr lang="sv-SE" dirty="0"/>
              <a:t>) </a:t>
            </a:r>
          </a:p>
          <a:p>
            <a:endParaRPr lang="sv-SE" dirty="0"/>
          </a:p>
          <a:p>
            <a:r>
              <a:rPr lang="sv-SE" dirty="0"/>
              <a:t>Islamiska staten (IS) har flera gånger pratat om den här avtalet som något fruktansvärt 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78195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Freeform: Shape 4104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0E68C04-DF81-782B-7569-DBB304C8A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6881026" cy="1322887"/>
          </a:xfrm>
        </p:spPr>
        <p:txBody>
          <a:bodyPr>
            <a:normAutofit/>
          </a:bodyPr>
          <a:lstStyle/>
          <a:p>
            <a:r>
              <a:rPr lang="sv-SE" dirty="0"/>
              <a:t>Imperialismens logik fortsätter i Mellanöstern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3EE0AA-EA09-BA76-EA2A-AA6F4AD28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932488"/>
            <a:ext cx="7705725" cy="4925512"/>
          </a:xfrm>
        </p:spPr>
        <p:txBody>
          <a:bodyPr>
            <a:normAutofit/>
          </a:bodyPr>
          <a:lstStyle/>
          <a:p>
            <a:r>
              <a:rPr lang="sv-SE" sz="2400" dirty="0"/>
              <a:t>Förstärker redan befintliga konflikter i landområdet – Stort antal folkgrupper och religioner i området</a:t>
            </a:r>
          </a:p>
          <a:p>
            <a:endParaRPr lang="sv-SE" sz="2400" dirty="0"/>
          </a:p>
          <a:p>
            <a:r>
              <a:rPr lang="sv-SE" sz="2400" dirty="0"/>
              <a:t>Vilka har rätt till landet?  </a:t>
            </a:r>
          </a:p>
          <a:p>
            <a:endParaRPr lang="sv-SE" sz="2400" dirty="0"/>
          </a:p>
          <a:p>
            <a:r>
              <a:rPr lang="sv-SE" sz="2400" dirty="0"/>
              <a:t>Avkolonialisering under 1930-1940-talet – Etableringen av staten Israel från Palestinamandatet (brittisk kontroll) </a:t>
            </a:r>
          </a:p>
          <a:p>
            <a:endParaRPr lang="sv-SE" sz="2400" dirty="0"/>
          </a:p>
          <a:p>
            <a:r>
              <a:rPr lang="sv-SE" sz="2400" dirty="0"/>
              <a:t>Stora konflikter i Mellanöstern sedan dess </a:t>
            </a:r>
          </a:p>
        </p:txBody>
      </p:sp>
    </p:spTree>
    <p:extLst>
      <p:ext uri="{BB962C8B-B14F-4D97-AF65-F5344CB8AC3E}">
        <p14:creationId xmlns:p14="http://schemas.microsoft.com/office/powerpoint/2010/main" val="95459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5257</TotalTime>
  <Words>322</Words>
  <Application>Microsoft Office PowerPoint</Application>
  <PresentationFormat>Bredbild</PresentationFormat>
  <Paragraphs>50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Linux Libertine</vt:lpstr>
      <vt:lpstr>Office-tema</vt:lpstr>
      <vt:lpstr>Konsekvenser av Första världskriget </vt:lpstr>
      <vt:lpstr>Snabb repetition </vt:lpstr>
      <vt:lpstr>Konsekvenser från första världskriget </vt:lpstr>
      <vt:lpstr>Versaillesfreden – En stor förlust för Tyskland </vt:lpstr>
      <vt:lpstr>Versaillesfreden – En stor förlust för Tyskland  fort. </vt:lpstr>
      <vt:lpstr>Kritik mot Versalliesfreden </vt:lpstr>
      <vt:lpstr>Sykes-Picot-avtalet</vt:lpstr>
      <vt:lpstr>Imperialismens logik fortsätter i Mellanöstern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Konsekvenser av första världskriget </dc:title>
  <dc:creator>Joakim Jideström</dc:creator>
  <cp:lastModifiedBy>Joakim Jideström</cp:lastModifiedBy>
  <cp:revision>2</cp:revision>
  <dcterms:created xsi:type="dcterms:W3CDTF">2022-03-17T06:46:34Z</dcterms:created>
  <dcterms:modified xsi:type="dcterms:W3CDTF">2026-06-22T11:40:57Z</dcterms:modified>
</cp:coreProperties>
</file>