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1B9CF0-E4A1-4CFE-B9BB-64D126912349}" v="8" dt="2026-06-22T11:53:19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modSld">
      <pc:chgData name="Joakim Jideström" userId="55301464-3ae5-4df5-b584-5e5b60ec0c1b" providerId="ADAL" clId="{55BEA114-65DF-4831-B0DA-3F089B9AB1A6}" dt="2026-06-22T11:53:19.910" v="7" actId="478"/>
      <pc:docMkLst>
        <pc:docMk/>
      </pc:docMkLst>
      <pc:sldChg chg="delSp">
        <pc:chgData name="Joakim Jideström" userId="55301464-3ae5-4df5-b584-5e5b60ec0c1b" providerId="ADAL" clId="{55BEA114-65DF-4831-B0DA-3F089B9AB1A6}" dt="2026-06-22T11:53:00.905" v="1" actId="478"/>
        <pc:sldMkLst>
          <pc:docMk/>
          <pc:sldMk cId="1255985700" sldId="256"/>
        </pc:sldMkLst>
        <pc:picChg chg="del">
          <ac:chgData name="Joakim Jideström" userId="55301464-3ae5-4df5-b584-5e5b60ec0c1b" providerId="ADAL" clId="{55BEA114-65DF-4831-B0DA-3F089B9AB1A6}" dt="2026-06-22T11:52:59.913" v="0" actId="478"/>
          <ac:picMkLst>
            <pc:docMk/>
            <pc:sldMk cId="1255985700" sldId="256"/>
            <ac:picMk id="1028" creationId="{BCBB1270-F767-4867-837C-3BA1DF7C4503}"/>
          </ac:picMkLst>
        </pc:picChg>
        <pc:picChg chg="del">
          <ac:chgData name="Joakim Jideström" userId="55301464-3ae5-4df5-b584-5e5b60ec0c1b" providerId="ADAL" clId="{55BEA114-65DF-4831-B0DA-3F089B9AB1A6}" dt="2026-06-22T11:53:00.905" v="1" actId="478"/>
          <ac:picMkLst>
            <pc:docMk/>
            <pc:sldMk cId="1255985700" sldId="256"/>
            <ac:picMk id="1030" creationId="{C1A1AFC7-BBC5-4A55-B271-94D3B6525B17}"/>
          </ac:picMkLst>
        </pc:picChg>
      </pc:sldChg>
      <pc:sldChg chg="delSp">
        <pc:chgData name="Joakim Jideström" userId="55301464-3ae5-4df5-b584-5e5b60ec0c1b" providerId="ADAL" clId="{55BEA114-65DF-4831-B0DA-3F089B9AB1A6}" dt="2026-06-22T11:53:07.738" v="3" actId="478"/>
        <pc:sldMkLst>
          <pc:docMk/>
          <pc:sldMk cId="799839895" sldId="257"/>
        </pc:sldMkLst>
        <pc:picChg chg="del">
          <ac:chgData name="Joakim Jideström" userId="55301464-3ae5-4df5-b584-5e5b60ec0c1b" providerId="ADAL" clId="{55BEA114-65DF-4831-B0DA-3F089B9AB1A6}" dt="2026-06-22T11:53:07.738" v="3" actId="478"/>
          <ac:picMkLst>
            <pc:docMk/>
            <pc:sldMk cId="799839895" sldId="257"/>
            <ac:picMk id="2050" creationId="{02BDB875-F7CC-48AB-A3CE-9E20E937AD0C}"/>
          </ac:picMkLst>
        </pc:picChg>
      </pc:sldChg>
      <pc:sldChg chg="delSp">
        <pc:chgData name="Joakim Jideström" userId="55301464-3ae5-4df5-b584-5e5b60ec0c1b" providerId="ADAL" clId="{55BEA114-65DF-4831-B0DA-3F089B9AB1A6}" dt="2026-06-22T11:53:03.545" v="2" actId="478"/>
        <pc:sldMkLst>
          <pc:docMk/>
          <pc:sldMk cId="1037541262" sldId="258"/>
        </pc:sldMkLst>
        <pc:picChg chg="del">
          <ac:chgData name="Joakim Jideström" userId="55301464-3ae5-4df5-b584-5e5b60ec0c1b" providerId="ADAL" clId="{55BEA114-65DF-4831-B0DA-3F089B9AB1A6}" dt="2026-06-22T11:53:03.545" v="2" actId="478"/>
          <ac:picMkLst>
            <pc:docMk/>
            <pc:sldMk cId="1037541262" sldId="258"/>
            <ac:picMk id="3074" creationId="{71FDEDE3-CC2A-484C-8AD3-11F5F6A7CAC5}"/>
          </ac:picMkLst>
        </pc:picChg>
      </pc:sldChg>
      <pc:sldChg chg="delSp">
        <pc:chgData name="Joakim Jideström" userId="55301464-3ae5-4df5-b584-5e5b60ec0c1b" providerId="ADAL" clId="{55BEA114-65DF-4831-B0DA-3F089B9AB1A6}" dt="2026-06-22T11:53:13.147" v="5" actId="478"/>
        <pc:sldMkLst>
          <pc:docMk/>
          <pc:sldMk cId="2205764428" sldId="259"/>
        </pc:sldMkLst>
        <pc:picChg chg="del">
          <ac:chgData name="Joakim Jideström" userId="55301464-3ae5-4df5-b584-5e5b60ec0c1b" providerId="ADAL" clId="{55BEA114-65DF-4831-B0DA-3F089B9AB1A6}" dt="2026-06-22T11:53:13.147" v="5" actId="478"/>
          <ac:picMkLst>
            <pc:docMk/>
            <pc:sldMk cId="2205764428" sldId="259"/>
            <ac:picMk id="4098" creationId="{B5AB17D4-2300-40BB-8EB9-12223AF1590F}"/>
          </ac:picMkLst>
        </pc:picChg>
        <pc:picChg chg="del">
          <ac:chgData name="Joakim Jideström" userId="55301464-3ae5-4df5-b584-5e5b60ec0c1b" providerId="ADAL" clId="{55BEA114-65DF-4831-B0DA-3F089B9AB1A6}" dt="2026-06-22T11:53:12.035" v="4" actId="478"/>
          <ac:picMkLst>
            <pc:docMk/>
            <pc:sldMk cId="2205764428" sldId="259"/>
            <ac:picMk id="4100" creationId="{D8F966FF-AD49-4B0D-8B23-E40EF6A81FD7}"/>
          </ac:picMkLst>
        </pc:picChg>
      </pc:sldChg>
      <pc:sldChg chg="delSp">
        <pc:chgData name="Joakim Jideström" userId="55301464-3ae5-4df5-b584-5e5b60ec0c1b" providerId="ADAL" clId="{55BEA114-65DF-4831-B0DA-3F089B9AB1A6}" dt="2026-06-22T11:53:17.719" v="6" actId="478"/>
        <pc:sldMkLst>
          <pc:docMk/>
          <pc:sldMk cId="1138685993" sldId="260"/>
        </pc:sldMkLst>
        <pc:picChg chg="del">
          <ac:chgData name="Joakim Jideström" userId="55301464-3ae5-4df5-b584-5e5b60ec0c1b" providerId="ADAL" clId="{55BEA114-65DF-4831-B0DA-3F089B9AB1A6}" dt="2026-06-22T11:53:17.719" v="6" actId="478"/>
          <ac:picMkLst>
            <pc:docMk/>
            <pc:sldMk cId="1138685993" sldId="260"/>
            <ac:picMk id="6146" creationId="{85693E94-D233-4158-8033-FED3232A826F}"/>
          </ac:picMkLst>
        </pc:picChg>
      </pc:sldChg>
      <pc:sldChg chg="delSp">
        <pc:chgData name="Joakim Jideström" userId="55301464-3ae5-4df5-b584-5e5b60ec0c1b" providerId="ADAL" clId="{55BEA114-65DF-4831-B0DA-3F089B9AB1A6}" dt="2026-06-22T11:53:19.910" v="7" actId="478"/>
        <pc:sldMkLst>
          <pc:docMk/>
          <pc:sldMk cId="67898227" sldId="261"/>
        </pc:sldMkLst>
        <pc:picChg chg="del">
          <ac:chgData name="Joakim Jideström" userId="55301464-3ae5-4df5-b584-5e5b60ec0c1b" providerId="ADAL" clId="{55BEA114-65DF-4831-B0DA-3F089B9AB1A6}" dt="2026-06-22T11:53:19.910" v="7" actId="478"/>
          <ac:picMkLst>
            <pc:docMk/>
            <pc:sldMk cId="67898227" sldId="261"/>
            <ac:picMk id="5122" creationId="{0698B055-F209-4043-8767-8B19E3B06B4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2AF256-55BE-4CE4-8B43-128B1607C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9515B02-DA21-4A81-A802-A9140961E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227EC68-B404-465B-A10D-FE5C11DE3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4AC722-AC04-4862-B0D0-A3FDD11A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48E196-6DD1-4CF7-98B8-794ADF6B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0790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DD28FB-EA6F-475B-978A-DF7DBD9DC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478812-88A5-4BC1-9DB9-0178DCF72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CE4BC3E-559F-453D-8EF0-8F02B7936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52AE8DD-FC20-479A-96F3-E785F25B4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1C87455-481E-42A2-AB8F-42758AAFF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4241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AC285B-2FD6-425A-956D-32E24093D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9FF1B43-5A76-4BEC-9718-DDDF83770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61C0A5-3775-4644-B6C2-1B8A412D0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CCC2B30-CE38-4F7B-99A0-32E3BBDE4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6F6287C-F3F7-46CE-B9F3-D94271EFA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251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4D4DB1-DF08-4598-9321-33314AA77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4E5E73-5B2F-4C8C-9C26-EF61E3380F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CACE43-68B1-4EE9-A3FA-CC793420B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BAC3D04-CCE7-4464-902C-78FE83B0C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C3D28C2-5D84-445F-9439-11736A35C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EFDA4FF-16A8-47AD-B633-8724CBFAD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4616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99DBFC-B714-4817-9081-8924B533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F89FDB-AB5D-43E3-892B-DB342C48F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DC0CDE-A375-4B74-ADEE-C6B4BF231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7F00168-804E-4B0E-9538-54253FB69E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A2666A6-B82A-4A01-8392-1EC7C2C53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6D5D1E3-B4E5-4283-9B50-E0010B014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7A10A19-B1E2-4435-ACF7-869E57C2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263E405-1DA7-4F47-AC0E-2843DD599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155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7A3DB4-E65F-4143-87B6-BC9B4105A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23AC40A-B012-486A-9F9F-1F01C3F9C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2CF3F56-AA2E-4039-8142-D410A6248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77AD757-102F-4520-BEF2-67155E09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511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3C0BDA0-E84B-4D21-81C1-B28E147AA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DCF0D3F-E289-47CF-A2FF-227073B92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52517FA-6BB2-4F37-9E45-852ED4D42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1123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23BF7B-5186-4B4C-BB56-9AEFDE924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9C0156-43DD-4F09-8A71-7A0B54774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316846E-CE14-47C5-BE20-A5569C021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739484C-AC71-43EA-A35F-AF0FFDFA3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9AC4B52-138C-4175-B26C-2585C9AA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CAC75E6-CDED-4289-ADD9-F3DD7DB8E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443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402D3A-BD58-4E96-8CB4-6FBC90CF6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F86B5E0-5CB3-4062-82AD-67C44F5F98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5303D0A-21AC-47A5-83B9-288AE31CB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EECFF19-0BAE-4619-B0C6-AD6F55E3E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737741C-0B57-4BD4-854F-64B73DAAB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4EADA78-EF18-4793-9A7D-49DB0153C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9117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BB7A49-6845-4904-9A2A-3042851A9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EC5EC08-003B-456A-8A2A-4F783311A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1E4C5F-E3AA-42AA-85DA-B12F4DED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8CD1DC2-CD0F-44AC-BB82-6A4B94940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D563BC1-3959-488E-97C3-9FDD499E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254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3D44237-3B99-4E6D-95BE-8517491C59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E268291-E20A-4234-86C8-A6D57E5E8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CFC36A-4328-425A-9396-AD7DC0C8D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10D2AC9-A91A-4D39-BD12-3F37EF2D4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E3A847-BBE8-47EF-9B5B-18D3D631F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955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84C1389-030E-40B5-AB1B-C8E6A17F7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1DB1940-1E1B-42DD-A356-A1C25DC58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0539A4-87F8-485C-934F-6BE54C9E1E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02A93-482F-4382-AC90-0DA72DF3BBA1}" type="datetimeFigureOut">
              <a:rPr lang="sv-SE" smtClean="0"/>
              <a:t>2026-06-22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254C5D7-DDE4-4EFF-8484-6D680E7B7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BB55EA-BBF6-4069-AB78-FFD6BE8ED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2EACF-F636-458A-A57A-8FC627844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491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3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B6EC6531-5E3F-48CA-908B-19810E702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073" y="4756638"/>
            <a:ext cx="11139854" cy="930447"/>
          </a:xfrm>
        </p:spPr>
        <p:txBody>
          <a:bodyPr>
            <a:normAutofit/>
          </a:bodyPr>
          <a:lstStyle/>
          <a:p>
            <a:r>
              <a:rPr lang="sv-SE" sz="3000">
                <a:solidFill>
                  <a:schemeClr val="bg1"/>
                </a:solidFill>
              </a:rPr>
              <a:t>Konsekvenser av Andra världskriget och inledningen på Kalla kriget</a:t>
            </a:r>
          </a:p>
        </p:txBody>
      </p:sp>
      <p:sp>
        <p:nvSpPr>
          <p:cNvPr id="4" name="Underrubrik 3">
            <a:extLst>
              <a:ext uri="{FF2B5EF4-FFF2-40B4-BE49-F238E27FC236}">
                <a16:creationId xmlns:a16="http://schemas.microsoft.com/office/drawing/2014/main" id="{17DE9389-297C-4432-9823-1A9B08D3A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15698"/>
            <a:ext cx="9144000" cy="420001"/>
          </a:xfrm>
        </p:spPr>
        <p:txBody>
          <a:bodyPr>
            <a:normAutofit/>
          </a:bodyPr>
          <a:lstStyle/>
          <a:p>
            <a:r>
              <a:rPr lang="sv-SE" sz="2000">
                <a:solidFill>
                  <a:srgbClr val="A98667"/>
                </a:solidFill>
              </a:rPr>
              <a:t>Kriget är slut. Nu då? </a:t>
            </a:r>
          </a:p>
        </p:txBody>
      </p:sp>
    </p:spTree>
    <p:extLst>
      <p:ext uri="{BB962C8B-B14F-4D97-AF65-F5344CB8AC3E}">
        <p14:creationId xmlns:p14="http://schemas.microsoft.com/office/powerpoint/2010/main" val="125598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3078">
            <a:extLst>
              <a:ext uri="{FF2B5EF4-FFF2-40B4-BE49-F238E27FC236}">
                <a16:creationId xmlns:a16="http://schemas.microsoft.com/office/drawing/2014/main" id="{724CD679-7405-4CD3-A92A-9469F279A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5735590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5B3775D-6CD6-4E38-BFC6-EFB26FBB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5221266" cy="1344975"/>
          </a:xfrm>
        </p:spPr>
        <p:txBody>
          <a:bodyPr>
            <a:normAutofit/>
          </a:bodyPr>
          <a:lstStyle/>
          <a:p>
            <a:r>
              <a:rPr lang="sv-SE" sz="4000"/>
              <a:t>Andra världskrigets slutskede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F004F4-E1AA-4A88-99AC-4245608A4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5525418" cy="4095974"/>
          </a:xfrm>
        </p:spPr>
        <p:txBody>
          <a:bodyPr>
            <a:normAutofit/>
          </a:bodyPr>
          <a:lstStyle/>
          <a:p>
            <a:r>
              <a:rPr lang="sv-SE" sz="1600" dirty="0"/>
              <a:t>Tyskland kapitulerar i maj 1945, Japan kapitulerar</a:t>
            </a:r>
          </a:p>
          <a:p>
            <a:pPr marL="0" indent="0">
              <a:buNone/>
            </a:pPr>
            <a:r>
              <a:rPr lang="sv-SE" sz="1600" dirty="0"/>
              <a:t>augusti 1945 </a:t>
            </a:r>
          </a:p>
          <a:p>
            <a:endParaRPr lang="sv-SE" sz="1600" dirty="0"/>
          </a:p>
          <a:p>
            <a:r>
              <a:rPr lang="sv-SE" sz="1600" dirty="0"/>
              <a:t>Alliansen (USA, England, Frankrike, Sovjetunionen)</a:t>
            </a:r>
          </a:p>
          <a:p>
            <a:pPr marL="0" indent="0">
              <a:buNone/>
            </a:pPr>
            <a:r>
              <a:rPr lang="sv-SE" sz="1600" dirty="0"/>
              <a:t>vinnare </a:t>
            </a:r>
          </a:p>
          <a:p>
            <a:endParaRPr lang="sv-SE" sz="1600" dirty="0"/>
          </a:p>
          <a:p>
            <a:r>
              <a:rPr lang="sv-SE" sz="1600" dirty="0"/>
              <a:t>Stor förödelse i Europa. Flera städer i ruiner </a:t>
            </a:r>
          </a:p>
          <a:p>
            <a:endParaRPr lang="sv-SE" sz="1600" dirty="0"/>
          </a:p>
          <a:p>
            <a:r>
              <a:rPr lang="sv-SE" sz="1600" dirty="0"/>
              <a:t>Runt 25 miljoner döda i strid, 25-30 miljoner döda civila – Unikt för konflikten antalet civila döda </a:t>
            </a:r>
          </a:p>
          <a:p>
            <a:endParaRPr lang="sv-SE" sz="1600" dirty="0"/>
          </a:p>
          <a:p>
            <a:r>
              <a:rPr lang="sv-SE" sz="1600" dirty="0"/>
              <a:t>Sovjetunionen långt in i centrala Europa från öst </a:t>
            </a:r>
          </a:p>
        </p:txBody>
      </p:sp>
    </p:spTree>
    <p:extLst>
      <p:ext uri="{BB962C8B-B14F-4D97-AF65-F5344CB8AC3E}">
        <p14:creationId xmlns:p14="http://schemas.microsoft.com/office/powerpoint/2010/main" val="1037541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A63F1E-0180-43D3-BB8B-3D78F135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216"/>
            <a:ext cx="10515600" cy="1325563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23C3B7-7FAA-4FCD-9A51-2E281362C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4" name="Bildobjekt 3" descr="En bild som visar karta&#10;&#10;Automatiskt genererad beskrivning">
            <a:extLst>
              <a:ext uri="{FF2B5EF4-FFF2-40B4-BE49-F238E27FC236}">
                <a16:creationId xmlns:a16="http://schemas.microsoft.com/office/drawing/2014/main" id="{348D9DC9-BEA1-4C10-B844-BC8DB6972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5317"/>
            <a:ext cx="5255960" cy="4742683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377B7D24-93F5-4CFE-BBA6-DA2A35364611}"/>
              </a:ext>
            </a:extLst>
          </p:cNvPr>
          <p:cNvSpPr txBox="1"/>
          <p:nvPr/>
        </p:nvSpPr>
        <p:spPr>
          <a:xfrm>
            <a:off x="838200" y="1584691"/>
            <a:ext cx="2657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/>
              <a:t>Europa maj 1945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0D8822E-9651-42D5-9160-EA223C8C8B96}"/>
              </a:ext>
            </a:extLst>
          </p:cNvPr>
          <p:cNvSpPr txBox="1"/>
          <p:nvPr/>
        </p:nvSpPr>
        <p:spPr>
          <a:xfrm>
            <a:off x="7821515" y="1689813"/>
            <a:ext cx="4186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Europa efter 1945 med allianser</a:t>
            </a:r>
          </a:p>
        </p:txBody>
      </p:sp>
    </p:spTree>
    <p:extLst>
      <p:ext uri="{BB962C8B-B14F-4D97-AF65-F5344CB8AC3E}">
        <p14:creationId xmlns:p14="http://schemas.microsoft.com/office/powerpoint/2010/main" val="79983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9" name="Rectangle 4104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328B22B-8555-47FA-9D53-F62817E82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Politiska förändringar efter kriget </a:t>
            </a:r>
          </a:p>
        </p:txBody>
      </p:sp>
      <p:sp>
        <p:nvSpPr>
          <p:cNvPr id="411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FD7A5E1-8AC7-48F5-B21C-711366823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sv-SE" sz="2200" dirty="0"/>
              <a:t>Jaltakonferensen, februari 1945 – Hur ska Europa se ut efter kriget – Churchill, Roosevelt och Stalin </a:t>
            </a:r>
          </a:p>
          <a:p>
            <a:pPr marL="0" indent="0">
              <a:buNone/>
            </a:pPr>
            <a:endParaRPr lang="sv-SE" sz="2200" dirty="0"/>
          </a:p>
          <a:p>
            <a:r>
              <a:rPr lang="sv-SE" sz="2200" dirty="0"/>
              <a:t>Marshallplanen – USA ger ekonomiskt stöd till Europa för att bygga upp sig igen – Välvilja eller skapa ett beroende?</a:t>
            </a:r>
          </a:p>
          <a:p>
            <a:pPr marL="0" indent="0">
              <a:buNone/>
            </a:pPr>
            <a:r>
              <a:rPr lang="sv-SE" sz="2200" dirty="0"/>
              <a:t> </a:t>
            </a:r>
          </a:p>
          <a:p>
            <a:r>
              <a:rPr lang="sv-SE" sz="2200" dirty="0"/>
              <a:t>Nato skapas 1949 – militär allians för länderna i västblocket, östblocket skapar </a:t>
            </a:r>
            <a:r>
              <a:rPr lang="sv-SE" sz="2200" dirty="0" err="1"/>
              <a:t>Warsawapakten</a:t>
            </a:r>
            <a:r>
              <a:rPr lang="sv-SE" sz="2200" dirty="0"/>
              <a:t> 1955 </a:t>
            </a:r>
          </a:p>
          <a:p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2205764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3" name="Rectangle 6150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CAADE4F-7037-4032-8794-1C6CE06C4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sz="5400">
                <a:solidFill>
                  <a:srgbClr val="FFFFFF"/>
                </a:solidFill>
              </a:rPr>
              <a:t>Två ideologier som delar världen</a:t>
            </a:r>
          </a:p>
        </p:txBody>
      </p:sp>
      <p:sp>
        <p:nvSpPr>
          <p:cNvPr id="6164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sX0" fmla="*/ 0 w 9692640"/>
              <a:gd name="csY0" fmla="*/ 0 h 18288"/>
              <a:gd name="csX1" fmla="*/ 401552 w 9692640"/>
              <a:gd name="csY1" fmla="*/ 0 h 18288"/>
              <a:gd name="csX2" fmla="*/ 996957 w 9692640"/>
              <a:gd name="csY2" fmla="*/ 0 h 18288"/>
              <a:gd name="csX3" fmla="*/ 1398509 w 9692640"/>
              <a:gd name="csY3" fmla="*/ 0 h 18288"/>
              <a:gd name="csX4" fmla="*/ 2090841 w 9692640"/>
              <a:gd name="csY4" fmla="*/ 0 h 18288"/>
              <a:gd name="csX5" fmla="*/ 2686246 w 9692640"/>
              <a:gd name="csY5" fmla="*/ 0 h 18288"/>
              <a:gd name="csX6" fmla="*/ 3475504 w 9692640"/>
              <a:gd name="csY6" fmla="*/ 0 h 18288"/>
              <a:gd name="csX7" fmla="*/ 4361688 w 9692640"/>
              <a:gd name="csY7" fmla="*/ 0 h 18288"/>
              <a:gd name="csX8" fmla="*/ 5054019 w 9692640"/>
              <a:gd name="csY8" fmla="*/ 0 h 18288"/>
              <a:gd name="csX9" fmla="*/ 5940204 w 9692640"/>
              <a:gd name="csY9" fmla="*/ 0 h 18288"/>
              <a:gd name="csX10" fmla="*/ 6632535 w 9692640"/>
              <a:gd name="csY10" fmla="*/ 0 h 18288"/>
              <a:gd name="csX11" fmla="*/ 7034087 w 9692640"/>
              <a:gd name="csY11" fmla="*/ 0 h 18288"/>
              <a:gd name="csX12" fmla="*/ 7532566 w 9692640"/>
              <a:gd name="csY12" fmla="*/ 0 h 18288"/>
              <a:gd name="csX13" fmla="*/ 8418750 w 9692640"/>
              <a:gd name="csY13" fmla="*/ 0 h 18288"/>
              <a:gd name="csX14" fmla="*/ 9692640 w 9692640"/>
              <a:gd name="csY14" fmla="*/ 0 h 18288"/>
              <a:gd name="csX15" fmla="*/ 9692640 w 9692640"/>
              <a:gd name="csY15" fmla="*/ 18288 h 18288"/>
              <a:gd name="csX16" fmla="*/ 9000309 w 9692640"/>
              <a:gd name="csY16" fmla="*/ 18288 h 18288"/>
              <a:gd name="csX17" fmla="*/ 8307977 w 9692640"/>
              <a:gd name="csY17" fmla="*/ 18288 h 18288"/>
              <a:gd name="csX18" fmla="*/ 7712572 w 9692640"/>
              <a:gd name="csY18" fmla="*/ 18288 h 18288"/>
              <a:gd name="csX19" fmla="*/ 7214093 w 9692640"/>
              <a:gd name="csY19" fmla="*/ 18288 h 18288"/>
              <a:gd name="csX20" fmla="*/ 6327909 w 9692640"/>
              <a:gd name="csY20" fmla="*/ 18288 h 18288"/>
              <a:gd name="csX21" fmla="*/ 5635578 w 9692640"/>
              <a:gd name="csY21" fmla="*/ 18288 h 18288"/>
              <a:gd name="csX22" fmla="*/ 4846320 w 9692640"/>
              <a:gd name="csY22" fmla="*/ 18288 h 18288"/>
              <a:gd name="csX23" fmla="*/ 4444768 w 9692640"/>
              <a:gd name="csY23" fmla="*/ 18288 h 18288"/>
              <a:gd name="csX24" fmla="*/ 3946289 w 9692640"/>
              <a:gd name="csY24" fmla="*/ 18288 h 18288"/>
              <a:gd name="csX25" fmla="*/ 3253958 w 9692640"/>
              <a:gd name="csY25" fmla="*/ 18288 h 18288"/>
              <a:gd name="csX26" fmla="*/ 2464700 w 9692640"/>
              <a:gd name="csY26" fmla="*/ 18288 h 18288"/>
              <a:gd name="csX27" fmla="*/ 2063148 w 9692640"/>
              <a:gd name="csY27" fmla="*/ 18288 h 18288"/>
              <a:gd name="csX28" fmla="*/ 1661595 w 9692640"/>
              <a:gd name="csY28" fmla="*/ 18288 h 18288"/>
              <a:gd name="csX29" fmla="*/ 969264 w 9692640"/>
              <a:gd name="csY29" fmla="*/ 18288 h 18288"/>
              <a:gd name="csX30" fmla="*/ 0 w 9692640"/>
              <a:gd name="csY30" fmla="*/ 18288 h 18288"/>
              <a:gd name="csX31" fmla="*/ 0 w 9692640"/>
              <a:gd name="csY3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5E55EF6-6540-4F4A-9073-5AF3F03D0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446"/>
            <a:ext cx="10515600" cy="4176897"/>
          </a:xfrm>
        </p:spPr>
        <p:txBody>
          <a:bodyPr>
            <a:normAutofit/>
          </a:bodyPr>
          <a:lstStyle/>
          <a:p>
            <a:r>
              <a:rPr lang="sv-SE" sz="1400">
                <a:solidFill>
                  <a:srgbClr val="FFFFFF"/>
                </a:solidFill>
              </a:rPr>
              <a:t>Kapitalism och demokrati vs. Kommunism och diktatur</a:t>
            </a:r>
          </a:p>
          <a:p>
            <a:pPr marL="0" indent="0">
              <a:buNone/>
            </a:pPr>
            <a:endParaRPr lang="sv-SE" sz="1400">
              <a:solidFill>
                <a:srgbClr val="FFFFFF"/>
              </a:solidFill>
            </a:endParaRPr>
          </a:p>
          <a:p>
            <a:r>
              <a:rPr lang="sv-SE" sz="1400">
                <a:solidFill>
                  <a:srgbClr val="FFFFFF"/>
                </a:solidFill>
              </a:rPr>
              <a:t>USA och Sovjet blir de två stormakterna i världen efter kriget</a:t>
            </a:r>
          </a:p>
          <a:p>
            <a:pPr marL="0" indent="0">
              <a:buNone/>
            </a:pPr>
            <a:endParaRPr lang="sv-SE" sz="1400">
              <a:solidFill>
                <a:srgbClr val="FFFFFF"/>
              </a:solidFill>
            </a:endParaRPr>
          </a:p>
          <a:p>
            <a:r>
              <a:rPr lang="sv-SE" sz="1400">
                <a:solidFill>
                  <a:srgbClr val="FFFFFF"/>
                </a:solidFill>
              </a:rPr>
              <a:t>Övriga länder måste förhålla sig till den här konflikten </a:t>
            </a:r>
          </a:p>
          <a:p>
            <a:pPr marL="0" indent="0">
              <a:buNone/>
            </a:pPr>
            <a:endParaRPr lang="sv-SE" sz="1400">
              <a:solidFill>
                <a:srgbClr val="FFFFFF"/>
              </a:solidFill>
            </a:endParaRPr>
          </a:p>
          <a:p>
            <a:r>
              <a:rPr lang="sv-SE" sz="1400">
                <a:solidFill>
                  <a:srgbClr val="FFFFFF"/>
                </a:solidFill>
              </a:rPr>
              <a:t>Kina blir kommunistiskt 1949 – styre under Mao Zedong </a:t>
            </a:r>
          </a:p>
          <a:p>
            <a:pPr marL="0" indent="0">
              <a:buNone/>
            </a:pPr>
            <a:endParaRPr lang="sv-SE" sz="1400">
              <a:solidFill>
                <a:srgbClr val="FFFFFF"/>
              </a:solidFill>
            </a:endParaRPr>
          </a:p>
          <a:p>
            <a:r>
              <a:rPr lang="sv-SE" sz="1400">
                <a:solidFill>
                  <a:srgbClr val="FFFFFF"/>
                </a:solidFill>
              </a:rPr>
              <a:t>I flera andra länder skapas det </a:t>
            </a:r>
          </a:p>
          <a:p>
            <a:pPr marL="0" indent="0">
              <a:buNone/>
            </a:pPr>
            <a:r>
              <a:rPr lang="sv-SE" sz="1400">
                <a:solidFill>
                  <a:srgbClr val="FFFFFF"/>
                </a:solidFill>
              </a:rPr>
              <a:t>kommunistiska grupperingar som en </a:t>
            </a:r>
          </a:p>
          <a:p>
            <a:pPr marL="0" indent="0">
              <a:buNone/>
            </a:pPr>
            <a:r>
              <a:rPr lang="sv-SE" sz="1400">
                <a:solidFill>
                  <a:srgbClr val="FFFFFF"/>
                </a:solidFill>
              </a:rPr>
              <a:t>reaktion på hur väst hade behandlat </a:t>
            </a:r>
          </a:p>
          <a:p>
            <a:pPr marL="0" indent="0">
              <a:buNone/>
            </a:pPr>
            <a:r>
              <a:rPr lang="sv-SE" sz="1400">
                <a:solidFill>
                  <a:srgbClr val="FFFFFF"/>
                </a:solidFill>
              </a:rPr>
              <a:t>länderna (imperialism och förtryck) – </a:t>
            </a:r>
          </a:p>
          <a:p>
            <a:pPr marL="0" indent="0">
              <a:buNone/>
            </a:pPr>
            <a:r>
              <a:rPr lang="sv-SE" sz="1400">
                <a:solidFill>
                  <a:srgbClr val="FFFFFF"/>
                </a:solidFill>
              </a:rPr>
              <a:t>framförallt i Asien med inspo från Kina  </a:t>
            </a:r>
          </a:p>
          <a:p>
            <a:endParaRPr lang="sv-SE" sz="1400">
              <a:solidFill>
                <a:srgbClr val="FFFFFF"/>
              </a:solidFill>
            </a:endParaRPr>
          </a:p>
          <a:p>
            <a:endParaRPr lang="sv-SE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685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3" name="Rectangle 51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BA7D8AF-6D95-41C1-9490-715C2DD7E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Nürnbergrättegången </a:t>
            </a:r>
          </a:p>
        </p:txBody>
      </p:sp>
      <p:sp>
        <p:nvSpPr>
          <p:cNvPr id="5134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F6AE69-0F85-4D1A-92B7-2383CF5A2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sv-SE" sz="2200"/>
              <a:t>I slutet av kriget tog flera ledande nazister livet av sig eller flydde till olika delar av världen</a:t>
            </a:r>
          </a:p>
          <a:p>
            <a:r>
              <a:rPr lang="sv-SE" sz="2200"/>
              <a:t>De ledande nazisterna som alliansen fick tag i ställdes inför rätta och flera blev dömda till döden (brott mot mänskligheten, krigsförbrytelser) – Viktigt att komma ihåg att flera andra länder också gjorde sig skyldiga till framförallt krigsförbrytelser </a:t>
            </a:r>
          </a:p>
          <a:p>
            <a:r>
              <a:rPr lang="sv-SE" sz="2200"/>
              <a:t>Man definierar vad ett folkmord är och dömer de flesta åtalade för det  </a:t>
            </a:r>
          </a:p>
          <a:p>
            <a:endParaRPr lang="sv-SE" sz="2200"/>
          </a:p>
        </p:txBody>
      </p:sp>
    </p:spTree>
    <p:extLst>
      <p:ext uri="{BB962C8B-B14F-4D97-AF65-F5344CB8AC3E}">
        <p14:creationId xmlns:p14="http://schemas.microsoft.com/office/powerpoint/2010/main" val="6789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EC26D03-5B45-4190-AEAF-B95D04DC3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FN (Förenta nationerna) skapas </a:t>
            </a:r>
          </a:p>
        </p:txBody>
      </p:sp>
      <p:sp>
        <p:nvSpPr>
          <p:cNvPr id="717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8E8E2C-2357-4C41-A27E-CAECBAA01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lnSpcReduction="10000"/>
          </a:bodyPr>
          <a:lstStyle/>
          <a:p>
            <a:r>
              <a:rPr lang="sv-SE" sz="1700" dirty="0"/>
              <a:t>Under mellankrigstiden 1919-1939 hade man instiftat något som kallades Nationernas förbund med syfte att skapa ett internationellt samarbete för att undvika krig mellan stornationerna </a:t>
            </a:r>
          </a:p>
          <a:p>
            <a:endParaRPr lang="sv-SE" sz="1700" dirty="0"/>
          </a:p>
          <a:p>
            <a:r>
              <a:rPr lang="sv-SE" sz="1700" dirty="0"/>
              <a:t>Idéen blev inte som man tänkt sig eftersom Andra världskriget bröt ut</a:t>
            </a:r>
          </a:p>
          <a:p>
            <a:endParaRPr lang="sv-SE" sz="1700" dirty="0"/>
          </a:p>
          <a:p>
            <a:r>
              <a:rPr lang="sv-SE" sz="1700" dirty="0"/>
              <a:t>Man gjorde då ett nytt försök 1945 efter kriget och lyckades skapa en struktur där man kunde värna om internationellt samarbete och konfliktlösning – 1945 ingick 51 stater, idag är det 193 stater. </a:t>
            </a:r>
          </a:p>
          <a:p>
            <a:endParaRPr lang="sv-SE" sz="1700" dirty="0"/>
          </a:p>
          <a:p>
            <a:r>
              <a:rPr lang="sv-SE" sz="1700" dirty="0"/>
              <a:t>Viktig organisation för dialog och världsförbättrande arbete (världshälsoorganisationen, UNICEF, UNHCR</a:t>
            </a:r>
          </a:p>
          <a:p>
            <a:endParaRPr lang="sv-SE" sz="1700" dirty="0"/>
          </a:p>
          <a:p>
            <a:r>
              <a:rPr lang="sv-SE" sz="1700" dirty="0"/>
              <a:t>Formulerar Deklarationen om de mänskliga rättigheterna 1948</a:t>
            </a:r>
          </a:p>
        </p:txBody>
      </p:sp>
      <p:pic>
        <p:nvPicPr>
          <p:cNvPr id="7170" name="Picture 2" descr="Förenta nationerna (FN) | Samhällskunskap | SO-rummet">
            <a:extLst>
              <a:ext uri="{FF2B5EF4-FFF2-40B4-BE49-F238E27FC236}">
                <a16:creationId xmlns:a16="http://schemas.microsoft.com/office/drawing/2014/main" id="{7DF30EB2-578D-48E5-A4BA-0E16EB6B7D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9" r="11084" b="2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281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12513</TotalTime>
  <Words>383</Words>
  <Application>Microsoft Office PowerPoint</Application>
  <PresentationFormat>Bredbild</PresentationFormat>
  <Paragraphs>50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Konsekvenser av Andra världskriget och inledningen på Kalla kriget</vt:lpstr>
      <vt:lpstr>Andra världskrigets slutskede </vt:lpstr>
      <vt:lpstr>PowerPoint-presentation</vt:lpstr>
      <vt:lpstr>Politiska förändringar efter kriget </vt:lpstr>
      <vt:lpstr>Två ideologier som delar världen</vt:lpstr>
      <vt:lpstr>Nürnbergrättegången </vt:lpstr>
      <vt:lpstr>FN (Förenta nationerna) skapas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Konsekvenser av Andra världskriget och inledningen på Kalla kriget</dc:title>
  <dc:creator>Joakim Jideström</dc:creator>
  <cp:lastModifiedBy>Joakim Jideström</cp:lastModifiedBy>
  <cp:revision>1</cp:revision>
  <dcterms:created xsi:type="dcterms:W3CDTF">2022-05-10T05:35:36Z</dcterms:created>
  <dcterms:modified xsi:type="dcterms:W3CDTF">2026-06-22T11:53:26Z</dcterms:modified>
</cp:coreProperties>
</file>