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831A1A-0624-48BC-9669-44C4E9DC5170}" v="11" dt="2026-06-22T10:46:16.0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6-22T10:46:16.093" v="10" actId="478"/>
      <pc:docMkLst>
        <pc:docMk/>
      </pc:docMkLst>
      <pc:sldChg chg="delSp">
        <pc:chgData name="Joakim Jideström" userId="55301464-3ae5-4df5-b584-5e5b60ec0c1b" providerId="ADAL" clId="{55BEA114-65DF-4831-B0DA-3F089B9AB1A6}" dt="2026-06-22T10:45:51.865" v="2" actId="478"/>
        <pc:sldMkLst>
          <pc:docMk/>
          <pc:sldMk cId="4277120438" sldId="256"/>
        </pc:sldMkLst>
        <pc:picChg chg="del">
          <ac:chgData name="Joakim Jideström" userId="55301464-3ae5-4df5-b584-5e5b60ec0c1b" providerId="ADAL" clId="{55BEA114-65DF-4831-B0DA-3F089B9AB1A6}" dt="2026-06-22T10:45:48.152" v="0" actId="478"/>
          <ac:picMkLst>
            <pc:docMk/>
            <pc:sldMk cId="4277120438" sldId="256"/>
            <ac:picMk id="1026" creationId="{6FFC7C78-1E11-4762-ADA1-FD5691B94023}"/>
          </ac:picMkLst>
        </pc:picChg>
        <pc:picChg chg="del">
          <ac:chgData name="Joakim Jideström" userId="55301464-3ae5-4df5-b584-5e5b60ec0c1b" providerId="ADAL" clId="{55BEA114-65DF-4831-B0DA-3F089B9AB1A6}" dt="2026-06-22T10:45:51.865" v="2" actId="478"/>
          <ac:picMkLst>
            <pc:docMk/>
            <pc:sldMk cId="4277120438" sldId="256"/>
            <ac:picMk id="1028" creationId="{0B62A5CC-720D-4C68-9A34-595A4DD20B09}"/>
          </ac:picMkLst>
        </pc:picChg>
        <pc:picChg chg="del">
          <ac:chgData name="Joakim Jideström" userId="55301464-3ae5-4df5-b584-5e5b60ec0c1b" providerId="ADAL" clId="{55BEA114-65DF-4831-B0DA-3F089B9AB1A6}" dt="2026-06-22T10:45:51.037" v="1" actId="478"/>
          <ac:picMkLst>
            <pc:docMk/>
            <pc:sldMk cId="4277120438" sldId="256"/>
            <ac:picMk id="1030" creationId="{49B91D9C-AA16-4EEA-89DD-36B0F1CB88DA}"/>
          </ac:picMkLst>
        </pc:picChg>
      </pc:sldChg>
      <pc:sldChg chg="delSp">
        <pc:chgData name="Joakim Jideström" userId="55301464-3ae5-4df5-b584-5e5b60ec0c1b" providerId="ADAL" clId="{55BEA114-65DF-4831-B0DA-3F089B9AB1A6}" dt="2026-06-22T10:45:53.922" v="3" actId="478"/>
        <pc:sldMkLst>
          <pc:docMk/>
          <pc:sldMk cId="2252972736" sldId="257"/>
        </pc:sldMkLst>
        <pc:picChg chg="del">
          <ac:chgData name="Joakim Jideström" userId="55301464-3ae5-4df5-b584-5e5b60ec0c1b" providerId="ADAL" clId="{55BEA114-65DF-4831-B0DA-3F089B9AB1A6}" dt="2026-06-22T10:45:53.922" v="3" actId="478"/>
          <ac:picMkLst>
            <pc:docMk/>
            <pc:sldMk cId="2252972736" sldId="257"/>
            <ac:picMk id="2050" creationId="{974009B5-7D10-49A4-A0A3-B4B458931F9E}"/>
          </ac:picMkLst>
        </pc:picChg>
      </pc:sldChg>
      <pc:sldChg chg="delSp">
        <pc:chgData name="Joakim Jideström" userId="55301464-3ae5-4df5-b584-5e5b60ec0c1b" providerId="ADAL" clId="{55BEA114-65DF-4831-B0DA-3F089B9AB1A6}" dt="2026-06-22T10:45:57.406" v="4" actId="478"/>
        <pc:sldMkLst>
          <pc:docMk/>
          <pc:sldMk cId="885406209" sldId="258"/>
        </pc:sldMkLst>
        <pc:picChg chg="del">
          <ac:chgData name="Joakim Jideström" userId="55301464-3ae5-4df5-b584-5e5b60ec0c1b" providerId="ADAL" clId="{55BEA114-65DF-4831-B0DA-3F089B9AB1A6}" dt="2026-06-22T10:45:57.406" v="4" actId="478"/>
          <ac:picMkLst>
            <pc:docMk/>
            <pc:sldMk cId="885406209" sldId="258"/>
            <ac:picMk id="3074" creationId="{174C4178-A339-4835-AE7C-ADAECC37438A}"/>
          </ac:picMkLst>
        </pc:picChg>
      </pc:sldChg>
      <pc:sldChg chg="delSp">
        <pc:chgData name="Joakim Jideström" userId="55301464-3ae5-4df5-b584-5e5b60ec0c1b" providerId="ADAL" clId="{55BEA114-65DF-4831-B0DA-3F089B9AB1A6}" dt="2026-06-22T10:45:59.521" v="5" actId="478"/>
        <pc:sldMkLst>
          <pc:docMk/>
          <pc:sldMk cId="494799213" sldId="259"/>
        </pc:sldMkLst>
        <pc:picChg chg="del">
          <ac:chgData name="Joakim Jideström" userId="55301464-3ae5-4df5-b584-5e5b60ec0c1b" providerId="ADAL" clId="{55BEA114-65DF-4831-B0DA-3F089B9AB1A6}" dt="2026-06-22T10:45:59.521" v="5" actId="478"/>
          <ac:picMkLst>
            <pc:docMk/>
            <pc:sldMk cId="494799213" sldId="259"/>
            <ac:picMk id="4098" creationId="{2E92AD67-E393-45F6-A2DF-C3513F1CE0A3}"/>
          </ac:picMkLst>
        </pc:picChg>
      </pc:sldChg>
      <pc:sldChg chg="delSp">
        <pc:chgData name="Joakim Jideström" userId="55301464-3ae5-4df5-b584-5e5b60ec0c1b" providerId="ADAL" clId="{55BEA114-65DF-4831-B0DA-3F089B9AB1A6}" dt="2026-06-22T10:46:09.205" v="8" actId="478"/>
        <pc:sldMkLst>
          <pc:docMk/>
          <pc:sldMk cId="2220008277" sldId="260"/>
        </pc:sldMkLst>
        <pc:picChg chg="del">
          <ac:chgData name="Joakim Jideström" userId="55301464-3ae5-4df5-b584-5e5b60ec0c1b" providerId="ADAL" clId="{55BEA114-65DF-4831-B0DA-3F089B9AB1A6}" dt="2026-06-22T10:46:09.205" v="8" actId="478"/>
          <ac:picMkLst>
            <pc:docMk/>
            <pc:sldMk cId="2220008277" sldId="260"/>
            <ac:picMk id="4" creationId="{233CD0C7-4C11-4294-8C24-8603379FDF5A}"/>
          </ac:picMkLst>
        </pc:picChg>
      </pc:sldChg>
      <pc:sldChg chg="delSp">
        <pc:chgData name="Joakim Jideström" userId="55301464-3ae5-4df5-b584-5e5b60ec0c1b" providerId="ADAL" clId="{55BEA114-65DF-4831-B0DA-3F089B9AB1A6}" dt="2026-06-22T10:46:12.303" v="9" actId="478"/>
        <pc:sldMkLst>
          <pc:docMk/>
          <pc:sldMk cId="808539496" sldId="261"/>
        </pc:sldMkLst>
        <pc:picChg chg="del">
          <ac:chgData name="Joakim Jideström" userId="55301464-3ae5-4df5-b584-5e5b60ec0c1b" providerId="ADAL" clId="{55BEA114-65DF-4831-B0DA-3F089B9AB1A6}" dt="2026-06-22T10:46:12.303" v="9" actId="478"/>
          <ac:picMkLst>
            <pc:docMk/>
            <pc:sldMk cId="808539496" sldId="261"/>
            <ac:picMk id="5122" creationId="{1B24686C-018A-409A-811E-9798E73D26E3}"/>
          </ac:picMkLst>
        </pc:picChg>
      </pc:sldChg>
      <pc:sldChg chg="delSp">
        <pc:chgData name="Joakim Jideström" userId="55301464-3ae5-4df5-b584-5e5b60ec0c1b" providerId="ADAL" clId="{55BEA114-65DF-4831-B0DA-3F089B9AB1A6}" dt="2026-06-22T10:46:16.093" v="10" actId="478"/>
        <pc:sldMkLst>
          <pc:docMk/>
          <pc:sldMk cId="1623269362" sldId="262"/>
        </pc:sldMkLst>
        <pc:picChg chg="del">
          <ac:chgData name="Joakim Jideström" userId="55301464-3ae5-4df5-b584-5e5b60ec0c1b" providerId="ADAL" clId="{55BEA114-65DF-4831-B0DA-3F089B9AB1A6}" dt="2026-06-22T10:46:16.093" v="10" actId="478"/>
          <ac:picMkLst>
            <pc:docMk/>
            <pc:sldMk cId="1623269362" sldId="262"/>
            <ac:picMk id="7170" creationId="{BA6F44D0-99A5-4A1B-A669-4DC0BF01A7E9}"/>
          </ac:picMkLst>
        </pc:picChg>
      </pc:sldChg>
      <pc:sldChg chg="delSp">
        <pc:chgData name="Joakim Jideström" userId="55301464-3ae5-4df5-b584-5e5b60ec0c1b" providerId="ADAL" clId="{55BEA114-65DF-4831-B0DA-3F089B9AB1A6}" dt="2026-06-22T10:46:03.213" v="6" actId="478"/>
        <pc:sldMkLst>
          <pc:docMk/>
          <pc:sldMk cId="3210215450" sldId="263"/>
        </pc:sldMkLst>
        <pc:picChg chg="del">
          <ac:chgData name="Joakim Jideström" userId="55301464-3ae5-4df5-b584-5e5b60ec0c1b" providerId="ADAL" clId="{55BEA114-65DF-4831-B0DA-3F089B9AB1A6}" dt="2026-06-22T10:46:03.213" v="6" actId="478"/>
          <ac:picMkLst>
            <pc:docMk/>
            <pc:sldMk cId="3210215450" sldId="263"/>
            <ac:picMk id="1026" creationId="{B87EE40C-37B0-9305-3475-FFC90CBABEBA}"/>
          </ac:picMkLst>
        </pc:picChg>
      </pc:sldChg>
      <pc:sldChg chg="delSp">
        <pc:chgData name="Joakim Jideström" userId="55301464-3ae5-4df5-b584-5e5b60ec0c1b" providerId="ADAL" clId="{55BEA114-65DF-4831-B0DA-3F089B9AB1A6}" dt="2026-06-22T10:46:06.604" v="7" actId="478"/>
        <pc:sldMkLst>
          <pc:docMk/>
          <pc:sldMk cId="4055452384" sldId="264"/>
        </pc:sldMkLst>
        <pc:picChg chg="del">
          <ac:chgData name="Joakim Jideström" userId="55301464-3ae5-4df5-b584-5e5b60ec0c1b" providerId="ADAL" clId="{55BEA114-65DF-4831-B0DA-3F089B9AB1A6}" dt="2026-06-22T10:46:06.604" v="7" actId="478"/>
          <ac:picMkLst>
            <pc:docMk/>
            <pc:sldMk cId="4055452384" sldId="264"/>
            <ac:picMk id="2050" creationId="{A9097BB6-8AB9-13AD-7235-C81547F44E8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095DF2-2686-4390-A276-5B730A238D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53E7E2C-A596-4907-83E6-056DA85FFC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A5D9DFE-D010-4D5E-98CA-DDE60B794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D314F-F188-4238-8448-BEACF56ACF7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0E3357D-686F-410D-B048-82DC21F7B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690466E-6229-457C-B73C-45F0A568D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5007-93CF-4BDB-9AFF-3F31AAD098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0350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AEA8EF3-08AF-487D-ADBF-586F0314C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779F84F-6F12-40E9-9643-89C78018E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8776929-222B-4B7C-B8A6-935876368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D314F-F188-4238-8448-BEACF56ACF7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7296D45-2679-4F8A-9A52-2EFE0657C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4A2C5AA-495C-42CE-AC27-79C0C2B21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5007-93CF-4BDB-9AFF-3F31AAD098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1952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0A6D3D-9E8E-4A33-9CB9-1495FDCAF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4380C4A-5ACD-42A5-880D-5101BDF17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67A879D-D914-4A9A-960A-38046C544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D314F-F188-4238-8448-BEACF56ACF7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713332D-3E93-4DF1-A918-95A0614F9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D7878D-4FAA-459A-9A63-AC82410E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5007-93CF-4BDB-9AFF-3F31AAD098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1151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8C2557-FFD4-4CE3-AAE7-9C59E4CE2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03ADF81-17B4-4784-948C-56DCC54D2A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2227316-D290-4D24-B38D-50C8BADE70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00D7A69-32B7-4BD0-B937-1F0C39E69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D314F-F188-4238-8448-BEACF56ACF7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48EF6F5-2436-4E31-B68B-FE95A5793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BD9B310-BE70-4CFE-B66E-F9C1A7639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5007-93CF-4BDB-9AFF-3F31AAD098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016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BC702FD-F9DA-4980-93E8-14B787053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1202BFA-9A4E-4464-AFC4-C1CD725D9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761B238-E88A-4FA8-B77C-7FF0112F03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1C95222-093A-445E-8D52-A89CE3E1BE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6799249-2609-4EDD-846F-94556B0B3D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5BB464-519F-49F6-8785-D8726D3C1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D314F-F188-4238-8448-BEACF56ACF7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5D42469-471D-4EC5-98E9-797687979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96C3D14-5C7D-41D7-AF1D-7FE1C9387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5007-93CF-4BDB-9AFF-3F31AAD098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7816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8D294D-74AF-423C-96F9-63A6DBFCC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EB20A3A-B259-4269-A5BF-4EEF711D0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D314F-F188-4238-8448-BEACF56ACF7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CFF73B0-DD77-4382-83B0-D5E54B7AE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14C335A-6EEA-4E0B-9E10-C17CB4250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5007-93CF-4BDB-9AFF-3F31AAD098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7412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238FA95-214A-48A6-88BA-89F6B7890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D314F-F188-4238-8448-BEACF56ACF7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0D33560-6327-4691-8460-D68AA919E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C03A9AB-AF87-4D98-9EBC-41348E4BE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5007-93CF-4BDB-9AFF-3F31AAD098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6583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02578D-D0A0-409D-B223-2E6A42D86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5759819-4B40-44E6-A31D-56C69EC9E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3E924EF-19B8-4B56-8477-03A0E0031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5FBBF9E-AE3B-40E4-929F-583C58B90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D314F-F188-4238-8448-BEACF56ACF7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1E40F3A-7C7E-4E65-86B9-47056FCE7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4BA5AF5-665F-4409-899F-44326BE84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5007-93CF-4BDB-9AFF-3F31AAD098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2869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4DB807-DF12-48B5-B939-5D9A597C2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9B6875F-E2AE-45A2-9706-FABDEEBF49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DDDF168-82B9-49D0-AE49-7E6AD7E326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D2EA25D-2A2A-4E99-8BA4-D8F8AA2C6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D314F-F188-4238-8448-BEACF56ACF7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89102F1-23AF-4783-8A9D-4373B962F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4BF3E09-224C-408E-A74D-ED033DA53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5007-93CF-4BDB-9AFF-3F31AAD098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1160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F9E378-E5A8-4635-9F39-F97165F22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00FC910-81B8-47F0-8F48-49F57F12CE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AFD59C1-3975-4DA4-AE93-E1ACFA266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D314F-F188-4238-8448-BEACF56ACF7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6D903E7-E92F-4B35-B1D0-AC11B79DF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4B3D885-EA51-4828-A8EF-9359AFCE8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5007-93CF-4BDB-9AFF-3F31AAD098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8565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7325848-65CA-44B0-8027-2B06BDC3AF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61E4227-9758-4DA8-B00F-44F87A5B9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D3AD86A-7B87-47FC-9FCD-A3E2FE4AB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D314F-F188-4238-8448-BEACF56ACF7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1E39794-D02A-45CB-8D1E-03D53AD1F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AE3403-6A88-4FA9-B0BB-378A5572B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5007-93CF-4BDB-9AFF-3F31AAD098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8656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72CB317-1A71-4829-AAE9-89183F5C0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11175D6-6C6D-4406-A1FE-13CEA0BDC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1A1832D-F463-4E01-9073-2E00053B4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D314F-F188-4238-8448-BEACF56ACF77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50084CE-1B2D-445B-86EF-B80409E20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E588F27-668C-420E-BCF9-C862E212BF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65007-93CF-4BDB-9AFF-3F31AAD098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447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B403A9-C669-4360-B54A-EBB24E0705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96" y="4571216"/>
            <a:ext cx="10906008" cy="1115415"/>
          </a:xfrm>
        </p:spPr>
        <p:txBody>
          <a:bodyPr>
            <a:normAutofit/>
          </a:bodyPr>
          <a:lstStyle/>
          <a:p>
            <a:r>
              <a:rPr lang="sv-SE" dirty="0"/>
              <a:t>Kina under 500-1200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61AD76-3246-4147-9562-89A412ADD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96" y="5859140"/>
            <a:ext cx="10906008" cy="497210"/>
          </a:xfrm>
        </p:spPr>
        <p:txBody>
          <a:bodyPr>
            <a:normAutofit/>
          </a:bodyPr>
          <a:lstStyle/>
          <a:p>
            <a:r>
              <a:rPr lang="sv-SE" dirty="0"/>
              <a:t>Kina bygger upp ett modernt samhälle efter en tid av oroligheter 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0188E89-AF78-40F6-B787-E9BD9C625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A837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12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9BEAF5C-3B6E-41E2-994F-A19B66BE8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Åren från Handynastins fall och </a:t>
            </a:r>
            <a:r>
              <a:rPr lang="sv-SE" sz="4100" err="1"/>
              <a:t>Suidynatins</a:t>
            </a:r>
            <a:r>
              <a:rPr lang="sv-SE" sz="4100"/>
              <a:t> skapande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10E29EC-8ED8-4B2E-A561-DD845359C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2000" dirty="0"/>
              <a:t>Kinas historia byggs upp av dynastier som är en period där en viss grupp eller släkt styr (ungefär som kungahus) 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/>
              <a:t>Kina var enat i över 400 år under Handynastin 206 f.kr-220e.kr </a:t>
            </a:r>
          </a:p>
          <a:p>
            <a:endParaRPr lang="sv-SE" sz="2000" dirty="0"/>
          </a:p>
          <a:p>
            <a:r>
              <a:rPr lang="sv-SE" sz="2000" dirty="0"/>
              <a:t>Därefter var det splittrat och orolig med mycket interna krig </a:t>
            </a:r>
          </a:p>
          <a:p>
            <a:endParaRPr lang="sv-SE" sz="2000" dirty="0"/>
          </a:p>
          <a:p>
            <a:r>
              <a:rPr lang="sv-SE" sz="2000" dirty="0"/>
              <a:t>Flera stater försökte ena Kina men lyckades inte förrän </a:t>
            </a:r>
            <a:r>
              <a:rPr lang="sv-SE" sz="2000" dirty="0" err="1"/>
              <a:t>Suidynatin</a:t>
            </a:r>
            <a:r>
              <a:rPr lang="sv-SE" sz="2000" dirty="0"/>
              <a:t> lyckades ena norra och södra Kina 581. 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F8B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2972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420A95-91FA-4644-9A6A-09DC170A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Suidynastin – Kortlivad med central för Kinas utveckling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2836C1C-A929-4354-8AFF-C78F84D82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1900"/>
              <a:t>Suidynatin (581-618) inledde sin dynastitid med att reformera stora delar av landet med standardiseringar och ambitiösa byggen</a:t>
            </a:r>
          </a:p>
          <a:p>
            <a:endParaRPr lang="sv-SE" sz="1900"/>
          </a:p>
          <a:p>
            <a:r>
              <a:rPr lang="sv-SE" sz="1900"/>
              <a:t>Man utvecklade det administrativa med att utveckla 6 ministerier där man hade professionella administratörer som jobba med till exempel: finanser, juridik, militär – Det blev sedan standard för resterande dynastier</a:t>
            </a:r>
          </a:p>
          <a:p>
            <a:endParaRPr lang="sv-SE" sz="1900"/>
          </a:p>
          <a:p>
            <a:r>
              <a:rPr lang="sv-SE" sz="1900"/>
              <a:t>Man byggde Kejsarkanalen – Kopplade ihop kanalsystemet i Kina för att underlätta för handel – Intern handel började blomstra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347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ruta 3">
            <a:extLst>
              <a:ext uri="{FF2B5EF4-FFF2-40B4-BE49-F238E27FC236}">
                <a16:creationId xmlns:a16="http://schemas.microsoft.com/office/drawing/2014/main" id="{577D8160-9295-47DF-B80E-DEA0A2F5A77D}"/>
              </a:ext>
            </a:extLst>
          </p:cNvPr>
          <p:cNvSpPr txBox="1"/>
          <p:nvPr/>
        </p:nvSpPr>
        <p:spPr>
          <a:xfrm>
            <a:off x="4653649" y="6362435"/>
            <a:ext cx="3605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Sui Wen – Suidynastin första kejsare</a:t>
            </a:r>
          </a:p>
        </p:txBody>
      </p:sp>
    </p:spTree>
    <p:extLst>
      <p:ext uri="{BB962C8B-B14F-4D97-AF65-F5344CB8AC3E}">
        <p14:creationId xmlns:p14="http://schemas.microsoft.com/office/powerpoint/2010/main" val="885406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7AD1AF-5253-4FF8-8F08-390448141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 dirty="0"/>
              <a:t>Det kejserliga examinationssystemet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E4F556D-8DE9-44C7-B2CF-1EAD2DBC7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1400"/>
              <a:t>Sui inrättade också ett examinationssystem för att underlätta för rekryteringen för den växande administrationen och för att minska makten hos de militära generalerna</a:t>
            </a:r>
          </a:p>
          <a:p>
            <a:endParaRPr lang="sv-SE" sz="1400"/>
          </a:p>
          <a:p>
            <a:r>
              <a:rPr lang="sv-SE" sz="1400"/>
              <a:t>Alla män fick göra ett antal prov som kunde resultera i att man fick högra administrativa poster i staten om man lyckades väl – Meritokratiskt system </a:t>
            </a:r>
          </a:p>
          <a:p>
            <a:endParaRPr lang="sv-SE" sz="1400"/>
          </a:p>
          <a:p>
            <a:r>
              <a:rPr lang="sv-SE" sz="1400"/>
              <a:t>Man examinerades på klassiska kinesiska texter – Primärt Konfucius – fördel för staten som får en välutbildad befolkning samtidigt som man tar upp talanger från landet </a:t>
            </a:r>
          </a:p>
          <a:p>
            <a:endParaRPr lang="sv-SE" sz="1400"/>
          </a:p>
          <a:p>
            <a:r>
              <a:rPr lang="sv-SE" sz="1400"/>
              <a:t>Fördelar: Klassresa, bättre administration, mindre korruption, kontinuerligt byte av eliter </a:t>
            </a:r>
          </a:p>
          <a:p>
            <a:r>
              <a:rPr lang="sv-SE" sz="1400"/>
              <a:t>Nackdelar: Bara män, enformig examination, mestadels memorerande, bidra till att upprätthålla en förtryckande struktur </a:t>
            </a:r>
          </a:p>
        </p:txBody>
      </p:sp>
      <p:cxnSp>
        <p:nvCxnSpPr>
          <p:cNvPr id="4100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E7E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4799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1" name="Rectangle 1030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5CC6ECE-C772-8369-2177-454068D80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anchor="b">
            <a:normAutofit/>
          </a:bodyPr>
          <a:lstStyle/>
          <a:p>
            <a:r>
              <a:rPr lang="sv-SE" sz="3100" dirty="0"/>
              <a:t>Det kejserliga examinationssystemet fort.  </a:t>
            </a:r>
          </a:p>
        </p:txBody>
      </p:sp>
      <p:sp>
        <p:nvSpPr>
          <p:cNvPr id="1042" name="Rectangle 1032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3" name="Rectangle 1034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C660D08-699A-4984-A377-B145C0C6A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364405"/>
            <a:ext cx="5308051" cy="4314779"/>
          </a:xfrm>
        </p:spPr>
        <p:txBody>
          <a:bodyPr anchor="t">
            <a:normAutofit/>
          </a:bodyPr>
          <a:lstStyle/>
          <a:p>
            <a:r>
              <a:rPr lang="sv-SE" sz="1200" dirty="0"/>
              <a:t>I och med att personer/familjer kontinuerligt byttes ut säkerställde man att skickliga människor ständigt var i administrationen (Meritokratiskt – Den som är bäst ska få jobbet) </a:t>
            </a:r>
          </a:p>
          <a:p>
            <a:endParaRPr lang="sv-SE" sz="1200" dirty="0"/>
          </a:p>
          <a:p>
            <a:r>
              <a:rPr lang="sv-SE" sz="1200" dirty="0"/>
              <a:t>Skapade förtroende för makten – Om du var skicklig (och man) kommer du få en hög position </a:t>
            </a:r>
          </a:p>
          <a:p>
            <a:endParaRPr lang="sv-SE" sz="1200" dirty="0"/>
          </a:p>
          <a:p>
            <a:r>
              <a:rPr lang="sv-SE" sz="1200" dirty="0"/>
              <a:t>Läskunnighet och förmåga att reflektera kring filosofiska texter och moral blir ideal – Däremot enformiga texter eftersom de flesta kom från konfucianismen </a:t>
            </a:r>
          </a:p>
          <a:p>
            <a:endParaRPr lang="sv-SE" sz="1200" dirty="0"/>
          </a:p>
          <a:p>
            <a:r>
              <a:rPr lang="sv-SE" sz="1200" dirty="0"/>
              <a:t>Man pratar i efterhand att barnen förlorade sin barndom eftersom vissa enbart studerade för att lyckas på examinationerna – Fattiga familjer satsade enbart på den med mest läshuvud</a:t>
            </a:r>
          </a:p>
          <a:p>
            <a:endParaRPr lang="sv-SE" sz="1200" dirty="0"/>
          </a:p>
          <a:p>
            <a:r>
              <a:rPr lang="sv-SE" sz="1200" dirty="0"/>
              <a:t>Systemet reformerades mycket långsamt och därför menar man att Kina stagnera under 1700-1800-talet. Man ville inte implementera nya idéer – Avskaffades 1905 </a:t>
            </a:r>
          </a:p>
          <a:p>
            <a:endParaRPr lang="sv-SE" sz="1000" dirty="0"/>
          </a:p>
          <a:p>
            <a:endParaRPr lang="sv-SE" sz="1000" dirty="0"/>
          </a:p>
          <a:p>
            <a:endParaRPr lang="sv-SE" sz="1000" dirty="0"/>
          </a:p>
          <a:p>
            <a:endParaRPr lang="sv-SE" sz="1000" dirty="0"/>
          </a:p>
        </p:txBody>
      </p:sp>
    </p:spTree>
    <p:extLst>
      <p:ext uri="{BB962C8B-B14F-4D97-AF65-F5344CB8AC3E}">
        <p14:creationId xmlns:p14="http://schemas.microsoft.com/office/powerpoint/2010/main" val="3210215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5D7B02D-7310-6005-A8B2-8D5985498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anchor="b">
            <a:normAutofit/>
          </a:bodyPr>
          <a:lstStyle/>
          <a:p>
            <a:r>
              <a:rPr lang="sv-SE" sz="3100"/>
              <a:t>Kort om de olika nivåerna på examinationer </a:t>
            </a: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046F278-500F-C5EB-536B-2B1FF22B6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78" y="2688336"/>
            <a:ext cx="4896573" cy="4169664"/>
          </a:xfrm>
        </p:spPr>
        <p:txBody>
          <a:bodyPr anchor="t">
            <a:normAutofit/>
          </a:bodyPr>
          <a:lstStyle/>
          <a:p>
            <a:r>
              <a:rPr lang="sv-SE" sz="1800" dirty="0"/>
              <a:t>1. </a:t>
            </a:r>
            <a:r>
              <a:rPr lang="sv-SE" sz="1800" dirty="0" err="1"/>
              <a:t>Shengyuan</a:t>
            </a:r>
            <a:r>
              <a:rPr lang="sv-SE" sz="1800" dirty="0"/>
              <a:t> (Talang) – Examinerades på stadsnivå – 10% gick vidare till nästa nivå –</a:t>
            </a:r>
          </a:p>
          <a:p>
            <a:endParaRPr lang="sv-SE" sz="1800" dirty="0"/>
          </a:p>
          <a:p>
            <a:r>
              <a:rPr lang="sv-SE" sz="1800" dirty="0"/>
              <a:t>2. </a:t>
            </a:r>
            <a:r>
              <a:rPr lang="sv-SE" sz="1800" dirty="0" err="1"/>
              <a:t>Juren</a:t>
            </a:r>
            <a:r>
              <a:rPr lang="sv-SE" sz="1800" dirty="0"/>
              <a:t> (Utvald lärd) – Examinerades på provinsnivå i provinshuvudstaden – 1% gick vidare – Man var tvungen att klara </a:t>
            </a:r>
            <a:r>
              <a:rPr lang="sv-SE" sz="1800" dirty="0" err="1"/>
              <a:t>Shengyuan</a:t>
            </a:r>
            <a:r>
              <a:rPr lang="sv-SE" sz="1800" dirty="0"/>
              <a:t> för att skriva </a:t>
            </a:r>
            <a:r>
              <a:rPr lang="sv-SE" sz="1800" dirty="0" err="1"/>
              <a:t>Juren</a:t>
            </a:r>
            <a:r>
              <a:rPr lang="sv-SE" sz="1800" dirty="0"/>
              <a:t> </a:t>
            </a:r>
          </a:p>
          <a:p>
            <a:endParaRPr lang="sv-SE" sz="1800" dirty="0"/>
          </a:p>
          <a:p>
            <a:r>
              <a:rPr lang="sv-SE" sz="1800" dirty="0"/>
              <a:t>3. </a:t>
            </a:r>
            <a:r>
              <a:rPr lang="sv-SE" sz="1800" dirty="0" err="1"/>
              <a:t>Jinshi</a:t>
            </a:r>
            <a:r>
              <a:rPr lang="sv-SE" sz="1800" dirty="0"/>
              <a:t> (Framstående lärd) – Skrevs i huvudstaden inför kejsaren – 10% klarade det – Därmed fick de högsta posterna i administrationen – Man var tvungen att klara </a:t>
            </a:r>
            <a:r>
              <a:rPr lang="sv-SE" sz="1800" dirty="0" err="1"/>
              <a:t>Juren</a:t>
            </a:r>
            <a:r>
              <a:rPr lang="sv-SE" sz="1800" dirty="0"/>
              <a:t> för att skriva </a:t>
            </a:r>
            <a:r>
              <a:rPr lang="sv-SE" sz="1800" dirty="0" err="1"/>
              <a:t>Jinshi</a:t>
            </a:r>
            <a:r>
              <a:rPr lang="sv-SE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55452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707712-5C26-4EA9-80C9-264B3503D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 dirty="0" err="1"/>
              <a:t>Tangdynastin</a:t>
            </a:r>
            <a:r>
              <a:rPr lang="sv-SE" sz="4100" dirty="0"/>
              <a:t> (618-907) – Buddism och blomstrande tid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53EBD99-AEB5-42D4-9F58-2EA097E19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2000" dirty="0" err="1"/>
              <a:t>Tangdynastin</a:t>
            </a:r>
            <a:r>
              <a:rPr lang="sv-SE" sz="2000" dirty="0"/>
              <a:t> tar över efter Suidynastin och fortsätter mycket av det som Sui byggt upp – Handeln mellan Centralasien Kina ökar (Sidenvägen) - intern handel blomstrar (Ris från söder till norr via kejsarkanalen)</a:t>
            </a:r>
          </a:p>
          <a:p>
            <a:endParaRPr lang="sv-SE" sz="2000" dirty="0"/>
          </a:p>
          <a:p>
            <a:r>
              <a:rPr lang="sv-SE" sz="2000" dirty="0"/>
              <a:t>Buddismen kom från Indien med Sidenvägen – Mindre strukturella hierarkier än de </a:t>
            </a:r>
            <a:r>
              <a:rPr lang="sv-SE" sz="2000" dirty="0" err="1"/>
              <a:t>konfucianska</a:t>
            </a:r>
            <a:r>
              <a:rPr lang="sv-SE" sz="2000" dirty="0"/>
              <a:t> idealen </a:t>
            </a:r>
          </a:p>
          <a:p>
            <a:endParaRPr lang="sv-SE" sz="2000" dirty="0"/>
          </a:p>
          <a:p>
            <a:r>
              <a:rPr lang="sv-SE" sz="2000" dirty="0"/>
              <a:t>Wu </a:t>
            </a:r>
            <a:r>
              <a:rPr lang="sv-SE" sz="2000" dirty="0" err="1"/>
              <a:t>Zetian</a:t>
            </a:r>
            <a:r>
              <a:rPr lang="sv-SE" sz="2000" dirty="0"/>
              <a:t> – Enda kvinnliga kejsaren under Kinas dynastiska tid – vidgade bland annat examinationssystemet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C5D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0008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486044-9EE8-46D5-AAF1-E176B049F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/>
              <a:t>Songdynastin (960-1279) – Kinas renässans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DB1A186-8008-43A1-9BDA-C10A4C3EF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sv-SE" sz="1900"/>
              <a:t>Handeln minskade västerut under Song – Mer intresse för havet och handel söderut </a:t>
            </a:r>
          </a:p>
          <a:p>
            <a:endParaRPr lang="sv-SE" sz="1900"/>
          </a:p>
          <a:p>
            <a:r>
              <a:rPr lang="sv-SE" sz="1900"/>
              <a:t>Stort intresse för det urbana (städer, vetenskap och kommers) – Flera städer blir intellektuella centrum </a:t>
            </a:r>
          </a:p>
          <a:p>
            <a:endParaRPr lang="sv-SE" sz="1900"/>
          </a:p>
          <a:p>
            <a:r>
              <a:rPr lang="sv-SE" sz="1900"/>
              <a:t>Starkt ideal kring utbildning och undersökning (återgång till konfucianismen) – Flera viktiga uppfinningar: Krut, kompassen, boktryckarkonst </a:t>
            </a:r>
          </a:p>
          <a:p>
            <a:endParaRPr lang="sv-SE" sz="1900"/>
          </a:p>
          <a:p>
            <a:r>
              <a:rPr lang="sv-SE" sz="1900"/>
              <a:t>Ytterligare utökning av examinationsystemet 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582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8539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8B79C6-C123-4252-B36B-CC4BE5E08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sv-SE" sz="4100" dirty="0" err="1"/>
              <a:t>Shen</a:t>
            </a:r>
            <a:r>
              <a:rPr lang="sv-SE" sz="4100" dirty="0"/>
              <a:t> </a:t>
            </a:r>
            <a:r>
              <a:rPr lang="sv-SE" sz="4100" dirty="0" err="1"/>
              <a:t>Kuo</a:t>
            </a:r>
            <a:r>
              <a:rPr lang="sv-SE" sz="4100" dirty="0"/>
              <a:t> – Kinas Leonardo Da Vinci (fast lite bättre) 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19A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DFEAA2CE-C349-4AA7-A80E-4B1D4D7AE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591" y="2122103"/>
            <a:ext cx="7167277" cy="2510851"/>
          </a:xfrm>
        </p:spPr>
        <p:txBody>
          <a:bodyPr>
            <a:normAutofit fontScale="85000" lnSpcReduction="20000"/>
          </a:bodyPr>
          <a:lstStyle/>
          <a:p>
            <a:r>
              <a:rPr lang="sv-SE" dirty="0"/>
              <a:t>Ett kinesiskt universalgeni </a:t>
            </a:r>
          </a:p>
          <a:p>
            <a:endParaRPr lang="sv-SE" dirty="0"/>
          </a:p>
          <a:p>
            <a:r>
              <a:rPr lang="sv-SE" dirty="0"/>
              <a:t>Skrev flera böcker på vetenskapliga ämnen </a:t>
            </a:r>
          </a:p>
          <a:p>
            <a:endParaRPr lang="sv-SE" dirty="0"/>
          </a:p>
          <a:p>
            <a:r>
              <a:rPr lang="sv-SE" dirty="0"/>
              <a:t>Första att konstruera en kompass, förklarade klimatförändringar, bevisade flera </a:t>
            </a:r>
            <a:r>
              <a:rPr lang="sv-SE"/>
              <a:t>geometriska satser osv.  </a:t>
            </a:r>
            <a:endParaRPr lang="sv-SE" dirty="0"/>
          </a:p>
        </p:txBody>
      </p:sp>
      <p:pic>
        <p:nvPicPr>
          <p:cNvPr id="9" name="Bildobjekt 8" descr="En bild som visar text&#10;&#10;Automatiskt genererad beskrivning">
            <a:extLst>
              <a:ext uri="{FF2B5EF4-FFF2-40B4-BE49-F238E27FC236}">
                <a16:creationId xmlns:a16="http://schemas.microsoft.com/office/drawing/2014/main" id="{0C98E90E-83F2-4E7C-8EEB-697AC66B7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18" y="4873614"/>
            <a:ext cx="10590502" cy="189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69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673</Words>
  <Application>Microsoft Office PowerPoint</Application>
  <PresentationFormat>Bredbild</PresentationFormat>
  <Paragraphs>64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Kina under 500-1200</vt:lpstr>
      <vt:lpstr>Åren från Handynastins fall och Suidynatins skapande</vt:lpstr>
      <vt:lpstr>Suidynastin – Kortlivad med central för Kinas utveckling </vt:lpstr>
      <vt:lpstr>Det kejserliga examinationssystemet </vt:lpstr>
      <vt:lpstr>Det kejserliga examinationssystemet fort.  </vt:lpstr>
      <vt:lpstr>Kort om de olika nivåerna på examinationer </vt:lpstr>
      <vt:lpstr>Tangdynastin (618-907) – Buddism och blomstrande tid </vt:lpstr>
      <vt:lpstr>Songdynastin (960-1279) – Kinas renässans </vt:lpstr>
      <vt:lpstr>Shen Kuo – Kinas Leonardo Da Vinci (fast lite bättre)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Kina under 500-1200</dc:title>
  <dc:creator>Joakim Jideström</dc:creator>
  <cp:lastModifiedBy>Joakim Jideström</cp:lastModifiedBy>
  <cp:revision>1</cp:revision>
  <dcterms:created xsi:type="dcterms:W3CDTF">2022-05-26T13:42:26Z</dcterms:created>
  <dcterms:modified xsi:type="dcterms:W3CDTF">2026-06-22T10:46:19Z</dcterms:modified>
</cp:coreProperties>
</file>