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0996B9-0AB9-4A08-90C7-B4C8EBA61889}" v="13" dt="2026-06-22T11:55:59.6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modSld">
      <pc:chgData name="Joakim Jideström" userId="55301464-3ae5-4df5-b584-5e5b60ec0c1b" providerId="ADAL" clId="{55BEA114-65DF-4831-B0DA-3F089B9AB1A6}" dt="2026-06-22T11:55:59.646" v="12" actId="478"/>
      <pc:docMkLst>
        <pc:docMk/>
      </pc:docMkLst>
      <pc:sldChg chg="delSp">
        <pc:chgData name="Joakim Jideström" userId="55301464-3ae5-4df5-b584-5e5b60ec0c1b" providerId="ADAL" clId="{55BEA114-65DF-4831-B0DA-3F089B9AB1A6}" dt="2026-06-22T11:55:36.425" v="2" actId="478"/>
        <pc:sldMkLst>
          <pc:docMk/>
          <pc:sldMk cId="3667712971" sldId="256"/>
        </pc:sldMkLst>
        <pc:picChg chg="del">
          <ac:chgData name="Joakim Jideström" userId="55301464-3ae5-4df5-b584-5e5b60ec0c1b" providerId="ADAL" clId="{55BEA114-65DF-4831-B0DA-3F089B9AB1A6}" dt="2026-06-22T11:55:36.425" v="2" actId="478"/>
          <ac:picMkLst>
            <pc:docMk/>
            <pc:sldMk cId="3667712971" sldId="256"/>
            <ac:picMk id="1026" creationId="{7F270E5D-2067-4D4A-8822-12A171D49887}"/>
          </ac:picMkLst>
        </pc:picChg>
        <pc:picChg chg="del">
          <ac:chgData name="Joakim Jideström" userId="55301464-3ae5-4df5-b584-5e5b60ec0c1b" providerId="ADAL" clId="{55BEA114-65DF-4831-B0DA-3F089B9AB1A6}" dt="2026-06-22T11:55:35.365" v="1" actId="478"/>
          <ac:picMkLst>
            <pc:docMk/>
            <pc:sldMk cId="3667712971" sldId="256"/>
            <ac:picMk id="1028" creationId="{B413E96D-C599-41A8-892F-B80DA3724811}"/>
          </ac:picMkLst>
        </pc:picChg>
        <pc:picChg chg="del">
          <ac:chgData name="Joakim Jideström" userId="55301464-3ae5-4df5-b584-5e5b60ec0c1b" providerId="ADAL" clId="{55BEA114-65DF-4831-B0DA-3F089B9AB1A6}" dt="2026-06-22T11:55:34.552" v="0" actId="478"/>
          <ac:picMkLst>
            <pc:docMk/>
            <pc:sldMk cId="3667712971" sldId="256"/>
            <ac:picMk id="1030" creationId="{AD09EDD3-D097-4630-B00D-EE6262CF4423}"/>
          </ac:picMkLst>
        </pc:picChg>
      </pc:sldChg>
      <pc:sldChg chg="delSp">
        <pc:chgData name="Joakim Jideström" userId="55301464-3ae5-4df5-b584-5e5b60ec0c1b" providerId="ADAL" clId="{55BEA114-65DF-4831-B0DA-3F089B9AB1A6}" dt="2026-06-22T11:55:42.093" v="5" actId="478"/>
        <pc:sldMkLst>
          <pc:docMk/>
          <pc:sldMk cId="3594293388" sldId="257"/>
        </pc:sldMkLst>
        <pc:picChg chg="del">
          <ac:chgData name="Joakim Jideström" userId="55301464-3ae5-4df5-b584-5e5b60ec0c1b" providerId="ADAL" clId="{55BEA114-65DF-4831-B0DA-3F089B9AB1A6}" dt="2026-06-22T11:55:41.371" v="4" actId="478"/>
          <ac:picMkLst>
            <pc:docMk/>
            <pc:sldMk cId="3594293388" sldId="257"/>
            <ac:picMk id="2050" creationId="{37C25A7E-E036-4E22-AD49-5D3533F07FB7}"/>
          </ac:picMkLst>
        </pc:picChg>
        <pc:picChg chg="del">
          <ac:chgData name="Joakim Jideström" userId="55301464-3ae5-4df5-b584-5e5b60ec0c1b" providerId="ADAL" clId="{55BEA114-65DF-4831-B0DA-3F089B9AB1A6}" dt="2026-06-22T11:55:39.913" v="3" actId="478"/>
          <ac:picMkLst>
            <pc:docMk/>
            <pc:sldMk cId="3594293388" sldId="257"/>
            <ac:picMk id="2052" creationId="{943A96C8-B2E0-4426-BD42-44CF20F2D525}"/>
          </ac:picMkLst>
        </pc:picChg>
        <pc:picChg chg="del">
          <ac:chgData name="Joakim Jideström" userId="55301464-3ae5-4df5-b584-5e5b60ec0c1b" providerId="ADAL" clId="{55BEA114-65DF-4831-B0DA-3F089B9AB1A6}" dt="2026-06-22T11:55:42.093" v="5" actId="478"/>
          <ac:picMkLst>
            <pc:docMk/>
            <pc:sldMk cId="3594293388" sldId="257"/>
            <ac:picMk id="2054" creationId="{5EC4F6EE-B4A0-4617-A8C0-2AC55773B8ED}"/>
          </ac:picMkLst>
        </pc:picChg>
      </pc:sldChg>
      <pc:sldChg chg="delSp">
        <pc:chgData name="Joakim Jideström" userId="55301464-3ae5-4df5-b584-5e5b60ec0c1b" providerId="ADAL" clId="{55BEA114-65DF-4831-B0DA-3F089B9AB1A6}" dt="2026-06-22T11:55:44.263" v="6" actId="478"/>
        <pc:sldMkLst>
          <pc:docMk/>
          <pc:sldMk cId="2007714312" sldId="258"/>
        </pc:sldMkLst>
        <pc:picChg chg="del">
          <ac:chgData name="Joakim Jideström" userId="55301464-3ae5-4df5-b584-5e5b60ec0c1b" providerId="ADAL" clId="{55BEA114-65DF-4831-B0DA-3F089B9AB1A6}" dt="2026-06-22T11:55:44.263" v="6" actId="478"/>
          <ac:picMkLst>
            <pc:docMk/>
            <pc:sldMk cId="2007714312" sldId="258"/>
            <ac:picMk id="3074" creationId="{81B2186F-4EC3-40F2-A3E7-76864F8A0AED}"/>
          </ac:picMkLst>
        </pc:picChg>
      </pc:sldChg>
      <pc:sldChg chg="delSp">
        <pc:chgData name="Joakim Jideström" userId="55301464-3ae5-4df5-b584-5e5b60ec0c1b" providerId="ADAL" clId="{55BEA114-65DF-4831-B0DA-3F089B9AB1A6}" dt="2026-06-22T11:55:46.137" v="7" actId="478"/>
        <pc:sldMkLst>
          <pc:docMk/>
          <pc:sldMk cId="219302959" sldId="259"/>
        </pc:sldMkLst>
        <pc:picChg chg="del">
          <ac:chgData name="Joakim Jideström" userId="55301464-3ae5-4df5-b584-5e5b60ec0c1b" providerId="ADAL" clId="{55BEA114-65DF-4831-B0DA-3F089B9AB1A6}" dt="2026-06-22T11:55:46.137" v="7" actId="478"/>
          <ac:picMkLst>
            <pc:docMk/>
            <pc:sldMk cId="219302959" sldId="259"/>
            <ac:picMk id="1026" creationId="{C46D72E6-3807-484F-BF6E-9CBCAAAB809D}"/>
          </ac:picMkLst>
        </pc:picChg>
      </pc:sldChg>
      <pc:sldChg chg="delSp">
        <pc:chgData name="Joakim Jideström" userId="55301464-3ae5-4df5-b584-5e5b60ec0c1b" providerId="ADAL" clId="{55BEA114-65DF-4831-B0DA-3F089B9AB1A6}" dt="2026-06-22T11:55:49.451" v="8" actId="478"/>
        <pc:sldMkLst>
          <pc:docMk/>
          <pc:sldMk cId="3074233614" sldId="261"/>
        </pc:sldMkLst>
        <pc:picChg chg="del">
          <ac:chgData name="Joakim Jideström" userId="55301464-3ae5-4df5-b584-5e5b60ec0c1b" providerId="ADAL" clId="{55BEA114-65DF-4831-B0DA-3F089B9AB1A6}" dt="2026-06-22T11:55:49.451" v="8" actId="478"/>
          <ac:picMkLst>
            <pc:docMk/>
            <pc:sldMk cId="3074233614" sldId="261"/>
            <ac:picMk id="4098" creationId="{E298DA2F-7AE4-4165-B4C6-E0458D493ED4}"/>
          </ac:picMkLst>
        </pc:picChg>
      </pc:sldChg>
      <pc:sldChg chg="delSp">
        <pc:chgData name="Joakim Jideström" userId="55301464-3ae5-4df5-b584-5e5b60ec0c1b" providerId="ADAL" clId="{55BEA114-65DF-4831-B0DA-3F089B9AB1A6}" dt="2026-06-22T11:55:51.753" v="9" actId="478"/>
        <pc:sldMkLst>
          <pc:docMk/>
          <pc:sldMk cId="2847424246" sldId="262"/>
        </pc:sldMkLst>
        <pc:picChg chg="del">
          <ac:chgData name="Joakim Jideström" userId="55301464-3ae5-4df5-b584-5e5b60ec0c1b" providerId="ADAL" clId="{55BEA114-65DF-4831-B0DA-3F089B9AB1A6}" dt="2026-06-22T11:55:51.753" v="9" actId="478"/>
          <ac:picMkLst>
            <pc:docMk/>
            <pc:sldMk cId="2847424246" sldId="262"/>
            <ac:picMk id="6" creationId="{A2A86407-EE8A-4D37-B9BB-DD5D32FBEAD6}"/>
          </ac:picMkLst>
        </pc:picChg>
      </pc:sldChg>
      <pc:sldChg chg="delSp">
        <pc:chgData name="Joakim Jideström" userId="55301464-3ae5-4df5-b584-5e5b60ec0c1b" providerId="ADAL" clId="{55BEA114-65DF-4831-B0DA-3F089B9AB1A6}" dt="2026-06-22T11:55:59.646" v="12" actId="478"/>
        <pc:sldMkLst>
          <pc:docMk/>
          <pc:sldMk cId="1626201219" sldId="263"/>
        </pc:sldMkLst>
        <pc:picChg chg="del">
          <ac:chgData name="Joakim Jideström" userId="55301464-3ae5-4df5-b584-5e5b60ec0c1b" providerId="ADAL" clId="{55BEA114-65DF-4831-B0DA-3F089B9AB1A6}" dt="2026-06-22T11:55:58.407" v="11" actId="478"/>
          <ac:picMkLst>
            <pc:docMk/>
            <pc:sldMk cId="1626201219" sldId="263"/>
            <ac:picMk id="6146" creationId="{264DB0BB-F715-4918-BA26-FE6C422313C3}"/>
          </ac:picMkLst>
        </pc:picChg>
        <pc:picChg chg="del">
          <ac:chgData name="Joakim Jideström" userId="55301464-3ae5-4df5-b584-5e5b60ec0c1b" providerId="ADAL" clId="{55BEA114-65DF-4831-B0DA-3F089B9AB1A6}" dt="2026-06-22T11:55:59.646" v="12" actId="478"/>
          <ac:picMkLst>
            <pc:docMk/>
            <pc:sldMk cId="1626201219" sldId="263"/>
            <ac:picMk id="6148" creationId="{2F8BA6C9-2883-4FB9-94EB-1F09E3DD30FF}"/>
          </ac:picMkLst>
        </pc:picChg>
      </pc:sldChg>
      <pc:sldChg chg="delSp">
        <pc:chgData name="Joakim Jideström" userId="55301464-3ae5-4df5-b584-5e5b60ec0c1b" providerId="ADAL" clId="{55BEA114-65DF-4831-B0DA-3F089B9AB1A6}" dt="2026-06-22T11:55:55.159" v="10" actId="478"/>
        <pc:sldMkLst>
          <pc:docMk/>
          <pc:sldMk cId="1609546890" sldId="264"/>
        </pc:sldMkLst>
        <pc:picChg chg="del">
          <ac:chgData name="Joakim Jideström" userId="55301464-3ae5-4df5-b584-5e5b60ec0c1b" providerId="ADAL" clId="{55BEA114-65DF-4831-B0DA-3F089B9AB1A6}" dt="2026-06-22T11:55:55.159" v="10" actId="478"/>
          <ac:picMkLst>
            <pc:docMk/>
            <pc:sldMk cId="1609546890" sldId="264"/>
            <ac:picMk id="1026" creationId="{C464A0ED-2B12-9D5B-E3E3-FE4224639C9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C19A2BF-E81A-4C83-9461-08A66BE360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224CF31-4AD6-4583-84DA-01C9CBA901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244DDB0-82B7-48B0-8D0E-E96C6CF6F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86230-2F07-4862-A214-A01D90B1172A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34F6CAE-937F-44BB-8B3F-030C9CBCD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9916D50-9CF6-481F-AE4C-3E50E3DDC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17B2D-B5E1-4732-8A8D-B542EF1EA19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96064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363EB96-5F60-44F6-89FB-63F8E33B4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BCF6991-2784-44BA-B5C9-8CD6FC0C1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E131FED-0428-498D-8E6E-6338F02CA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86230-2F07-4862-A214-A01D90B1172A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8CC5994-1B94-41AC-B3D1-5F8E781EB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42957B0-DCCE-421A-BF89-606E7091E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17B2D-B5E1-4732-8A8D-B542EF1EA19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72835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52BDCD2-BB4E-4CD4-A89F-961F6B0BA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9A83B44-5AC8-47B2-AE4A-51FDA1D231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BDBFF4E-4AAC-4937-9C89-AB8CB51F9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86230-2F07-4862-A214-A01D90B1172A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713F12C-B0D3-4099-AC2D-04CE31433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EA926AF-BBD0-47ED-93BC-17999B31C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17B2D-B5E1-4732-8A8D-B542EF1EA19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4071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2F74E2D-55FA-44CC-9198-75E89567B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0129F02-6287-4094-8774-73BFAC3C7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584617F-CC2F-4A66-9D5F-5D106408C7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A446864-2CEB-47F9-991B-A98C6796B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86230-2F07-4862-A214-A01D90B1172A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58E192F-DECB-4DF5-BD14-E706DD76C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2C13D3C-88D8-4378-BE45-ECC966E62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17B2D-B5E1-4732-8A8D-B542EF1EA19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90674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AC22C0F-7543-4235-AD0F-4BFCFE908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7620E47-E7D4-4931-879B-CF4722E4FA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41E4975-EF77-4422-8801-6C793FF2CC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9C8266AE-3B0A-4D1A-BD94-E819B675B2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64978315-3006-4F56-9B7F-0F34F4A921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01519044-BA23-4EC1-8B73-33C99E05D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86230-2F07-4862-A214-A01D90B1172A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AF9AFC29-FA6D-4124-825D-CAFA07E1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83773880-89B7-4715-8F20-9FF0FF697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17B2D-B5E1-4732-8A8D-B542EF1EA19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92448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AE7284C-1189-438E-9F57-8106670DC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ADEBF6D3-5983-4D16-8D0E-F7924ADD8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86230-2F07-4862-A214-A01D90B1172A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78B3895D-BFB9-4E4C-879C-9A254DCD9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9492C679-C7BC-4E9F-B348-B7EC0512E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17B2D-B5E1-4732-8A8D-B542EF1EA19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37029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5EAFB743-2915-499A-80F5-D9EC6EB4C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86230-2F07-4862-A214-A01D90B1172A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F5E531E3-C91B-4777-A8AD-7342CD373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9A56CD9F-9CEA-464E-B3D5-A0240903F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17B2D-B5E1-4732-8A8D-B542EF1EA19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43637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0EB4037-094C-404F-8482-52D45CB19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7E209FE-B90A-4005-AE5C-6703356C4E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76608F4-D817-447C-AC3B-B20051B4BB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716E976-E61C-459F-99FE-54971E192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86230-2F07-4862-A214-A01D90B1172A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24465D6-1EA3-44F1-9CAB-6F4763040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85BDAFC-118E-496B-8FF7-F2DC91C03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17B2D-B5E1-4732-8A8D-B542EF1EA19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42266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5BC17F8-5652-4C73-80BB-877FE0CD2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3AAC419A-1129-4820-BB2D-32322CCE7D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94F0B21-B2A4-4013-BADA-022A0F3AB6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A6F60B7-B8B3-488A-9645-30B4CD96C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86230-2F07-4862-A214-A01D90B1172A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62F5530-E01A-4B03-BF68-B42D5822E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465F6D9-E3BF-4E5E-A377-0F68F730C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17B2D-B5E1-4732-8A8D-B542EF1EA19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80759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D494CC5-C401-422A-A6D0-022436CCA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4315EB9-97EC-4C72-808C-3F61F4280C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536A73E-7C1E-46FE-B314-B1EE69031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86230-2F07-4862-A214-A01D90B1172A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4EF28E7-0E60-4AA9-8050-BAF1309FA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97CF45D-DEDC-4B25-A4D0-A1D933876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17B2D-B5E1-4732-8A8D-B542EF1EA19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09828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0BE74B94-64BA-4D43-8701-3A36F79D1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4080BA1E-29C4-45BC-BA33-8A6D01106E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62F46DD-3A26-473F-9810-CCF7A8FE3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86230-2F07-4862-A214-A01D90B1172A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1BA78E2-B151-44D6-BE8E-70E5E11E3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656D59F-361F-470D-93BE-04D0A5D6D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17B2D-B5E1-4732-8A8D-B542EF1EA19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2210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E9F09454-F2D1-44F7-A7B9-89624A561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0559AC5-41BB-4A6E-B05C-5FF187D0D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AAFFAED-EAF5-4A0F-BD57-199A60A05D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86230-2F07-4862-A214-A01D90B1172A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ADDF74B-4F6A-4799-BF00-16C06576A8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D75A5DD-1102-4AA9-9022-DF2A5A9EBB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17B2D-B5E1-4732-8A8D-B542EF1EA19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94118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Rectangle 1034">
            <a:extLst>
              <a:ext uri="{FF2B5EF4-FFF2-40B4-BE49-F238E27FC236}">
                <a16:creationId xmlns:a16="http://schemas.microsoft.com/office/drawing/2014/main" id="{7383B190-6BFB-422F-B667-06B7B25F0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708357" y="3509963"/>
            <a:ext cx="7092215" cy="2967839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2406065-B763-4A35-A862-B32329A09D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21821" y="3812954"/>
            <a:ext cx="6465287" cy="1516014"/>
          </a:xfrm>
        </p:spPr>
        <p:txBody>
          <a:bodyPr>
            <a:normAutofit/>
          </a:bodyPr>
          <a:lstStyle/>
          <a:p>
            <a:pPr algn="l"/>
            <a:r>
              <a:rPr lang="sv-SE" sz="4800">
                <a:solidFill>
                  <a:srgbClr val="FFFFFF"/>
                </a:solidFill>
              </a:rPr>
              <a:t>Kärnvapenhotet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0D6074E-90BB-4C11-B45C-0AC91D4AC0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1821" y="5550568"/>
            <a:ext cx="6465286" cy="602551"/>
          </a:xfrm>
        </p:spPr>
        <p:txBody>
          <a:bodyPr>
            <a:normAutofit/>
          </a:bodyPr>
          <a:lstStyle/>
          <a:p>
            <a:pPr algn="l"/>
            <a:r>
              <a:rPr lang="sv-SE" sz="1700">
                <a:solidFill>
                  <a:srgbClr val="E7E6E6"/>
                </a:solidFill>
              </a:rPr>
              <a:t>Kanske därför ett fullskaligt krig aldrig bröt ut mellan USA och Sovjet? </a:t>
            </a:r>
          </a:p>
        </p:txBody>
      </p:sp>
      <p:cxnSp>
        <p:nvCxnSpPr>
          <p:cNvPr id="1037" name="Straight Connector 1036">
            <a:extLst>
              <a:ext uri="{FF2B5EF4-FFF2-40B4-BE49-F238E27FC236}">
                <a16:creationId xmlns:a16="http://schemas.microsoft.com/office/drawing/2014/main" id="{ED28E597-4AF8-4D69-A9AB-A1EDC6156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38287" y="5443086"/>
            <a:ext cx="64008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7712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09540CC-4D04-4515-9672-D6339CFC4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Kärnfysikens utveckling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E9D5547-D21D-45F6-8CB5-1C225358D9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10680" cy="4351338"/>
          </a:xfrm>
        </p:spPr>
        <p:txBody>
          <a:bodyPr>
            <a:normAutofit fontScale="92500"/>
          </a:bodyPr>
          <a:lstStyle/>
          <a:p>
            <a:r>
              <a:rPr lang="sv-SE" dirty="0"/>
              <a:t>Under början av 1900-talet utvecklades kemin och fysiken fundamentalt när man fanns olika nya grundämnen och egenskaper hos dessa </a:t>
            </a:r>
          </a:p>
          <a:p>
            <a:endParaRPr lang="sv-SE" dirty="0"/>
          </a:p>
          <a:p>
            <a:r>
              <a:rPr lang="sv-SE" dirty="0"/>
              <a:t>Stor progression under 1920-1930-talet – Flera nobelpris till kärnfysiken </a:t>
            </a:r>
          </a:p>
          <a:p>
            <a:endParaRPr lang="sv-SE" dirty="0"/>
          </a:p>
          <a:p>
            <a:r>
              <a:rPr lang="sv-SE" dirty="0"/>
              <a:t>Einstein formulerade E=mc^2 och Otto Hahn fann kärnklyvningen – Första konkreta stegen mot kärnvapen </a:t>
            </a:r>
          </a:p>
          <a:p>
            <a:endParaRPr lang="sv-SE" dirty="0"/>
          </a:p>
          <a:p>
            <a:endParaRPr lang="sv-SE" dirty="0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6B2A09A9-67CE-4213-82D4-F6789D919067}"/>
              </a:ext>
            </a:extLst>
          </p:cNvPr>
          <p:cNvSpPr txBox="1"/>
          <p:nvPr/>
        </p:nvSpPr>
        <p:spPr>
          <a:xfrm>
            <a:off x="7680960" y="2911713"/>
            <a:ext cx="3929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Albert Einstein                        Marie Curie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E6F9B91C-DF06-4F2D-A641-F6D890400BBA}"/>
              </a:ext>
            </a:extLst>
          </p:cNvPr>
          <p:cNvSpPr txBox="1"/>
          <p:nvPr/>
        </p:nvSpPr>
        <p:spPr>
          <a:xfrm>
            <a:off x="9173804" y="6070838"/>
            <a:ext cx="1158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Otto Hahn</a:t>
            </a:r>
          </a:p>
        </p:txBody>
      </p:sp>
    </p:spTree>
    <p:extLst>
      <p:ext uri="{BB962C8B-B14F-4D97-AF65-F5344CB8AC3E}">
        <p14:creationId xmlns:p14="http://schemas.microsoft.com/office/powerpoint/2010/main" val="3594293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26EA917-F789-4C48-AC67-3E6DD67EC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dirty="0"/>
              <a:t>Skapandet av kärnvapen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FB71045-0727-49A4-9692-E954C789D8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sv-SE" sz="1700" dirty="0"/>
              <a:t>Nazityskland började under 1939 experimentera med kärnkraften och kärnvapen – Einstein tillsammans med flera andra intellektuella varnar USA det – USA startar Manhattanprojektet 1941 efter Pearl Harbor</a:t>
            </a:r>
          </a:p>
          <a:p>
            <a:endParaRPr lang="sv-SE" sz="1700" dirty="0"/>
          </a:p>
          <a:p>
            <a:r>
              <a:rPr lang="sv-SE" sz="1700" dirty="0"/>
              <a:t>Manhattanprojektet hade som syfte att skapa kärnvapen under ledning av fysikern Robert Oppenheimer – Topphemligt </a:t>
            </a:r>
          </a:p>
          <a:p>
            <a:endParaRPr lang="sv-SE" sz="1700" dirty="0"/>
          </a:p>
          <a:p>
            <a:r>
              <a:rPr lang="sv-SE" sz="1700" dirty="0"/>
              <a:t>Första lyckade testet var juli 1945 – Flera hurrade och andra grät i forskningsgruppen </a:t>
            </a:r>
          </a:p>
          <a:p>
            <a:endParaRPr lang="sv-SE" sz="1700" dirty="0"/>
          </a:p>
          <a:p>
            <a:r>
              <a:rPr lang="sv-SE" sz="1700" dirty="0"/>
              <a:t>Oppenheimer – ”Nu har jag blivit Döden, Världarnas </a:t>
            </a:r>
            <a:r>
              <a:rPr lang="sv-SE" sz="1700" dirty="0" err="1"/>
              <a:t>förgörare</a:t>
            </a:r>
            <a:r>
              <a:rPr lang="sv-SE" sz="1700" dirty="0"/>
              <a:t>” </a:t>
            </a:r>
          </a:p>
        </p:txBody>
      </p:sp>
      <p:cxnSp>
        <p:nvCxnSpPr>
          <p:cNvPr id="3079" name="Straight Connector 307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7714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7D68E53-BD8E-485A-A0ED-AA3CFDE47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sz="4100"/>
              <a:t>Atombomberna över Hiroshima och Nagasaki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251DC07-94D4-4E94-8BA9-27FD223BEC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sv-SE" sz="2000" dirty="0"/>
              <a:t>I augusti 1945 släpps de enda atombomberna som använts i militärt syfte över de japanska Hiroshima och Nagasaki </a:t>
            </a:r>
          </a:p>
          <a:p>
            <a:endParaRPr lang="sv-SE" sz="2000" dirty="0"/>
          </a:p>
          <a:p>
            <a:r>
              <a:rPr lang="sv-SE" sz="2000" dirty="0"/>
              <a:t>Man förstår snabbt kraften i bomberna och vilka förödande konsekvenser det kan få – Hundratusen döda, även flera tusen döda av radioaktivitet efter bomberna </a:t>
            </a:r>
          </a:p>
          <a:p>
            <a:endParaRPr lang="sv-SE" sz="2000" dirty="0"/>
          </a:p>
          <a:p>
            <a:r>
              <a:rPr lang="sv-SE" sz="2000" dirty="0"/>
              <a:t>Sovjetunionen provade sitt första kärnvapen 1949 – Kapprustningen kring kärnvapen var igång </a:t>
            </a:r>
          </a:p>
        </p:txBody>
      </p:sp>
      <p:cxnSp>
        <p:nvCxnSpPr>
          <p:cNvPr id="1031" name="Straight Connector 103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02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00BE3BB-7EDB-4C8E-A958-6EF91206E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Flera länder följer efter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ED673BD-6848-483B-87A8-BC5C941BDB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Storbritannien, Frankrike och Kina skaffar sig kärnvapen under 1950-1960-talet </a:t>
            </a:r>
          </a:p>
          <a:p>
            <a:endParaRPr lang="sv-SE" dirty="0"/>
          </a:p>
          <a:p>
            <a:r>
              <a:rPr lang="sv-SE" dirty="0"/>
              <a:t>Även Sverige försökte skaffa kärnvapen under 1950-talet – Lovades skydd av USA ett kärnvapenkrig skulle bryta ut – Man slutade därmed försöka </a:t>
            </a:r>
          </a:p>
          <a:p>
            <a:endParaRPr lang="sv-SE" dirty="0"/>
          </a:p>
          <a:p>
            <a:r>
              <a:rPr lang="sv-SE" dirty="0"/>
              <a:t>Stor spänning i världen med tanke på de andra konflikterna som fanns i världen som Sovjet och USA var inkluderade i </a:t>
            </a:r>
          </a:p>
        </p:txBody>
      </p:sp>
    </p:spTree>
    <p:extLst>
      <p:ext uri="{BB962C8B-B14F-4D97-AF65-F5344CB8AC3E}">
        <p14:creationId xmlns:p14="http://schemas.microsoft.com/office/powerpoint/2010/main" val="4216704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FBDF3B5-6DF3-4F26-A67C-C68D41885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Kubakrisen – Nära </a:t>
            </a:r>
            <a:r>
              <a:rPr lang="sv-SE"/>
              <a:t>ett kärnvapenkrig 1962 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E90C5D1-3EB3-4337-83D8-C04A1C98CC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788535"/>
          </a:xfrm>
        </p:spPr>
        <p:txBody>
          <a:bodyPr>
            <a:normAutofit fontScale="92500" lnSpcReduction="20000"/>
          </a:bodyPr>
          <a:lstStyle/>
          <a:p>
            <a:r>
              <a:rPr lang="sv-SE" dirty="0"/>
              <a:t>NATO (USA) hade placerat kärnvapen i Sovjets grannland Turkiet – Sovjet oroliga för sin säkerhet </a:t>
            </a:r>
          </a:p>
          <a:p>
            <a:endParaRPr lang="sv-SE" dirty="0"/>
          </a:p>
          <a:p>
            <a:r>
              <a:rPr lang="sv-SE" dirty="0"/>
              <a:t>En flygbild som USA tagit del av såg de att man hade placerat avfyringsramper på Kuba mot USA (ämnade för kärnvapen) – Stor oro</a:t>
            </a:r>
          </a:p>
          <a:p>
            <a:endParaRPr lang="sv-SE" dirty="0"/>
          </a:p>
          <a:p>
            <a:r>
              <a:rPr lang="sv-SE" dirty="0"/>
              <a:t>Sovjetiska skepp var på väg mot Kuba med kärnvapen – USA menar att om skeppet passerar en viss linje kommer det bli en konfrontation </a:t>
            </a:r>
          </a:p>
        </p:txBody>
      </p:sp>
    </p:spTree>
    <p:extLst>
      <p:ext uri="{BB962C8B-B14F-4D97-AF65-F5344CB8AC3E}">
        <p14:creationId xmlns:p14="http://schemas.microsoft.com/office/powerpoint/2010/main" val="3074233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B90320C-741B-4717-B485-5382DDD6B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Kubakrisen fort.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2880227-2E10-40EF-9646-72BCA41514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2401"/>
            <a:ext cx="6883400" cy="4602480"/>
          </a:xfrm>
        </p:spPr>
        <p:txBody>
          <a:bodyPr>
            <a:normAutofit fontScale="70000" lnSpcReduction="20000"/>
          </a:bodyPr>
          <a:lstStyle/>
          <a:p>
            <a:r>
              <a:rPr lang="sv-SE" dirty="0"/>
              <a:t>Under ett antal dagar under oktober 1962 var det en spänd stämning mellan USA och Sovjet samt i världen på grund av </a:t>
            </a:r>
            <a:r>
              <a:rPr lang="sv-SE"/>
              <a:t>risken för </a:t>
            </a:r>
            <a:r>
              <a:rPr lang="sv-SE" dirty="0"/>
              <a:t>kärnvapenkrig</a:t>
            </a:r>
          </a:p>
          <a:p>
            <a:endParaRPr lang="sv-SE" dirty="0"/>
          </a:p>
          <a:p>
            <a:r>
              <a:rPr lang="sv-SE" dirty="0"/>
              <a:t>Flera personer inom administration i Sovjet och USA menade att man skulle konfrontera respektive land militärt – John F Kennedy och Nikita </a:t>
            </a:r>
            <a:r>
              <a:rPr lang="sv-SE" b="0" i="0" dirty="0">
                <a:solidFill>
                  <a:srgbClr val="202122"/>
                </a:solidFill>
                <a:effectLst/>
              </a:rPr>
              <a:t>Chrusjtjov mer passiva </a:t>
            </a:r>
          </a:p>
          <a:p>
            <a:endParaRPr lang="sv-SE" dirty="0">
              <a:solidFill>
                <a:srgbClr val="202122"/>
              </a:solidFill>
            </a:endParaRPr>
          </a:p>
          <a:p>
            <a:r>
              <a:rPr lang="sv-SE" b="0" i="0" dirty="0">
                <a:solidFill>
                  <a:srgbClr val="202122"/>
                </a:solidFill>
                <a:effectLst/>
              </a:rPr>
              <a:t>Skeppen vände tillslut – USA tar tillbaka sina kärnvapen i Turkiet och Sovjet gör samma på Kuba </a:t>
            </a:r>
          </a:p>
          <a:p>
            <a:endParaRPr lang="sv-SE" dirty="0">
              <a:solidFill>
                <a:srgbClr val="202122"/>
              </a:solidFill>
            </a:endParaRPr>
          </a:p>
          <a:p>
            <a:r>
              <a:rPr lang="sv-SE" b="0" i="0" dirty="0">
                <a:solidFill>
                  <a:srgbClr val="202122"/>
                </a:solidFill>
                <a:effectLst/>
              </a:rPr>
              <a:t>Heta linjen upprättas mellan USA och Sovjet för att kunna upprätthålla en snabb kommunikation mellan varandra </a:t>
            </a:r>
          </a:p>
          <a:p>
            <a:endParaRPr lang="sv-SE" dirty="0">
              <a:solidFill>
                <a:srgbClr val="202122"/>
              </a:solidFill>
            </a:endParaRPr>
          </a:p>
          <a:p>
            <a:r>
              <a:rPr lang="sv-SE" b="0" i="0" dirty="0">
                <a:solidFill>
                  <a:srgbClr val="202122"/>
                </a:solidFill>
                <a:effectLst/>
              </a:rPr>
              <a:t>Man skriver ett avtal där man lovar att inte fortsätta med kärnvapenprovningar – Följs inte </a:t>
            </a:r>
          </a:p>
          <a:p>
            <a:endParaRPr lang="sv-SE" dirty="0">
              <a:solidFill>
                <a:srgbClr val="202122"/>
              </a:solidFill>
            </a:endParaRPr>
          </a:p>
          <a:p>
            <a:endParaRPr lang="sv-SE" b="0" i="0" dirty="0">
              <a:solidFill>
                <a:srgbClr val="202122"/>
              </a:solidFill>
              <a:effectLst/>
            </a:endParaRPr>
          </a:p>
          <a:p>
            <a:endParaRPr lang="sv-SE" dirty="0">
              <a:solidFill>
                <a:srgbClr val="202122"/>
              </a:solidFill>
            </a:endParaRPr>
          </a:p>
          <a:p>
            <a:endParaRPr lang="sv-SE" dirty="0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0FDDCBEE-43F0-4C60-9ADE-481D4A06CBCC}"/>
              </a:ext>
            </a:extLst>
          </p:cNvPr>
          <p:cNvSpPr txBox="1"/>
          <p:nvPr/>
        </p:nvSpPr>
        <p:spPr>
          <a:xfrm>
            <a:off x="8168640" y="4945104"/>
            <a:ext cx="3505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Satiriska bild från 1962 – Kennedy och Chrusjtjov bryter arm på två atombomber</a:t>
            </a:r>
          </a:p>
        </p:txBody>
      </p:sp>
    </p:spTree>
    <p:extLst>
      <p:ext uri="{BB962C8B-B14F-4D97-AF65-F5344CB8AC3E}">
        <p14:creationId xmlns:p14="http://schemas.microsoft.com/office/powerpoint/2010/main" val="2847424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CF04FE0-90F4-14A2-127C-C6BC8E32F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sv-SE" sz="3800"/>
              <a:t>Stanislav Petrov – Avvärjde kärnvapenkrig 1983</a:t>
            </a:r>
          </a:p>
        </p:txBody>
      </p:sp>
      <p:sp>
        <p:nvSpPr>
          <p:cNvPr id="103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B63466E-9459-E9A2-BBB0-7F6082CB8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86" y="2678434"/>
            <a:ext cx="5146891" cy="3990590"/>
          </a:xfrm>
        </p:spPr>
        <p:txBody>
          <a:bodyPr>
            <a:normAutofit lnSpcReduction="10000"/>
          </a:bodyPr>
          <a:lstStyle/>
          <a:p>
            <a:r>
              <a:rPr lang="sv-SE" sz="2200" dirty="0"/>
              <a:t>Natten mellan 23 och 24 september 1983 startade Sovjets varningssystem för kärnvapen</a:t>
            </a:r>
          </a:p>
          <a:p>
            <a:endParaRPr lang="sv-SE" sz="2200" dirty="0"/>
          </a:p>
          <a:p>
            <a:r>
              <a:rPr lang="sv-SE" sz="2200" dirty="0"/>
              <a:t>Den ansvarige den natten Stanislav </a:t>
            </a:r>
            <a:r>
              <a:rPr lang="sv-SE" sz="2200" dirty="0" err="1"/>
              <a:t>Petrov</a:t>
            </a:r>
            <a:r>
              <a:rPr lang="sv-SE" sz="2200" dirty="0"/>
              <a:t> var avvaktande trots att systemet visade att USA att skickat 5 kärnvapen mot Sovjet</a:t>
            </a:r>
          </a:p>
          <a:p>
            <a:endParaRPr lang="sv-SE" sz="2200" dirty="0"/>
          </a:p>
          <a:p>
            <a:r>
              <a:rPr lang="sv-SE" sz="2200" dirty="0"/>
              <a:t>Det visade sig vara ett ovanligt väderfenomen som hade </a:t>
            </a:r>
            <a:r>
              <a:rPr lang="sv-SE" sz="2200"/>
              <a:t>utlöst varningssystemet </a:t>
            </a:r>
            <a:endParaRPr lang="sv-SE" sz="2200" dirty="0"/>
          </a:p>
        </p:txBody>
      </p:sp>
    </p:spTree>
    <p:extLst>
      <p:ext uri="{BB962C8B-B14F-4D97-AF65-F5344CB8AC3E}">
        <p14:creationId xmlns:p14="http://schemas.microsoft.com/office/powerpoint/2010/main" val="16095468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5F9638D-371C-44E0-BB09-FE5A79090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Kärnvapen efter Kubakrisen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21AF99E-BFF2-406E-8009-57024C726F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400" y="1398904"/>
            <a:ext cx="5797319" cy="5174616"/>
          </a:xfrm>
        </p:spPr>
        <p:txBody>
          <a:bodyPr>
            <a:normAutofit fontScale="77500" lnSpcReduction="20000"/>
          </a:bodyPr>
          <a:lstStyle/>
          <a:p>
            <a:r>
              <a:rPr lang="sv-SE" dirty="0"/>
              <a:t>Hotet om kärnvapenkrig fortsatte men inte på samman intensiva nivå </a:t>
            </a:r>
          </a:p>
          <a:p>
            <a:endParaRPr lang="sv-SE" dirty="0"/>
          </a:p>
          <a:p>
            <a:r>
              <a:rPr lang="sv-SE" dirty="0"/>
              <a:t>Idag har officiellt nio länder i världen kärnvapen – USA, Ryssland, Kina, Storbritannien och Frankrike, Indien, Israel, Pakistan och Nordkorea </a:t>
            </a:r>
          </a:p>
          <a:p>
            <a:endParaRPr lang="sv-SE" dirty="0"/>
          </a:p>
          <a:p>
            <a:r>
              <a:rPr lang="sv-SE" dirty="0"/>
              <a:t>Stor intresse att rusta ner alla kärnvapen i världen – </a:t>
            </a:r>
            <a:r>
              <a:rPr lang="sv-SE" dirty="0" err="1"/>
              <a:t>iCan</a:t>
            </a:r>
            <a:r>
              <a:rPr lang="sv-SE" dirty="0"/>
              <a:t>, en koalition av organisationer som jobbar emot kärnvapen – Fick Nobelpriset i fred 2017 </a:t>
            </a:r>
          </a:p>
          <a:p>
            <a:endParaRPr lang="sv-SE" dirty="0"/>
          </a:p>
          <a:p>
            <a:r>
              <a:rPr lang="sv-SE" dirty="0"/>
              <a:t>Finns fortfarande en stor oro kring kärnvapenkrig i världen – igen efter Rysslands agerande i Ukraina och även nu konflikten mellan Indien </a:t>
            </a:r>
            <a:r>
              <a:rPr lang="sv-SE"/>
              <a:t>och Pakistan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262012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581</Words>
  <Application>Microsoft Office PowerPoint</Application>
  <PresentationFormat>Bredbild</PresentationFormat>
  <Paragraphs>63</Paragraphs>
  <Slides>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Office-tema</vt:lpstr>
      <vt:lpstr>Kärnvapenhotet </vt:lpstr>
      <vt:lpstr>Kärnfysikens utveckling</vt:lpstr>
      <vt:lpstr>Skapandet av kärnvapen </vt:lpstr>
      <vt:lpstr>Atombomberna över Hiroshima och Nagasaki </vt:lpstr>
      <vt:lpstr>Flera länder följer efter </vt:lpstr>
      <vt:lpstr>Kubakrisen – Nära ett kärnvapenkrig 1962 </vt:lpstr>
      <vt:lpstr>Kubakrisen fort. </vt:lpstr>
      <vt:lpstr>Stanislav Petrov – Avvärjde kärnvapenkrig 1983</vt:lpstr>
      <vt:lpstr>Kärnvapen efter Kubakrisen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Kärnvapenhotet </dc:title>
  <dc:creator>Joakim Jideström</dc:creator>
  <cp:lastModifiedBy>Joakim Jideström</cp:lastModifiedBy>
  <cp:revision>1</cp:revision>
  <dcterms:created xsi:type="dcterms:W3CDTF">2022-05-17T05:44:12Z</dcterms:created>
  <dcterms:modified xsi:type="dcterms:W3CDTF">2026-06-22T11:56:04Z</dcterms:modified>
</cp:coreProperties>
</file>