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82D762-A181-45BC-B232-9C53357F2262}" v="7" dt="2026-06-22T11:18:48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1096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 sldOrd">
      <pc:chgData name="Joakim Jideström" userId="55301464-3ae5-4df5-b584-5e5b60ec0c1b" providerId="ADAL" clId="{55BEA114-65DF-4831-B0DA-3F089B9AB1A6}" dt="2026-06-22T11:18:48.065" v="8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17:18.800" v="2" actId="478"/>
        <pc:sldMkLst>
          <pc:docMk/>
          <pc:sldMk cId="2852161572" sldId="256"/>
        </pc:sldMkLst>
        <pc:picChg chg="del">
          <ac:chgData name="Joakim Jideström" userId="55301464-3ae5-4df5-b584-5e5b60ec0c1b" providerId="ADAL" clId="{55BEA114-65DF-4831-B0DA-3F089B9AB1A6}" dt="2026-06-22T11:17:18.800" v="2" actId="478"/>
          <ac:picMkLst>
            <pc:docMk/>
            <pc:sldMk cId="2852161572" sldId="256"/>
            <ac:picMk id="1026" creationId="{9BFAB224-4FB4-0528-6B08-835D80DDD219}"/>
          </ac:picMkLst>
        </pc:picChg>
      </pc:sldChg>
      <pc:sldChg chg="delSp">
        <pc:chgData name="Joakim Jideström" userId="55301464-3ae5-4df5-b584-5e5b60ec0c1b" providerId="ADAL" clId="{55BEA114-65DF-4831-B0DA-3F089B9AB1A6}" dt="2026-06-22T11:17:34.488" v="4" actId="478"/>
        <pc:sldMkLst>
          <pc:docMk/>
          <pc:sldMk cId="116649099" sldId="259"/>
        </pc:sldMkLst>
        <pc:picChg chg="del">
          <ac:chgData name="Joakim Jideström" userId="55301464-3ae5-4df5-b584-5e5b60ec0c1b" providerId="ADAL" clId="{55BEA114-65DF-4831-B0DA-3F089B9AB1A6}" dt="2026-06-22T11:17:34.488" v="4" actId="478"/>
          <ac:picMkLst>
            <pc:docMk/>
            <pc:sldMk cId="116649099" sldId="259"/>
            <ac:picMk id="3074" creationId="{0FA693DC-9A30-8BF9-61EB-5B7E1A01D04C}"/>
          </ac:picMkLst>
        </pc:picChg>
      </pc:sldChg>
      <pc:sldChg chg="delSp">
        <pc:chgData name="Joakim Jideström" userId="55301464-3ae5-4df5-b584-5e5b60ec0c1b" providerId="ADAL" clId="{55BEA114-65DF-4831-B0DA-3F089B9AB1A6}" dt="2026-06-22T11:17:21.470" v="3" actId="478"/>
        <pc:sldMkLst>
          <pc:docMk/>
          <pc:sldMk cId="3254094259" sldId="260"/>
        </pc:sldMkLst>
        <pc:picChg chg="del">
          <ac:chgData name="Joakim Jideström" userId="55301464-3ae5-4df5-b584-5e5b60ec0c1b" providerId="ADAL" clId="{55BEA114-65DF-4831-B0DA-3F089B9AB1A6}" dt="2026-06-22T11:17:21.470" v="3" actId="478"/>
          <ac:picMkLst>
            <pc:docMk/>
            <pc:sldMk cId="3254094259" sldId="260"/>
            <ac:picMk id="2050" creationId="{555C8F13-EB4D-E9C5-AAAE-CE30FD50C48A}"/>
          </ac:picMkLst>
        </pc:picChg>
      </pc:sldChg>
      <pc:sldChg chg="delSp">
        <pc:chgData name="Joakim Jideström" userId="55301464-3ae5-4df5-b584-5e5b60ec0c1b" providerId="ADAL" clId="{55BEA114-65DF-4831-B0DA-3F089B9AB1A6}" dt="2026-06-22T11:17:41.611" v="5" actId="478"/>
        <pc:sldMkLst>
          <pc:docMk/>
          <pc:sldMk cId="4265295472" sldId="261"/>
        </pc:sldMkLst>
        <pc:picChg chg="del">
          <ac:chgData name="Joakim Jideström" userId="55301464-3ae5-4df5-b584-5e5b60ec0c1b" providerId="ADAL" clId="{55BEA114-65DF-4831-B0DA-3F089B9AB1A6}" dt="2026-06-22T11:17:41.611" v="5" actId="478"/>
          <ac:picMkLst>
            <pc:docMk/>
            <pc:sldMk cId="4265295472" sldId="261"/>
            <ac:picMk id="4098" creationId="{D1882715-8BBB-CBDF-85E0-2622DCA0BADF}"/>
          </ac:picMkLst>
        </pc:picChg>
      </pc:sldChg>
      <pc:sldChg chg="delSp">
        <pc:chgData name="Joakim Jideström" userId="55301464-3ae5-4df5-b584-5e5b60ec0c1b" providerId="ADAL" clId="{55BEA114-65DF-4831-B0DA-3F089B9AB1A6}" dt="2026-06-22T11:18:48.065" v="8" actId="478"/>
        <pc:sldMkLst>
          <pc:docMk/>
          <pc:sldMk cId="686302552" sldId="263"/>
        </pc:sldMkLst>
        <pc:picChg chg="del">
          <ac:chgData name="Joakim Jideström" userId="55301464-3ae5-4df5-b584-5e5b60ec0c1b" providerId="ADAL" clId="{55BEA114-65DF-4831-B0DA-3F089B9AB1A6}" dt="2026-06-22T11:18:48.065" v="8" actId="478"/>
          <ac:picMkLst>
            <pc:docMk/>
            <pc:sldMk cId="686302552" sldId="263"/>
            <ac:picMk id="5122" creationId="{7E87C951-1180-28B5-8160-CE7F9B8BA075}"/>
          </ac:picMkLst>
        </pc:picChg>
        <pc:picChg chg="del">
          <ac:chgData name="Joakim Jideström" userId="55301464-3ae5-4df5-b584-5e5b60ec0c1b" providerId="ADAL" clId="{55BEA114-65DF-4831-B0DA-3F089B9AB1A6}" dt="2026-06-22T11:18:46.997" v="7" actId="478"/>
          <ac:picMkLst>
            <pc:docMk/>
            <pc:sldMk cId="686302552" sldId="263"/>
            <ac:picMk id="5124" creationId="{E5082765-EEE5-8986-B7B0-7D28C0E417DF}"/>
          </ac:picMkLst>
        </pc:picChg>
      </pc:sldChg>
      <pc:sldChg chg="delSp">
        <pc:chgData name="Joakim Jideström" userId="55301464-3ae5-4df5-b584-5e5b60ec0c1b" providerId="ADAL" clId="{55BEA114-65DF-4831-B0DA-3F089B9AB1A6}" dt="2026-06-22T11:18:41.590" v="6" actId="478"/>
        <pc:sldMkLst>
          <pc:docMk/>
          <pc:sldMk cId="575040542" sldId="264"/>
        </pc:sldMkLst>
        <pc:picChg chg="del">
          <ac:chgData name="Joakim Jideström" userId="55301464-3ae5-4df5-b584-5e5b60ec0c1b" providerId="ADAL" clId="{55BEA114-65DF-4831-B0DA-3F089B9AB1A6}" dt="2026-06-22T11:18:41.590" v="6" actId="478"/>
          <ac:picMkLst>
            <pc:docMk/>
            <pc:sldMk cId="575040542" sldId="264"/>
            <ac:picMk id="6146" creationId="{809CC5A2-A72C-4141-0301-2BCDA70B5A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5758D9-EBE8-CB7C-2394-B88855618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4F3D5C-DDF4-E41B-75C2-9443060C1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5727CF-D9E3-BA3C-E1F9-537A1D3B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960A64-1072-7B4F-F4D8-1FC6B26D6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D2316F-9C3F-6E2E-6C40-47DB361F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954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733A39-156D-C9AF-0FE6-1FBD28FD9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E04FFA-B510-F2CF-7A19-666745B3A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2D4E5B-A6D9-A5DD-E796-DE846F2A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A506A5-0FB7-E5AA-0C6A-0CF4BA6AF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97F1E8-0FFD-5322-5053-797F20627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6349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A281A4-6165-87A1-F626-AFC562D7B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F94C2F9-476B-C5F8-2A35-F2BB2C965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9D36438-C658-B887-CA3D-AE183AE1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53EAF8-8C96-4DA3-8514-0DC698BB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0C61EC-443D-AA68-0198-C7731F365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7467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3E5AA9-36BF-133B-CF54-DEF377C1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E818DD-C63E-B590-61FC-80CB404C0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422AAD-8275-D611-4347-2A87E0DC9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1E0F2F-5613-BA75-E22C-C9AE919C3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0E8992E-3887-A544-BFB4-A117D9389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7C39615-7C46-7780-3525-9DF137D0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72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70C8DA-3AFD-8F47-7981-0D4F4AB3C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F06243-0FAB-B85B-8901-A83ED336A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7BD4AF2-7460-6958-E9DC-970268D7F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96C89DF-3931-CE39-3575-56DAB70C21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C664FCE-26A0-98FC-94D7-4FF15CB75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49D6C68-E437-624D-D5C2-706E9602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2C3F80D-1A29-5883-3613-5DE87CD91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3C7FDDD-5F67-91BD-34BD-D5DC8106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21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FCFE0F-FE0A-C714-4C23-9EDC02CE9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C9C3456-51D9-8B82-110C-98F091D6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15A3451-A63D-8B70-24DF-961C3498C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FAAF21-5E7C-8E90-DCC3-CFFD8A896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88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018B8BF-67CE-EACC-9B46-D3626DC9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5527ACF-96BE-E4B3-9E1D-51760EE36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6CC4605-7C46-8A56-87AE-B8196212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95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159531-D8EC-811E-AD80-AF37658B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ADC507-84FD-1057-AB18-5CD7A37F2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1AE22C0-BCE9-983F-FF9B-28DCECA1F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C1004E-0BBE-24C2-99F3-E3162A1A6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E9D2CF2-4B25-D12C-CBB0-A590015E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DA844B-C61D-42B9-5AE1-A9B5103E9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4715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B3C59C-854E-D02D-8236-D5C791BDC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01591BD-6C60-10EE-2ACA-3700A5632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345D90D-C94B-D7B2-9A1A-A6BCF986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C493A51-7E2A-03BE-452E-67DE27873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9DBEB87-DE20-F389-6362-DBAFA61EF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31877BD-3B32-E54E-DB1A-31C81E6E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830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1C3EB7-CE00-FAB1-65F8-6AC7DB490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B59B28A-E273-64C5-1BBA-7690E0B46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EB6AB2F-D9E7-62CE-F901-03428BCC7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0159C0-E04D-866F-315C-C9158BE2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668A43-2DD0-9FE8-F75E-2DB0E5912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946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972F4CF-9A2D-A006-8ADD-456BC3F0CE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DA598F4-894D-7124-418A-A1EC8C68D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5A0D080-6F7B-AC31-EE17-646AEA55F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502FB7-4A0B-02FE-09DF-1DDD6BA2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9DE968-C1C7-B0D1-098A-7B40F660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81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F06B3FD-3C2C-07CD-0694-D414B32E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340980A-5A54-52F9-F27B-8A5D2B707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8B5FCD-D064-3103-9DC2-4005B1F170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3638A-8705-4B81-AD5F-8783BF571FB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7A7656-2C1C-55F9-DE9B-B38900198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0554D7-DC75-DA8E-2E00-61AA374D3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47770-E76B-40D6-A01B-90E06F55EE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712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10D61E-730F-AF7A-2589-BA985BCB5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Industriella revolutionen – Del 2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5B986D-288E-34DD-F372-0C89EFF7A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Hur den industriella revolutionen förändrade samhället och världen i grunden</a:t>
            </a:r>
          </a:p>
        </p:txBody>
      </p:sp>
    </p:spTree>
    <p:extLst>
      <p:ext uri="{BB962C8B-B14F-4D97-AF65-F5344CB8AC3E}">
        <p14:creationId xmlns:p14="http://schemas.microsoft.com/office/powerpoint/2010/main" val="2852161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1143F-3BFA-84C4-DCDD-787AEE51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158" y="803325"/>
            <a:ext cx="5259707" cy="1325563"/>
          </a:xfrm>
        </p:spPr>
        <p:txBody>
          <a:bodyPr>
            <a:normAutofit/>
          </a:bodyPr>
          <a:lstStyle/>
          <a:p>
            <a:r>
              <a:rPr lang="sv-SE" dirty="0"/>
              <a:t>Teknisk utveckling </a:t>
            </a:r>
          </a:p>
        </p:txBody>
      </p:sp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C98447-7970-D9DF-D608-F6882F849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2056" y="2279018"/>
            <a:ext cx="6136816" cy="4314822"/>
          </a:xfrm>
        </p:spPr>
        <p:txBody>
          <a:bodyPr anchor="t">
            <a:normAutofit lnSpcReduction="10000"/>
          </a:bodyPr>
          <a:lstStyle/>
          <a:p>
            <a:r>
              <a:rPr lang="sv-SE" sz="1600" dirty="0"/>
              <a:t>Förståelse för mekanik, fysikens lagar och ett stort intresse möjliggjorde utvecklingen av nya tekniker </a:t>
            </a:r>
          </a:p>
          <a:p>
            <a:endParaRPr lang="sv-SE" sz="1600" dirty="0"/>
          </a:p>
          <a:p>
            <a:r>
              <a:rPr lang="sv-SE" sz="1600" dirty="0"/>
              <a:t>Handelsvägarna över världen möjliggjorde import av råvaror som kunde användas i industrin </a:t>
            </a:r>
            <a:r>
              <a:rPr lang="sv-SE" sz="1600" dirty="0" err="1"/>
              <a:t>t.ex</a:t>
            </a:r>
            <a:r>
              <a:rPr lang="sv-SE" sz="1600" dirty="0"/>
              <a:t> bomull – </a:t>
            </a:r>
            <a:r>
              <a:rPr lang="sv-SE" sz="1600" b="1" dirty="0"/>
              <a:t>Spinning Jenny </a:t>
            </a:r>
            <a:r>
              <a:rPr lang="sv-SE" sz="1600" dirty="0"/>
              <a:t>(tidig mekanisk maskin som var 8 gångar snabbare än mänsklig vävning, uppfanns 1767) </a:t>
            </a:r>
          </a:p>
          <a:p>
            <a:endParaRPr lang="sv-SE" sz="1600" dirty="0"/>
          </a:p>
          <a:p>
            <a:r>
              <a:rPr lang="sv-SE" sz="1600" b="1" dirty="0"/>
              <a:t>Ångmaskinen</a:t>
            </a:r>
            <a:r>
              <a:rPr lang="sv-SE" sz="1600" dirty="0"/>
              <a:t> – Förståelsen att man kan omvandla kol till rörelseenergi (James Watt – effektiviserade metoden så den kunde användas på större maskiner och transporter) – Kom i bruk under slutet av 1700-talet </a:t>
            </a:r>
          </a:p>
          <a:p>
            <a:endParaRPr lang="sv-SE" sz="1600" dirty="0"/>
          </a:p>
          <a:p>
            <a:r>
              <a:rPr lang="sv-SE" sz="1600" b="1" dirty="0"/>
              <a:t>Järnvägen</a:t>
            </a:r>
            <a:r>
              <a:rPr lang="sv-SE" sz="1600" dirty="0"/>
              <a:t> – Man använde ångmaskinen för att bygga transporter som till gjorde att man effektivt kunde transportera råvaror och annat gods på land – 1830 invigdes den första järnvägslinjen mellan Manchester och Liverpool (två klassiska industristäder) </a:t>
            </a:r>
          </a:p>
          <a:p>
            <a:endParaRPr lang="sv-SE" sz="1100" dirty="0"/>
          </a:p>
          <a:p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3254094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3B3E3CC-92A6-4975-80C5-B0E087FDD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v-SE" dirty="0"/>
              <a:t>Förändring på </a:t>
            </a:r>
            <a:r>
              <a:rPr lang="sv-SE" b="1" dirty="0"/>
              <a:t>individnivå</a:t>
            </a:r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A41F6A-594A-3EF1-DDB2-0ABA72191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07"/>
            <a:ext cx="5107801" cy="4564593"/>
          </a:xfrm>
        </p:spPr>
        <p:txBody>
          <a:bodyPr>
            <a:normAutofit/>
          </a:bodyPr>
          <a:lstStyle/>
          <a:p>
            <a:r>
              <a:rPr lang="sv-SE" sz="2000" dirty="0"/>
              <a:t>Uppkomsten av ett klassamhälle – Din ekonomiska position avgör din ställning i samhället (finns undantag för klassresor men de var få) </a:t>
            </a:r>
          </a:p>
          <a:p>
            <a:endParaRPr lang="sv-SE" sz="2000" dirty="0"/>
          </a:p>
          <a:p>
            <a:r>
              <a:rPr lang="sv-SE" sz="2000" dirty="0"/>
              <a:t>De flesta fick det bättre ekonomiskt men det fanns skillnader mellan de olika klasserna – Klassklyftor</a:t>
            </a:r>
          </a:p>
          <a:p>
            <a:endParaRPr lang="sv-SE" sz="2000" dirty="0"/>
          </a:p>
          <a:p>
            <a:r>
              <a:rPr lang="sv-SE" sz="2000" dirty="0"/>
              <a:t>Billigare och bättre varor på marknaden </a:t>
            </a:r>
          </a:p>
          <a:p>
            <a:endParaRPr lang="sv-SE" sz="2000" dirty="0"/>
          </a:p>
          <a:p>
            <a:r>
              <a:rPr lang="sv-SE" sz="2000" dirty="0"/>
              <a:t>Förlorade arbetstillfällen – Hantverkare och liknande förlorade sina jobb till maskiner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  <p:pic>
        <p:nvPicPr>
          <p:cNvPr id="4" name="image1.jpeg">
            <a:extLst>
              <a:ext uri="{FF2B5EF4-FFF2-40B4-BE49-F238E27FC236}">
                <a16:creationId xmlns:a16="http://schemas.microsoft.com/office/drawing/2014/main" id="{02CF2BB6-474E-CAE3-89D7-06AFEA846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001" y="1773816"/>
            <a:ext cx="5369691" cy="440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68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10606B7-ACCD-0DBD-53AE-B718CDC0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v-SE" dirty="0"/>
              <a:t>Förändring på </a:t>
            </a:r>
            <a:r>
              <a:rPr lang="sv-SE" b="1" dirty="0"/>
              <a:t>samhällsnivå</a:t>
            </a:r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7375E6-8468-F33A-3AFE-4DAB1FDC6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952" y="1587615"/>
            <a:ext cx="5374315" cy="4589347"/>
          </a:xfrm>
        </p:spPr>
        <p:txBody>
          <a:bodyPr>
            <a:normAutofit/>
          </a:bodyPr>
          <a:lstStyle/>
          <a:p>
            <a:r>
              <a:rPr lang="sv-SE" sz="1800" dirty="0"/>
              <a:t>Urbaniseringen – Industristäder </a:t>
            </a:r>
          </a:p>
          <a:p>
            <a:endParaRPr lang="sv-SE" sz="1800" dirty="0"/>
          </a:p>
          <a:p>
            <a:r>
              <a:rPr lang="sv-SE" sz="1800" dirty="0"/>
              <a:t>Stor befolkningsökning </a:t>
            </a:r>
          </a:p>
          <a:p>
            <a:endParaRPr lang="sv-SE" sz="1800" dirty="0"/>
          </a:p>
          <a:p>
            <a:r>
              <a:rPr lang="sv-SE" sz="1800" dirty="0"/>
              <a:t>Ekonomiska klyftor </a:t>
            </a:r>
          </a:p>
          <a:p>
            <a:endParaRPr lang="sv-SE" sz="1800" dirty="0"/>
          </a:p>
          <a:p>
            <a:r>
              <a:rPr lang="sv-SE" sz="1800" dirty="0"/>
              <a:t>Ett konsumentsamhälle där du köper dina varor och inte producerar dem själv </a:t>
            </a:r>
          </a:p>
          <a:p>
            <a:endParaRPr lang="sv-SE" sz="1800" dirty="0"/>
          </a:p>
          <a:p>
            <a:r>
              <a:rPr lang="sv-SE" sz="1800" dirty="0"/>
              <a:t>Stor välståndsökning för samhället </a:t>
            </a:r>
          </a:p>
          <a:p>
            <a:endParaRPr lang="sv-SE" sz="1800" dirty="0"/>
          </a:p>
          <a:p>
            <a:r>
              <a:rPr lang="sv-SE" sz="1800" dirty="0"/>
              <a:t>De industriella länderna kunde producera vapen, transporter storskaligt och effektivt 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B8AF1B02-CD72-E5C2-62D2-71817F116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826" y="1587615"/>
            <a:ext cx="6532880" cy="458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85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93533B-A487-4E51-EB02-1915CE9C8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Förändring på </a:t>
            </a:r>
            <a:r>
              <a:rPr lang="sv-SE" sz="4100" b="1"/>
              <a:t>global nivå 1800-1900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EE123F-EE0B-6C3A-8A7A-6F5BD912C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200" y="2204727"/>
            <a:ext cx="7162799" cy="4378949"/>
          </a:xfrm>
        </p:spPr>
        <p:txBody>
          <a:bodyPr>
            <a:normAutofit/>
          </a:bodyPr>
          <a:lstStyle/>
          <a:p>
            <a:r>
              <a:rPr lang="sv-SE" sz="1800" dirty="0"/>
              <a:t>De industrialiserade länder fick en stor maktposition i världen – Välståndet och den teknologiska utvecklingen kunde utnyttjas effektivt </a:t>
            </a:r>
          </a:p>
          <a:p>
            <a:endParaRPr lang="sv-SE" sz="1800" dirty="0"/>
          </a:p>
          <a:p>
            <a:r>
              <a:rPr lang="sv-SE" sz="1800" dirty="0"/>
              <a:t>De nya ångbåtarna (James Watt – Effektiviserade ångmaskinen så den kunde driva stora farkoster) – Kunde effektivisera handeln över världshaven </a:t>
            </a:r>
          </a:p>
          <a:p>
            <a:endParaRPr lang="sv-SE" sz="1800" dirty="0"/>
          </a:p>
          <a:p>
            <a:r>
              <a:rPr lang="sv-SE" sz="1800" dirty="0"/>
              <a:t>Nya mer dominerande industriellt producerade vapen skapade en stark maktfaktor i strid</a:t>
            </a:r>
          </a:p>
          <a:p>
            <a:endParaRPr lang="sv-SE" sz="1800" dirty="0"/>
          </a:p>
          <a:p>
            <a:r>
              <a:rPr lang="sv-SE" sz="1800" dirty="0"/>
              <a:t>Världen blev mer ojämlik – Europa (Storbritannien, Frankrike, Nederländerna, Tyskland, även USA) distanserar sig från övriga världen ekonomiskt och politiskt </a:t>
            </a:r>
          </a:p>
          <a:p>
            <a:endParaRPr lang="sv-SE" sz="1600" dirty="0"/>
          </a:p>
          <a:p>
            <a:endParaRPr lang="sv-SE" sz="1600" dirty="0"/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2D3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49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368CF5-660E-E7DC-DA4D-67F5E7B5E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Västvärlden blir dominanta globalt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55A3CA-905B-5037-B109-48DAD7B63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240" y="2204722"/>
            <a:ext cx="7477739" cy="4571998"/>
          </a:xfrm>
        </p:spPr>
        <p:txBody>
          <a:bodyPr>
            <a:normAutofit lnSpcReduction="10000"/>
          </a:bodyPr>
          <a:lstStyle/>
          <a:p>
            <a:r>
              <a:rPr lang="sv-SE" sz="1400" dirty="0"/>
              <a:t>Innan industrialiseringen var västvärlden underkastade Kinas och Indiens vilja </a:t>
            </a:r>
          </a:p>
          <a:p>
            <a:endParaRPr lang="sv-SE" sz="1400" dirty="0"/>
          </a:p>
          <a:p>
            <a:r>
              <a:rPr lang="sv-SE" sz="1400" b="1" dirty="0"/>
              <a:t>Opiumkriget</a:t>
            </a:r>
            <a:r>
              <a:rPr lang="sv-SE" sz="1400" dirty="0"/>
              <a:t> – Två konflikter (1839-1842, 1856-1860) mellan europeiska stater och Kina </a:t>
            </a:r>
          </a:p>
          <a:p>
            <a:pPr marL="0" indent="0">
              <a:buNone/>
            </a:pPr>
            <a:r>
              <a:rPr lang="sv-SE" sz="1400" dirty="0"/>
              <a:t>-Kina hade länge varit ointresserade av handel med Europa (ingen efterfrågan på europeiska varor) – Europa intresserade av handel med Kina </a:t>
            </a:r>
          </a:p>
          <a:p>
            <a:pPr marL="0" indent="0">
              <a:buNone/>
            </a:pPr>
            <a:endParaRPr lang="sv-SE" sz="1400" dirty="0"/>
          </a:p>
          <a:p>
            <a:pPr marL="0" indent="0">
              <a:buNone/>
            </a:pPr>
            <a:r>
              <a:rPr lang="sv-SE" sz="1400" dirty="0"/>
              <a:t>-Europa (framförallt Storbritannien) börjar under början av 1800-talet sälja opium (narkotikapreparat) till Kina (olovligt från kinesiska myndigheter) – Stor efterfrågan på grund av det starka beroendet </a:t>
            </a:r>
          </a:p>
          <a:p>
            <a:pPr marL="0" indent="0">
              <a:buNone/>
            </a:pPr>
            <a:endParaRPr lang="sv-SE" sz="1400" dirty="0"/>
          </a:p>
          <a:p>
            <a:pPr marL="0" indent="0">
              <a:buNone/>
            </a:pPr>
            <a:r>
              <a:rPr lang="sv-SE" sz="1400" dirty="0"/>
              <a:t>-Storbritannien fick opiumet från Indien som de hade </a:t>
            </a:r>
            <a:r>
              <a:rPr lang="sv-SE" sz="1400" dirty="0" err="1"/>
              <a:t>kolonialiserat</a:t>
            </a:r>
            <a:r>
              <a:rPr lang="sv-SE" sz="1400" dirty="0"/>
              <a:t> delar av </a:t>
            </a:r>
          </a:p>
          <a:p>
            <a:pPr marL="0" indent="0">
              <a:buNone/>
            </a:pPr>
            <a:endParaRPr lang="sv-SE" sz="1400" dirty="0"/>
          </a:p>
          <a:p>
            <a:pPr marL="0" indent="0">
              <a:buNone/>
            </a:pPr>
            <a:r>
              <a:rPr lang="sv-SE" sz="1400" dirty="0"/>
              <a:t>-Stort motstånd från Kinas myndigheter som förbjöd import av opium – Smugglades in ändå vid de stora hamnarna</a:t>
            </a:r>
          </a:p>
          <a:p>
            <a:pPr marL="0" indent="0">
              <a:buNone/>
            </a:pPr>
            <a:endParaRPr lang="sv-SE" sz="1400" dirty="0"/>
          </a:p>
          <a:p>
            <a:pPr marL="0" indent="0">
              <a:buNone/>
            </a:pPr>
            <a:r>
              <a:rPr lang="sv-SE" sz="1400" dirty="0"/>
              <a:t>-1839 beslagtogs 20 000 kistor med opium i den kinesiska staden Kanton – Brittiska regeringen menade att de skulle få ersättning för det beslagtagna opiumet, Kina godkände inte kraven och krig bröt ut</a:t>
            </a:r>
          </a:p>
          <a:p>
            <a:pPr marL="0" indent="0">
              <a:buNone/>
            </a:pPr>
            <a:endParaRPr lang="sv-SE" sz="1000" dirty="0"/>
          </a:p>
        </p:txBody>
      </p:sp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CE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295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9804582-EEFD-3F5B-0D42-12070C2DA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v-SE" dirty="0"/>
              <a:t>Opiumkriget fort. – USA öppnar Japans hamnar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CD45E2-15C5-7FDE-3543-EFFC476EF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952" y="1773817"/>
            <a:ext cx="5868768" cy="4860664"/>
          </a:xfrm>
        </p:spPr>
        <p:txBody>
          <a:bodyPr>
            <a:normAutofit/>
          </a:bodyPr>
          <a:lstStyle/>
          <a:p>
            <a:r>
              <a:rPr lang="sv-SE" sz="1600" dirty="0"/>
              <a:t>Konflikt bröt ut i några år där britterna dominerade militärt (stor del att de hade industriproducerade vapen och transporter) </a:t>
            </a:r>
          </a:p>
          <a:p>
            <a:endParaRPr lang="sv-SE" sz="1600" dirty="0"/>
          </a:p>
          <a:p>
            <a:r>
              <a:rPr lang="sv-SE" sz="1600" dirty="0"/>
              <a:t>Kina tvingas vika sig – Britterna kräver att Kina öppnar upp sig för handel och lägger hela skulden för kriget på Kina – Kina förnedras således för första gången av en europeisk makt – Andra europeiska makter följde efter – Krävde att Kina öppnade för handel</a:t>
            </a:r>
          </a:p>
          <a:p>
            <a:endParaRPr lang="sv-SE" sz="1600" dirty="0"/>
          </a:p>
          <a:p>
            <a:r>
              <a:rPr lang="sv-SE" sz="1600" dirty="0"/>
              <a:t>Japan hade länge varit ett isolerat rike ute i Stilla havet – 1853 anländer en amerikansk flotta till Tokyo där de kräver att Japan öppnar upp för handel med amerikanska handelsfartyg – Japan tvingas godkänna kraven och tvingas öppna upp för USA och andra europeiska länder </a:t>
            </a:r>
          </a:p>
          <a:p>
            <a:endParaRPr lang="sv-SE" sz="1600" dirty="0"/>
          </a:p>
          <a:p>
            <a:r>
              <a:rPr lang="sv-SE" sz="1600" dirty="0"/>
              <a:t>Japan skickade senare personer till Europa för att undersöka det industriella undret – Japan industrialiseras under slutet av 1800-talet – Stor dominans i </a:t>
            </a:r>
            <a:r>
              <a:rPr lang="sv-SE" sz="1600" dirty="0" err="1"/>
              <a:t>Östasien</a:t>
            </a:r>
            <a:r>
              <a:rPr lang="sv-SE" sz="1600" dirty="0"/>
              <a:t> </a:t>
            </a:r>
          </a:p>
          <a:p>
            <a:endParaRPr lang="sv-SE" sz="1300" dirty="0"/>
          </a:p>
          <a:p>
            <a:endParaRPr lang="sv-SE" sz="13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D242F58-AD94-4FC0-1FD3-CB53F3CC6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4" y="2333396"/>
            <a:ext cx="4935970" cy="37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8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DACFAD3-CE5C-5301-1849-15A0D8964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sv-SE" dirty="0"/>
              <a:t>Politiska/sociala förändringar i samhället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4CCBAA-D039-CB97-9BA0-E4B86F7A0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1513840"/>
            <a:ext cx="6014720" cy="5171439"/>
          </a:xfrm>
        </p:spPr>
        <p:txBody>
          <a:bodyPr>
            <a:normAutofit/>
          </a:bodyPr>
          <a:lstStyle/>
          <a:p>
            <a:r>
              <a:rPr lang="sv-SE" sz="1400" dirty="0"/>
              <a:t>Fackförbund började bildas i de industrialiserade länder – Kritik mot det rådande tillståndet – Arbetarna gick samman för att kräva en förbättrad situation – De kunde hota om strejk (förbjudet i vissa länder) – Gav resultat för det bättre till arbetarna </a:t>
            </a:r>
          </a:p>
          <a:p>
            <a:endParaRPr lang="sv-SE" sz="1400" dirty="0"/>
          </a:p>
          <a:p>
            <a:r>
              <a:rPr lang="sv-SE" sz="1400" dirty="0"/>
              <a:t>Inledningsvis fanns det ingen lagstiftning som reglerade arbetstiden för arbetarna Extremt långa dagar i fabrikerna (12-16 timmar)</a:t>
            </a:r>
          </a:p>
          <a:p>
            <a:pPr marL="0" indent="0">
              <a:buNone/>
            </a:pPr>
            <a:r>
              <a:rPr lang="sv-SE" sz="1400" dirty="0"/>
              <a:t>-Fackförbunden fick igenom arbetstidsregleringar – Arbetstiden sjönk drastiskt från mitten av 1800-talet </a:t>
            </a:r>
          </a:p>
          <a:p>
            <a:endParaRPr lang="sv-SE" sz="1400" dirty="0"/>
          </a:p>
          <a:p>
            <a:r>
              <a:rPr lang="sv-SE" sz="1400" dirty="0"/>
              <a:t>Barnarbete vanligt förekommande </a:t>
            </a:r>
          </a:p>
          <a:p>
            <a:pPr marL="0" indent="0">
              <a:buNone/>
            </a:pPr>
            <a:r>
              <a:rPr lang="sv-SE" sz="1400" dirty="0"/>
              <a:t>- Under mitten av 1800-talet började man lagstifta om barnarbete vilket gjorde att barnarbetet gick från 85% (1845) - 37% (1855) – Mäktiga politiker var emot barnarbete och vittnesmål om barnarbete gjorde att man insåg att det inte kunde fortsätta – Fanns däremot en bit in på 1900-talet i de industrialiserade länder </a:t>
            </a:r>
          </a:p>
          <a:p>
            <a:endParaRPr lang="sv-SE" sz="1400" dirty="0"/>
          </a:p>
          <a:p>
            <a:r>
              <a:rPr lang="sv-SE" sz="1400" dirty="0"/>
              <a:t>Dålig arbetsmiljö och dålig lön </a:t>
            </a:r>
          </a:p>
          <a:p>
            <a:pPr marL="0" indent="0">
              <a:buNone/>
            </a:pPr>
            <a:r>
              <a:rPr lang="sv-SE" sz="1400" dirty="0"/>
              <a:t>-Fackförbundet ville ha kollektivavtal – Säkerställde att alla hade samma lön och arbetssituation – De skulle inte jobba för en lägre lön än den de kollektivt krävde</a:t>
            </a:r>
          </a:p>
          <a:p>
            <a:endParaRPr lang="sv-SE" sz="1000" dirty="0"/>
          </a:p>
          <a:p>
            <a:endParaRPr lang="sv-SE" sz="1000" dirty="0"/>
          </a:p>
          <a:p>
            <a:endParaRPr lang="sv-SE" sz="1000" dirty="0"/>
          </a:p>
          <a:p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575040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5128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8765D9-D171-79F4-8EEE-9FBAAB1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19" y="669925"/>
            <a:ext cx="4635609" cy="1325563"/>
          </a:xfrm>
        </p:spPr>
        <p:txBody>
          <a:bodyPr anchor="b">
            <a:normAutofit/>
          </a:bodyPr>
          <a:lstStyle/>
          <a:p>
            <a:r>
              <a:rPr lang="sv-SE" sz="3800">
                <a:solidFill>
                  <a:schemeClr val="bg1"/>
                </a:solidFill>
              </a:rPr>
              <a:t>Övriga europeiska maktdemonstrationer </a:t>
            </a:r>
          </a:p>
        </p:txBody>
      </p: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17920" y="2026340"/>
            <a:ext cx="597408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3" name="Straight Connector 5132">
            <a:extLst>
              <a:ext uri="{FF2B5EF4-FFF2-40B4-BE49-F238E27FC236}">
                <a16:creationId xmlns:a16="http://schemas.microsoft.com/office/drawing/2014/main" id="{CEA14AE1-71AB-4B18-826E-F563FF428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2916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0772B6-E16C-24EE-A9C4-38AA290B9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19" y="2400303"/>
            <a:ext cx="5506718" cy="4213851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Imperialismen – Västvärlden tar över stora delar av världen för att kunna effektivisera handel och överta makten över råvarorna 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Kapplöpningen om Afrika – Mellan 1880-1914 landar nästan hela Afrika under Europeiskt styre – Maktdemonstration både lokalt och globalt  </a:t>
            </a:r>
          </a:p>
        </p:txBody>
      </p:sp>
    </p:spTree>
    <p:extLst>
      <p:ext uri="{BB962C8B-B14F-4D97-AF65-F5344CB8AC3E}">
        <p14:creationId xmlns:p14="http://schemas.microsoft.com/office/powerpoint/2010/main" val="686302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829</Words>
  <Application>Microsoft Office PowerPoint</Application>
  <PresentationFormat>Bredbild</PresentationFormat>
  <Paragraphs>78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Industriella revolutionen – Del 2 </vt:lpstr>
      <vt:lpstr>Teknisk utveckling </vt:lpstr>
      <vt:lpstr>Förändring på individnivå </vt:lpstr>
      <vt:lpstr>Förändring på samhällsnivå </vt:lpstr>
      <vt:lpstr>Förändring på global nivå 1800-1900</vt:lpstr>
      <vt:lpstr>Västvärlden blir dominanta globalt </vt:lpstr>
      <vt:lpstr>Opiumkriget fort. – USA öppnar Japans hamnar </vt:lpstr>
      <vt:lpstr>Politiska/sociala förändringar i samhället </vt:lpstr>
      <vt:lpstr>Övriga europeiska maktdemonstrationer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Industriella revolutionen </dc:title>
  <dc:creator>Joakim Jideström</dc:creator>
  <cp:lastModifiedBy>Joakim Jideström</cp:lastModifiedBy>
  <cp:revision>9</cp:revision>
  <dcterms:created xsi:type="dcterms:W3CDTF">2022-12-06T06:40:30Z</dcterms:created>
  <dcterms:modified xsi:type="dcterms:W3CDTF">2026-06-22T11:18:52Z</dcterms:modified>
</cp:coreProperties>
</file>