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82CD3D-8B55-40C7-974C-07728703BF3D}" v="9" dt="2026-06-22T11:16:39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16:39.642" v="8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16:18.559" v="1" actId="478"/>
        <pc:sldMkLst>
          <pc:docMk/>
          <pc:sldMk cId="3514065543" sldId="256"/>
        </pc:sldMkLst>
        <pc:picChg chg="del">
          <ac:chgData name="Joakim Jideström" userId="55301464-3ae5-4df5-b584-5e5b60ec0c1b" providerId="ADAL" clId="{55BEA114-65DF-4831-B0DA-3F089B9AB1A6}" dt="2026-06-22T11:16:18.559" v="1" actId="478"/>
          <ac:picMkLst>
            <pc:docMk/>
            <pc:sldMk cId="3514065543" sldId="256"/>
            <ac:picMk id="6" creationId="{21E438D6-461C-4F01-9689-9E77E82725B4}"/>
          </ac:picMkLst>
        </pc:picChg>
        <pc:picChg chg="del">
          <ac:chgData name="Joakim Jideström" userId="55301464-3ae5-4df5-b584-5e5b60ec0c1b" providerId="ADAL" clId="{55BEA114-65DF-4831-B0DA-3F089B9AB1A6}" dt="2026-06-22T11:16:16.977" v="0" actId="478"/>
          <ac:picMkLst>
            <pc:docMk/>
            <pc:sldMk cId="3514065543" sldId="256"/>
            <ac:picMk id="7" creationId="{CFFE6303-9FC7-4E7C-A4AA-620BC1E835E2}"/>
          </ac:picMkLst>
        </pc:picChg>
      </pc:sldChg>
      <pc:sldChg chg="delSp">
        <pc:chgData name="Joakim Jideström" userId="55301464-3ae5-4df5-b584-5e5b60ec0c1b" providerId="ADAL" clId="{55BEA114-65DF-4831-B0DA-3F089B9AB1A6}" dt="2026-06-22T11:16:20.497" v="2" actId="478"/>
        <pc:sldMkLst>
          <pc:docMk/>
          <pc:sldMk cId="2205430750" sldId="257"/>
        </pc:sldMkLst>
        <pc:picChg chg="del">
          <ac:chgData name="Joakim Jideström" userId="55301464-3ae5-4df5-b584-5e5b60ec0c1b" providerId="ADAL" clId="{55BEA114-65DF-4831-B0DA-3F089B9AB1A6}" dt="2026-06-22T11:16:20.497" v="2" actId="478"/>
          <ac:picMkLst>
            <pc:docMk/>
            <pc:sldMk cId="2205430750" sldId="257"/>
            <ac:picMk id="1028" creationId="{F16B8246-4E18-C67F-4B5E-68DCDB3E7133}"/>
          </ac:picMkLst>
        </pc:picChg>
      </pc:sldChg>
      <pc:sldChg chg="delSp">
        <pc:chgData name="Joakim Jideström" userId="55301464-3ae5-4df5-b584-5e5b60ec0c1b" providerId="ADAL" clId="{55BEA114-65DF-4831-B0DA-3F089B9AB1A6}" dt="2026-06-22T11:16:22.976" v="3" actId="478"/>
        <pc:sldMkLst>
          <pc:docMk/>
          <pc:sldMk cId="2624649621" sldId="258"/>
        </pc:sldMkLst>
        <pc:picChg chg="del">
          <ac:chgData name="Joakim Jideström" userId="55301464-3ae5-4df5-b584-5e5b60ec0c1b" providerId="ADAL" clId="{55BEA114-65DF-4831-B0DA-3F089B9AB1A6}" dt="2026-06-22T11:16:22.976" v="3" actId="478"/>
          <ac:picMkLst>
            <pc:docMk/>
            <pc:sldMk cId="2624649621" sldId="258"/>
            <ac:picMk id="2050" creationId="{0ABEDFF7-876C-30B8-2FA4-7BA697C72839}"/>
          </ac:picMkLst>
        </pc:picChg>
      </pc:sldChg>
      <pc:sldChg chg="delSp">
        <pc:chgData name="Joakim Jideström" userId="55301464-3ae5-4df5-b584-5e5b60ec0c1b" providerId="ADAL" clId="{55BEA114-65DF-4831-B0DA-3F089B9AB1A6}" dt="2026-06-22T11:16:26.597" v="4" actId="478"/>
        <pc:sldMkLst>
          <pc:docMk/>
          <pc:sldMk cId="3759813799" sldId="259"/>
        </pc:sldMkLst>
        <pc:picChg chg="del">
          <ac:chgData name="Joakim Jideström" userId="55301464-3ae5-4df5-b584-5e5b60ec0c1b" providerId="ADAL" clId="{55BEA114-65DF-4831-B0DA-3F089B9AB1A6}" dt="2026-06-22T11:16:26.597" v="4" actId="478"/>
          <ac:picMkLst>
            <pc:docMk/>
            <pc:sldMk cId="3759813799" sldId="259"/>
            <ac:picMk id="3074" creationId="{DC856465-9004-E2BE-67C5-509E5D94ED4C}"/>
          </ac:picMkLst>
        </pc:picChg>
      </pc:sldChg>
      <pc:sldChg chg="delSp">
        <pc:chgData name="Joakim Jideström" userId="55301464-3ae5-4df5-b584-5e5b60ec0c1b" providerId="ADAL" clId="{55BEA114-65DF-4831-B0DA-3F089B9AB1A6}" dt="2026-06-22T11:16:30.182" v="5" actId="478"/>
        <pc:sldMkLst>
          <pc:docMk/>
          <pc:sldMk cId="968314230" sldId="260"/>
        </pc:sldMkLst>
        <pc:picChg chg="del">
          <ac:chgData name="Joakim Jideström" userId="55301464-3ae5-4df5-b584-5e5b60ec0c1b" providerId="ADAL" clId="{55BEA114-65DF-4831-B0DA-3F089B9AB1A6}" dt="2026-06-22T11:16:30.182" v="5" actId="478"/>
          <ac:picMkLst>
            <pc:docMk/>
            <pc:sldMk cId="968314230" sldId="260"/>
            <ac:picMk id="4" creationId="{C253DA1A-1167-690C-37D0-6DA6B055DEC9}"/>
          </ac:picMkLst>
        </pc:picChg>
      </pc:sldChg>
      <pc:sldChg chg="delSp">
        <pc:chgData name="Joakim Jideström" userId="55301464-3ae5-4df5-b584-5e5b60ec0c1b" providerId="ADAL" clId="{55BEA114-65DF-4831-B0DA-3F089B9AB1A6}" dt="2026-06-22T11:16:34.376" v="6" actId="478"/>
        <pc:sldMkLst>
          <pc:docMk/>
          <pc:sldMk cId="126719532" sldId="261"/>
        </pc:sldMkLst>
        <pc:picChg chg="del">
          <ac:chgData name="Joakim Jideström" userId="55301464-3ae5-4df5-b584-5e5b60ec0c1b" providerId="ADAL" clId="{55BEA114-65DF-4831-B0DA-3F089B9AB1A6}" dt="2026-06-22T11:16:34.376" v="6" actId="478"/>
          <ac:picMkLst>
            <pc:docMk/>
            <pc:sldMk cId="126719532" sldId="261"/>
            <ac:picMk id="4098" creationId="{9574A2FF-20F3-B8E9-DFE2-CAB66253BFA9}"/>
          </ac:picMkLst>
        </pc:picChg>
      </pc:sldChg>
      <pc:sldChg chg="delSp">
        <pc:chgData name="Joakim Jideström" userId="55301464-3ae5-4df5-b584-5e5b60ec0c1b" providerId="ADAL" clId="{55BEA114-65DF-4831-B0DA-3F089B9AB1A6}" dt="2026-06-22T11:16:36.905" v="7" actId="478"/>
        <pc:sldMkLst>
          <pc:docMk/>
          <pc:sldMk cId="3171220543" sldId="262"/>
        </pc:sldMkLst>
        <pc:picChg chg="del">
          <ac:chgData name="Joakim Jideström" userId="55301464-3ae5-4df5-b584-5e5b60ec0c1b" providerId="ADAL" clId="{55BEA114-65DF-4831-B0DA-3F089B9AB1A6}" dt="2026-06-22T11:16:36.905" v="7" actId="478"/>
          <ac:picMkLst>
            <pc:docMk/>
            <pc:sldMk cId="3171220543" sldId="262"/>
            <ac:picMk id="5122" creationId="{21853F1A-FC96-83B4-B178-A97EB077F003}"/>
          </ac:picMkLst>
        </pc:picChg>
      </pc:sldChg>
      <pc:sldChg chg="delSp">
        <pc:chgData name="Joakim Jideström" userId="55301464-3ae5-4df5-b584-5e5b60ec0c1b" providerId="ADAL" clId="{55BEA114-65DF-4831-B0DA-3F089B9AB1A6}" dt="2026-06-22T11:16:39.642" v="8" actId="478"/>
        <pc:sldMkLst>
          <pc:docMk/>
          <pc:sldMk cId="3050224767" sldId="263"/>
        </pc:sldMkLst>
        <pc:picChg chg="del">
          <ac:chgData name="Joakim Jideström" userId="55301464-3ae5-4df5-b584-5e5b60ec0c1b" providerId="ADAL" clId="{55BEA114-65DF-4831-B0DA-3F089B9AB1A6}" dt="2026-06-22T11:16:39.642" v="8" actId="478"/>
          <ac:picMkLst>
            <pc:docMk/>
            <pc:sldMk cId="3050224767" sldId="263"/>
            <ac:picMk id="6146" creationId="{1863A970-1E47-DCCF-5585-384F55403C3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419076-2AC1-71EC-12F3-FF2AD4CC1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DDF83FD-BEC0-8D8D-79A7-618EF4E37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CD24BC2-5740-9422-7DAE-16F847F4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3C8EAC-E5B5-7758-04AE-1F874559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64B17C-685A-4C56-78BE-4F8E1D74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58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05074D-3B04-5BFE-5ADB-717568F0A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5687170-B7AE-9E95-9A13-D53BB656C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CE2D3A-CC14-000E-9A89-26BDE2B0A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002F81-DEC6-CEDA-BB90-D6F969DA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14C963-B945-E1A3-E2AE-C4CC21DEC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330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CD5224-834B-49A8-80B3-25A813CAA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82DFA27-EBED-A267-4E58-AFBEAC7F2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9A071E-D083-A31D-7E05-B699EB9E6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5502FB-3F91-6CD9-29D7-A07D840FF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9C9F10-3F7E-E78C-2895-4BCC6671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4734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5A0E5A-0E31-BC5E-21F2-9A6C9269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EB6E05-F7FF-3E65-F9FD-935532B340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461E912-75A9-D811-84DE-DBF7A704F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6BA8813-4CD7-1CEA-C728-3FA0F4D8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DCFD32-0A45-0A05-5710-F7AAE248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56954FB-22F8-960B-0F37-4BE9252BC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564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535080-570C-F43E-A877-E7FF297D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FFC97F4-8AAD-7721-7243-D196808D4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E09B947-A3C3-9F8C-F157-8D46B778B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2DD3C65-4500-C87C-0F42-98DAA07A0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6D430B-F0FA-8BE8-0FDC-CEBA4F50F2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EDF40AF-F146-5C0D-4BE8-B6CB53290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8218243-1E6A-55CD-3D6F-C3F19EC6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E1EAB01-3DD7-7B03-16E1-6E7B7228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117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F2B3FF-491C-EC66-9A9B-C1CC35E08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05B32D9-FA3E-0E5C-819A-90583AB4C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99E93C0-47A9-D2C1-4645-7DABDD39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D396639-8AFC-025C-8FF4-87980F29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3072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C4FF58C-94E7-9CAE-2926-6141F09B3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12197EE-0B73-D5F5-7929-F6C63AA87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AC1C7B3-670E-2650-3545-DFD96F82D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9273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3013D2-B221-4F97-6D87-1CDB4946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8D0EACD-01F1-701A-4DBE-780278512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E9901C-452B-9549-8286-18205A441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C17C334-3575-D37F-E459-A244A421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61FFBD-A356-4246-6F9A-C71E706A4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4CA8B3-2931-7120-B404-6ABF2FF3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499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0B8F00-F31E-BC4D-A395-0220E16C1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C484526-0537-A8F4-841E-627DAA022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FE8197-0D23-5FD3-4E7D-81A16A036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5FD25E-9C1A-0074-9D54-8F85B6396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44F803B-2BBC-30AB-EE2E-504501377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D207648-6D73-18FC-0130-A7512007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208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A5B61-E343-29AB-4C76-65DFD68D6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7E37884-C62A-8ACD-317C-FC46B216F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569503-37D7-DEB5-001D-73E7A7D75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A1A3FE-C2CA-1409-C00B-9E3203D4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70C7ED-8EE7-AE89-7F95-895A043DF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3779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1195BCD-12F3-0F2F-299B-152FC04A5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60B69F9-6C8B-3799-0CD1-FDC5EA5A3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09D57E-BE39-A942-D1C5-E06FD0363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1AC92A-3141-80AC-A461-9394A944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8B196A-7D41-7D39-AD1D-48EB1C29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516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5426A49-9365-DD60-CE89-9C0D49AC2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DF74D3-B822-450B-1906-D41B08564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E92B6B-5E18-A0FA-C42E-838C13034E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13CBE-9626-4D86-A308-D7B64B5F5116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9CE4D5-34B1-B9BF-6292-6149F97B9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555250-3693-1226-EC91-2095549C0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B8A4C-9C7F-4586-B949-6F1E174049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379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156D6E5-7337-1974-506B-5C48CCC10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528" y="4201466"/>
            <a:ext cx="2700944" cy="659993"/>
          </a:xfrm>
          <a:noFill/>
        </p:spPr>
        <p:txBody>
          <a:bodyPr>
            <a:normAutofit/>
          </a:bodyPr>
          <a:lstStyle/>
          <a:p>
            <a:r>
              <a:rPr lang="sv-SE" sz="1200">
                <a:solidFill>
                  <a:srgbClr val="080808"/>
                </a:solidFill>
              </a:rPr>
              <a:t>Inledningen på ett industrisamhälle och tidiga konsekvenser 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574A6F53-889A-F4A3-801F-37A550247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noFill/>
        </p:spPr>
        <p:txBody>
          <a:bodyPr anchor="ctr">
            <a:normAutofit/>
          </a:bodyPr>
          <a:lstStyle/>
          <a:p>
            <a:r>
              <a:rPr lang="sv-SE" sz="2800">
                <a:solidFill>
                  <a:srgbClr val="080808"/>
                </a:solidFill>
              </a:rPr>
              <a:t>Industriella revolutionen </a:t>
            </a:r>
          </a:p>
        </p:txBody>
      </p:sp>
    </p:spTree>
    <p:extLst>
      <p:ext uri="{BB962C8B-B14F-4D97-AF65-F5344CB8AC3E}">
        <p14:creationId xmlns:p14="http://schemas.microsoft.com/office/powerpoint/2010/main" val="351406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AA253A-CDF7-538A-8683-FE1562FD9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sv-SE" sz="3300"/>
              <a:t>Vad är den Industriella revolutionen? 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F88B92-6562-63EE-D684-678E5A9E3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3133725"/>
            <a:ext cx="5400675" cy="3429000"/>
          </a:xfrm>
        </p:spPr>
        <p:txBody>
          <a:bodyPr anchor="ctr">
            <a:normAutofit/>
          </a:bodyPr>
          <a:lstStyle/>
          <a:p>
            <a:r>
              <a:rPr lang="sv-SE" sz="1600" dirty="0"/>
              <a:t>Övergången från jordbrukssamhälle till industrisamhälle – Produktionen i samhället grundas på industri och inte jordbruk </a:t>
            </a:r>
          </a:p>
          <a:p>
            <a:endParaRPr lang="sv-SE" sz="1600" dirty="0"/>
          </a:p>
          <a:p>
            <a:r>
              <a:rPr lang="sv-SE" sz="1600" dirty="0"/>
              <a:t>En betydande samhällsförändring – Det som förändrat situationen för mänskligheten mest </a:t>
            </a:r>
          </a:p>
          <a:p>
            <a:endParaRPr lang="sv-SE" sz="1600" dirty="0"/>
          </a:p>
          <a:p>
            <a:r>
              <a:rPr lang="sv-SE" sz="1600" dirty="0"/>
              <a:t>Startade i Storbritannien under mitten av 1700-talet </a:t>
            </a:r>
          </a:p>
          <a:p>
            <a:endParaRPr lang="sv-SE" sz="1600" dirty="0"/>
          </a:p>
          <a:p>
            <a:r>
              <a:rPr lang="sv-SE" sz="1600" dirty="0"/>
              <a:t>Fortfarande en pågående process</a:t>
            </a:r>
          </a:p>
        </p:txBody>
      </p:sp>
    </p:spTree>
    <p:extLst>
      <p:ext uri="{BB962C8B-B14F-4D97-AF65-F5344CB8AC3E}">
        <p14:creationId xmlns:p14="http://schemas.microsoft.com/office/powerpoint/2010/main" val="220543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F37208D-B6BA-0577-815C-13D45BFF3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6891186" cy="1135737"/>
          </a:xfrm>
        </p:spPr>
        <p:txBody>
          <a:bodyPr>
            <a:normAutofit/>
          </a:bodyPr>
          <a:lstStyle/>
          <a:p>
            <a:r>
              <a:rPr lang="sv-SE" sz="3600"/>
              <a:t>Varför startade den industriella revolutionen?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6F89C6-781B-49C5-2D86-AF4DE83A0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" y="1304925"/>
            <a:ext cx="7429879" cy="4872038"/>
          </a:xfrm>
        </p:spPr>
        <p:txBody>
          <a:bodyPr>
            <a:normAutofit/>
          </a:bodyPr>
          <a:lstStyle/>
          <a:p>
            <a:r>
              <a:rPr lang="sv-SE" sz="1400" dirty="0"/>
              <a:t>Mycket svår fråga – En av de mest omdiskuterade historiska frågorna </a:t>
            </a:r>
          </a:p>
          <a:p>
            <a:endParaRPr lang="sv-SE" sz="1400" dirty="0"/>
          </a:p>
          <a:p>
            <a:r>
              <a:rPr lang="sv-SE" sz="1400" dirty="0"/>
              <a:t>Storbritannien hade vissa förutsättningar som gjorde att utvecklingen kunde börja där </a:t>
            </a:r>
            <a:r>
              <a:rPr lang="sv-SE" sz="1400" dirty="0" err="1"/>
              <a:t>t.ex</a:t>
            </a:r>
            <a:r>
              <a:rPr lang="sv-SE" sz="1400" dirty="0"/>
              <a:t> </a:t>
            </a:r>
          </a:p>
          <a:p>
            <a:pPr marL="0" indent="0">
              <a:buNone/>
            </a:pPr>
            <a:r>
              <a:rPr lang="sv-SE" sz="1400" b="1" dirty="0"/>
              <a:t>-Pengar</a:t>
            </a:r>
          </a:p>
          <a:p>
            <a:pPr marL="0" indent="0">
              <a:buNone/>
            </a:pPr>
            <a:r>
              <a:rPr lang="sv-SE" sz="1400" b="1" dirty="0"/>
              <a:t>-Råvaror </a:t>
            </a:r>
          </a:p>
          <a:p>
            <a:pPr marL="0" indent="0">
              <a:buNone/>
            </a:pPr>
            <a:r>
              <a:rPr lang="sv-SE" sz="1400" b="1" dirty="0"/>
              <a:t>-Kunskap </a:t>
            </a:r>
          </a:p>
          <a:p>
            <a:pPr marL="0" indent="0">
              <a:buNone/>
            </a:pPr>
            <a:r>
              <a:rPr lang="sv-SE" sz="1400" b="1" dirty="0"/>
              <a:t>-Frihetliga institutioner </a:t>
            </a:r>
          </a:p>
          <a:p>
            <a:pPr marL="0" indent="0">
              <a:buNone/>
            </a:pPr>
            <a:r>
              <a:rPr lang="sv-SE" sz="1400" b="1" dirty="0"/>
              <a:t>-Arbetskraft</a:t>
            </a:r>
          </a:p>
          <a:p>
            <a:pPr marL="0" indent="0">
              <a:buNone/>
            </a:pPr>
            <a:r>
              <a:rPr lang="sv-SE" sz="1400" b="1" dirty="0"/>
              <a:t>-Politisk stabilitet </a:t>
            </a:r>
          </a:p>
          <a:p>
            <a:pPr marL="0" indent="0">
              <a:buNone/>
            </a:pPr>
            <a:r>
              <a:rPr lang="sv-SE" sz="1400" b="1" dirty="0"/>
              <a:t>-Rik </a:t>
            </a:r>
            <a:r>
              <a:rPr lang="sv-SE" sz="1400" b="1" dirty="0" err="1"/>
              <a:t>borgareklass</a:t>
            </a:r>
            <a:r>
              <a:rPr lang="sv-SE" sz="1400" b="1" dirty="0"/>
              <a:t> </a:t>
            </a:r>
          </a:p>
          <a:p>
            <a:endParaRPr lang="sv-SE" sz="1400" dirty="0"/>
          </a:p>
          <a:p>
            <a:r>
              <a:rPr lang="sv-SE" sz="1400" dirty="0"/>
              <a:t>Effektivisering av jordbruket skapade arbetslöshet som kunde användas i den tidiga industrin samtidigt som nya tekniker kunde förenkla produktion </a:t>
            </a:r>
          </a:p>
          <a:p>
            <a:endParaRPr lang="sv-SE" sz="1400" dirty="0"/>
          </a:p>
          <a:p>
            <a:r>
              <a:rPr lang="sv-SE" sz="1400" dirty="0"/>
              <a:t>Upplysningsideal: Undersökning av den naturliga världen, uppfinna </a:t>
            </a:r>
          </a:p>
          <a:p>
            <a:endParaRPr lang="sv-SE" sz="1100" dirty="0"/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2058" name="Rectangle 2057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Isosceles Triangle 2058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61" name="Isosceles Triangle 2060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49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ABDC09-CFE6-7B58-AE6D-6BEFA4FA9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Tidiga konsekvenser av den Industriella revolutionen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4D1327-9EAD-A6E4-E99F-380294A38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1" y="2228855"/>
            <a:ext cx="6751320" cy="4533891"/>
          </a:xfrm>
        </p:spPr>
        <p:txBody>
          <a:bodyPr>
            <a:normAutofit/>
          </a:bodyPr>
          <a:lstStyle/>
          <a:p>
            <a:r>
              <a:rPr lang="sv-SE" sz="1800" dirty="0"/>
              <a:t>Växande städer (industristäder) – Trångbebott och smutsigt </a:t>
            </a:r>
          </a:p>
          <a:p>
            <a:endParaRPr lang="sv-SE" sz="1800" dirty="0"/>
          </a:p>
          <a:p>
            <a:r>
              <a:rPr lang="sv-SE" sz="1800" dirty="0"/>
              <a:t>Människor som tidigare hade jobbat självständigt inom jordbruk blev nu arbetare dvs. de fick lön (lönearbetare) - Maktförhållandet ändrades eftersom de fick chefer och blev beroende av dem för sin överlevnad</a:t>
            </a:r>
          </a:p>
          <a:p>
            <a:endParaRPr lang="sv-SE" sz="1800" dirty="0"/>
          </a:p>
          <a:p>
            <a:r>
              <a:rPr lang="sv-SE" sz="1800" dirty="0"/>
              <a:t>Förbättrade och billigare produkter i form av </a:t>
            </a:r>
            <a:r>
              <a:rPr lang="sv-SE" sz="1800" dirty="0" err="1"/>
              <a:t>t.ex</a:t>
            </a:r>
            <a:r>
              <a:rPr lang="sv-SE" sz="1800" dirty="0"/>
              <a:t> kläder, tvål – Förbättrade den interna och externa marknaden – Stor rikedom bland industriägarna </a:t>
            </a:r>
          </a:p>
          <a:p>
            <a:endParaRPr lang="sv-SE" sz="1800" dirty="0"/>
          </a:p>
          <a:p>
            <a:r>
              <a:rPr lang="sv-SE" sz="1800" dirty="0"/>
              <a:t>Stor utveckling på tekniker och uppfinningar – Man kunde effektivisera flera processer för att få fram produkter snabbare och billigare </a:t>
            </a:r>
          </a:p>
          <a:p>
            <a:pPr marL="0" indent="0">
              <a:buNone/>
            </a:pPr>
            <a:endParaRPr lang="sv-SE" sz="1600" dirty="0"/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1A2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81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C95B54-30BE-1AAC-5625-C8A163C0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Tidiga konsekvenser av Den industriella revolutionen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781D90-9DEA-E45A-D06B-DC946893B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550" y="2115118"/>
            <a:ext cx="7200899" cy="4742882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Barnarbete – De behövde jobba för att överleva (utnyttjades flitigt) </a:t>
            </a:r>
          </a:p>
          <a:p>
            <a:endParaRPr lang="sv-SE" sz="2400" dirty="0"/>
          </a:p>
          <a:p>
            <a:r>
              <a:rPr lang="sv-SE" sz="2400" dirty="0"/>
              <a:t>Långa arbetsdagar för arbetarna (runt12 timmar om dagen) </a:t>
            </a:r>
          </a:p>
          <a:p>
            <a:endParaRPr lang="sv-SE" sz="2400" dirty="0"/>
          </a:p>
          <a:p>
            <a:r>
              <a:rPr lang="sv-SE" sz="2400" dirty="0"/>
              <a:t>Arbetstvång – inte formellt med praktiskt – Du behövde arbeta för din överlevnad </a:t>
            </a:r>
          </a:p>
          <a:p>
            <a:endParaRPr lang="sv-SE" sz="2400" dirty="0"/>
          </a:p>
          <a:p>
            <a:r>
              <a:rPr lang="sv-SE" sz="2400" dirty="0"/>
              <a:t>Storbritannien blir väldigt rikt (andra länder som följde Storbritanniens exempel blev också rika) – USA, Frankrike, Nederländerna exempel </a:t>
            </a:r>
          </a:p>
          <a:p>
            <a:pPr marL="0" indent="0">
              <a:buNone/>
            </a:pPr>
            <a:endParaRPr lang="sv-SE" sz="1900" dirty="0"/>
          </a:p>
          <a:p>
            <a:endParaRPr lang="sv-SE" sz="19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31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09431F-4BB4-55FC-8665-C3C46808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Urbaniseringen – Städerna växer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108F6C-A005-5615-6FFC-9C89126ED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700" y="2115117"/>
            <a:ext cx="6934199" cy="4523801"/>
          </a:xfrm>
        </p:spPr>
        <p:txBody>
          <a:bodyPr>
            <a:normAutofit/>
          </a:bodyPr>
          <a:lstStyle/>
          <a:p>
            <a:r>
              <a:rPr lang="sv-SE" sz="1800" dirty="0"/>
              <a:t>Urbanisering – Människor flyttar in till städerna – Stor arbetslöshet i Jordbruket efter effektiviseringar – Nya redskap och sätt att organisera jordbruket </a:t>
            </a:r>
          </a:p>
          <a:p>
            <a:endParaRPr lang="sv-SE" sz="1800" dirty="0"/>
          </a:p>
          <a:p>
            <a:r>
              <a:rPr lang="sv-SE" sz="1800" dirty="0"/>
              <a:t>Flera människor sökte sig till städerna för att få jobb – Blev drivkraften i den tidiga industrin </a:t>
            </a:r>
          </a:p>
          <a:p>
            <a:endParaRPr lang="sv-SE" sz="1800" dirty="0"/>
          </a:p>
          <a:p>
            <a:r>
              <a:rPr lang="sv-SE" sz="1800" dirty="0"/>
              <a:t>Det skapar arbetarområden där arbetare bodde – Smutsiga, trångbebodda, dålig hygien </a:t>
            </a:r>
          </a:p>
          <a:p>
            <a:endParaRPr lang="sv-SE" sz="1800" dirty="0"/>
          </a:p>
          <a:p>
            <a:r>
              <a:rPr lang="sv-SE" sz="1800" dirty="0"/>
              <a:t>Den stora arbetskraften gjorde att lönerna kunde hållas nere – Det fanns alltid någon kunde byta ut den som ifrågasatte eller gjorde ett dåligt jobb – Stor maktposition för industriägarna – Svag maktposition för arbetarna </a:t>
            </a:r>
          </a:p>
        </p:txBody>
      </p:sp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19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896ACD1-93C4-9A4C-A8AD-72DFFB34B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Maktpositionen för arbetare 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39F0DC-7130-D55B-F609-8731003D6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5"/>
            <a:ext cx="7009407" cy="4548145"/>
          </a:xfrm>
        </p:spPr>
        <p:txBody>
          <a:bodyPr anchor="t">
            <a:normAutofit lnSpcReduction="10000"/>
          </a:bodyPr>
          <a:lstStyle/>
          <a:p>
            <a:r>
              <a:rPr lang="sv-SE" sz="2400" dirty="0"/>
              <a:t>Den nya växande gruppen i samhället blev arbetare (löntagare) – Det var en stor skillnad i förhållande till tidigare – Jordbruket var ett självständigt arbete som du själv styrde över – I industrin var du tvungen att arbeta under någon – Viss frihet försvann </a:t>
            </a:r>
          </a:p>
          <a:p>
            <a:endParaRPr lang="sv-SE" sz="2400" dirty="0"/>
          </a:p>
          <a:p>
            <a:r>
              <a:rPr lang="sv-SE" sz="2400" dirty="0"/>
              <a:t>Livet präglades av fattigdom, förlorad fritid och svår arbetsmiljö – Livet på landet hade inte varit bättre (inga arbetsmöjligheter) </a:t>
            </a:r>
          </a:p>
          <a:p>
            <a:endParaRPr lang="sv-SE" sz="2400" dirty="0"/>
          </a:p>
          <a:p>
            <a:r>
              <a:rPr lang="sv-SE" sz="2400" dirty="0"/>
              <a:t>De fick däremot billigare produkter som kläder och hygienartiklar (billigare produkter på grund av massproduktion) </a:t>
            </a:r>
          </a:p>
          <a:p>
            <a:pPr marL="0" indent="0">
              <a:buNone/>
            </a:pPr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7122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E51885-BDA2-623D-4AEF-30865EA83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Kvinnors position under det tidiga industrisamhället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471298-506B-DD1D-DE7C-E9EB69C67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0" y="2247907"/>
            <a:ext cx="7067549" cy="4429115"/>
          </a:xfrm>
        </p:spPr>
        <p:txBody>
          <a:bodyPr>
            <a:normAutofit/>
          </a:bodyPr>
          <a:lstStyle/>
          <a:p>
            <a:r>
              <a:rPr lang="sv-SE" sz="2000" dirty="0"/>
              <a:t>Jordbrukslivet – Någorlunda jämlika förhållanden i hemmet, men olika arbetsuppgifter </a:t>
            </a:r>
          </a:p>
          <a:p>
            <a:endParaRPr lang="sv-SE" sz="2000" dirty="0"/>
          </a:p>
          <a:p>
            <a:r>
              <a:rPr lang="sv-SE" sz="2000" dirty="0"/>
              <a:t>Arbetarlivet – Kvinnor fick sämre lön än män. Argumentet grundade sig i att de inte var lika arbetsvilliga och starka </a:t>
            </a:r>
          </a:p>
          <a:p>
            <a:endParaRPr lang="sv-SE" sz="2000" dirty="0"/>
          </a:p>
          <a:p>
            <a:r>
              <a:rPr lang="sv-SE" sz="2000" dirty="0"/>
              <a:t>Medelklassen/överklassen – Hemmets ängel, borgliga ideal, kvinnan ska vara en symbol för hemmet, kvinnan passiv och mannen aktiv</a:t>
            </a:r>
          </a:p>
          <a:p>
            <a:endParaRPr lang="sv-SE" sz="2000" dirty="0"/>
          </a:p>
          <a:p>
            <a:r>
              <a:rPr lang="sv-SE" sz="2000" dirty="0"/>
              <a:t>Alla kvinnor var omyndiga – Mot slutet uppstod rörelser som krävde politisk makt och rösträtt – Första landet att inför kvinnlig rösträtt var Nya Zeeland 1893</a:t>
            </a:r>
          </a:p>
          <a:p>
            <a:endParaRPr lang="sv-SE" sz="1700" dirty="0"/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224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551</Words>
  <Application>Microsoft Office PowerPoint</Application>
  <PresentationFormat>Bredbild</PresentationFormat>
  <Paragraphs>64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Industriella revolutionen </vt:lpstr>
      <vt:lpstr>Vad är den Industriella revolutionen? </vt:lpstr>
      <vt:lpstr>Varför startade den industriella revolutionen? </vt:lpstr>
      <vt:lpstr>Tidiga konsekvenser av den Industriella revolutionen </vt:lpstr>
      <vt:lpstr>Tidiga konsekvenser av Den industriella revolutionen </vt:lpstr>
      <vt:lpstr>Urbaniseringen – Städerna växer </vt:lpstr>
      <vt:lpstr>Maktpositionen för arbetare </vt:lpstr>
      <vt:lpstr>Kvinnors position under det tidiga industrisamhället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Industriella revolutionen </dc:title>
  <dc:creator>Joakim Jideström</dc:creator>
  <cp:lastModifiedBy>Joakim Jideström</cp:lastModifiedBy>
  <cp:revision>1</cp:revision>
  <dcterms:created xsi:type="dcterms:W3CDTF">2022-11-29T16:07:52Z</dcterms:created>
  <dcterms:modified xsi:type="dcterms:W3CDTF">2026-06-22T11:16:43Z</dcterms:modified>
</cp:coreProperties>
</file>