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5" r:id="rId7"/>
    <p:sldId id="261" r:id="rId8"/>
    <p:sldId id="260" r:id="rId9"/>
    <p:sldId id="268" r:id="rId10"/>
    <p:sldId id="263" r:id="rId11"/>
    <p:sldId id="262" r:id="rId1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32C652-D9C7-4289-93BC-E7E388D1ACCE}" v="7" dt="2026-06-22T11:30:59.0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4660"/>
  </p:normalViewPr>
  <p:slideViewPr>
    <p:cSldViewPr snapToGrid="0">
      <p:cViewPr varScale="1">
        <p:scale>
          <a:sx n="55" d="100"/>
          <a:sy n="55" d="100"/>
        </p:scale>
        <p:origin x="109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custSel delSld modSld">
      <pc:chgData name="Joakim Jideström" userId="55301464-3ae5-4df5-b584-5e5b60ec0c1b" providerId="ADAL" clId="{55BEA114-65DF-4831-B0DA-3F089B9AB1A6}" dt="2026-06-22T11:30:59.006" v="8" actId="478"/>
      <pc:docMkLst>
        <pc:docMk/>
      </pc:docMkLst>
      <pc:sldChg chg="delSp mod">
        <pc:chgData name="Joakim Jideström" userId="55301464-3ae5-4df5-b584-5e5b60ec0c1b" providerId="ADAL" clId="{55BEA114-65DF-4831-B0DA-3F089B9AB1A6}" dt="2026-06-22T11:30:36.738" v="3" actId="478"/>
        <pc:sldMkLst>
          <pc:docMk/>
          <pc:sldMk cId="3933999105" sldId="256"/>
        </pc:sldMkLst>
        <pc:picChg chg="del">
          <ac:chgData name="Joakim Jideström" userId="55301464-3ae5-4df5-b584-5e5b60ec0c1b" providerId="ADAL" clId="{55BEA114-65DF-4831-B0DA-3F089B9AB1A6}" dt="2026-06-22T11:30:35.449" v="2" actId="478"/>
          <ac:picMkLst>
            <pc:docMk/>
            <pc:sldMk cId="3933999105" sldId="256"/>
            <ac:picMk id="4" creationId="{9C4DF348-E7C2-BE6A-CA92-258C477EBE59}"/>
          </ac:picMkLst>
        </pc:picChg>
        <pc:picChg chg="del">
          <ac:chgData name="Joakim Jideström" userId="55301464-3ae5-4df5-b584-5e5b60ec0c1b" providerId="ADAL" clId="{55BEA114-65DF-4831-B0DA-3F089B9AB1A6}" dt="2026-06-22T11:30:36.738" v="3" actId="478"/>
          <ac:picMkLst>
            <pc:docMk/>
            <pc:sldMk cId="3933999105" sldId="256"/>
            <ac:picMk id="1026" creationId="{1AD77F91-D7E6-B617-2AE1-9B5AFF26B5FE}"/>
          </ac:picMkLst>
        </pc:picChg>
        <pc:picChg chg="del">
          <ac:chgData name="Joakim Jideström" userId="55301464-3ae5-4df5-b584-5e5b60ec0c1b" providerId="ADAL" clId="{55BEA114-65DF-4831-B0DA-3F089B9AB1A6}" dt="2026-06-22T11:30:34.346" v="1" actId="478"/>
          <ac:picMkLst>
            <pc:docMk/>
            <pc:sldMk cId="3933999105" sldId="256"/>
            <ac:picMk id="1028" creationId="{442DF9D6-37B7-3E7B-BCFF-1CC8CC818BA3}"/>
          </ac:picMkLst>
        </pc:picChg>
      </pc:sldChg>
      <pc:sldChg chg="delSp">
        <pc:chgData name="Joakim Jideström" userId="55301464-3ae5-4df5-b584-5e5b60ec0c1b" providerId="ADAL" clId="{55BEA114-65DF-4831-B0DA-3F089B9AB1A6}" dt="2026-06-22T11:30:39.125" v="4" actId="478"/>
        <pc:sldMkLst>
          <pc:docMk/>
          <pc:sldMk cId="2000244396" sldId="257"/>
        </pc:sldMkLst>
        <pc:picChg chg="del">
          <ac:chgData name="Joakim Jideström" userId="55301464-3ae5-4df5-b584-5e5b60ec0c1b" providerId="ADAL" clId="{55BEA114-65DF-4831-B0DA-3F089B9AB1A6}" dt="2026-06-22T11:30:39.125" v="4" actId="478"/>
          <ac:picMkLst>
            <pc:docMk/>
            <pc:sldMk cId="2000244396" sldId="257"/>
            <ac:picMk id="2050" creationId="{86B7C7A9-1F21-35B4-53CC-05FE263458CC}"/>
          </ac:picMkLst>
        </pc:picChg>
      </pc:sldChg>
      <pc:sldChg chg="delSp">
        <pc:chgData name="Joakim Jideström" userId="55301464-3ae5-4df5-b584-5e5b60ec0c1b" providerId="ADAL" clId="{55BEA114-65DF-4831-B0DA-3F089B9AB1A6}" dt="2026-06-22T11:30:41.419" v="5" actId="478"/>
        <pc:sldMkLst>
          <pc:docMk/>
          <pc:sldMk cId="2441501387" sldId="258"/>
        </pc:sldMkLst>
        <pc:picChg chg="del">
          <ac:chgData name="Joakim Jideström" userId="55301464-3ae5-4df5-b584-5e5b60ec0c1b" providerId="ADAL" clId="{55BEA114-65DF-4831-B0DA-3F089B9AB1A6}" dt="2026-06-22T11:30:41.419" v="5" actId="478"/>
          <ac:picMkLst>
            <pc:docMk/>
            <pc:sldMk cId="2441501387" sldId="258"/>
            <ac:picMk id="3074" creationId="{B363ABE9-4CFC-7C08-BA42-DAD545E421A2}"/>
          </ac:picMkLst>
        </pc:picChg>
      </pc:sldChg>
      <pc:sldChg chg="delSp">
        <pc:chgData name="Joakim Jideström" userId="55301464-3ae5-4df5-b584-5e5b60ec0c1b" providerId="ADAL" clId="{55BEA114-65DF-4831-B0DA-3F089B9AB1A6}" dt="2026-06-22T11:30:52.513" v="7" actId="478"/>
        <pc:sldMkLst>
          <pc:docMk/>
          <pc:sldMk cId="4259490946" sldId="260"/>
        </pc:sldMkLst>
        <pc:picChg chg="del">
          <ac:chgData name="Joakim Jideström" userId="55301464-3ae5-4df5-b584-5e5b60ec0c1b" providerId="ADAL" clId="{55BEA114-65DF-4831-B0DA-3F089B9AB1A6}" dt="2026-06-22T11:30:52.513" v="7" actId="478"/>
          <ac:picMkLst>
            <pc:docMk/>
            <pc:sldMk cId="4259490946" sldId="260"/>
            <ac:picMk id="9220" creationId="{889D500E-D11E-A767-2F74-4DCB21E174E2}"/>
          </ac:picMkLst>
        </pc:picChg>
      </pc:sldChg>
      <pc:sldChg chg="delSp">
        <pc:chgData name="Joakim Jideström" userId="55301464-3ae5-4df5-b584-5e5b60ec0c1b" providerId="ADAL" clId="{55BEA114-65DF-4831-B0DA-3F089B9AB1A6}" dt="2026-06-22T11:30:47.316" v="6" actId="478"/>
        <pc:sldMkLst>
          <pc:docMk/>
          <pc:sldMk cId="3792434887" sldId="261"/>
        </pc:sldMkLst>
        <pc:picChg chg="del">
          <ac:chgData name="Joakim Jideström" userId="55301464-3ae5-4df5-b584-5e5b60ec0c1b" providerId="ADAL" clId="{55BEA114-65DF-4831-B0DA-3F089B9AB1A6}" dt="2026-06-22T11:30:47.316" v="6" actId="478"/>
          <ac:picMkLst>
            <pc:docMk/>
            <pc:sldMk cId="3792434887" sldId="261"/>
            <ac:picMk id="7174" creationId="{6DF50630-6317-F146-B9CE-A98F22C3D1EE}"/>
          </ac:picMkLst>
        </pc:picChg>
      </pc:sldChg>
      <pc:sldChg chg="delSp">
        <pc:chgData name="Joakim Jideström" userId="55301464-3ae5-4df5-b584-5e5b60ec0c1b" providerId="ADAL" clId="{55BEA114-65DF-4831-B0DA-3F089B9AB1A6}" dt="2026-06-22T11:30:59.006" v="8" actId="478"/>
        <pc:sldMkLst>
          <pc:docMk/>
          <pc:sldMk cId="1270019678" sldId="262"/>
        </pc:sldMkLst>
        <pc:picChg chg="del">
          <ac:chgData name="Joakim Jideström" userId="55301464-3ae5-4df5-b584-5e5b60ec0c1b" providerId="ADAL" clId="{55BEA114-65DF-4831-B0DA-3F089B9AB1A6}" dt="2026-06-22T11:30:59.006" v="8" actId="478"/>
          <ac:picMkLst>
            <pc:docMk/>
            <pc:sldMk cId="1270019678" sldId="262"/>
            <ac:picMk id="12290" creationId="{ADBD7B7F-F75F-AD1C-83A9-9EC043750D5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D774174-D59C-10CA-A9F5-CF3A53CBCC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90E5172-5713-BF62-A7E4-0F9E65B14B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2004E5C-6E6D-F148-30E2-25F5145AF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89C9-DA84-4F7E-BAA2-1D008BC3E2FF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E9D5FF4-2D0A-77DF-5855-937A1E0D8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23E72D6-AD26-6B06-39B1-7A4594535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DF943-BF48-4134-8BF0-B735D196DD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05929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6446C0F-F7E1-D235-1BB0-5B85D7D32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40CE188-00C0-FC60-F07C-C925A95503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8A4B75E-0AE8-F013-A06C-178674573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89C9-DA84-4F7E-BAA2-1D008BC3E2FF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421F96D-14A0-66B3-039B-F6C97C40A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F5AD35F-39E2-7D3E-A89E-64AE873D5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DF943-BF48-4134-8BF0-B735D196DD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33840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5D90A74-E0BC-2AA7-2175-C1DB922E3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BA48F4E-52A3-9EF7-9C43-5306705872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9FF4DA8-D271-1E27-6D02-9FFCD3B12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89C9-DA84-4F7E-BAA2-1D008BC3E2FF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F766C90-F303-D5EE-0506-8E5B2D18A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D239FE9-AFA9-C352-9E78-120A3D514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DF943-BF48-4134-8BF0-B735D196DD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1407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B20266A-72A7-1A2B-5788-5E0322FED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241F51B-86D9-55A6-2C92-B0247A2483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D64C748-78AC-BA8C-440C-0108956C72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2ED4DD6-035A-4ACB-16BF-CB31F35FE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89C9-DA84-4F7E-BAA2-1D008BC3E2FF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4D6AB5F-A85C-B787-E104-091186021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E24A4AE-B0A8-B24E-C60C-DCBB80342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DF943-BF48-4134-8BF0-B735D196DD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19698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C8D93EE-E5BC-B644-745A-C8A997CA8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1E85F7F-5F21-8930-6557-4B2CBE0252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0934D86-815B-58FE-5F71-B1755849D5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D1EE637-658E-1700-A0D4-FC161980BE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75884791-6A19-C9EF-CCF0-8D347E9FE2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8AE3ADFB-0638-F752-808A-69072D559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89C9-DA84-4F7E-BAA2-1D008BC3E2FF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611A532E-F3DE-8FAD-7152-D8C3F1D32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F3ED6368-EB77-D684-3E36-962962086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DF943-BF48-4134-8BF0-B735D196DD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14780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1769CC7-027A-0013-FB41-A93F9AB55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7C057123-44DC-CE19-4D5A-B6E87EF8A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89C9-DA84-4F7E-BAA2-1D008BC3E2FF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6302CE7-F7A3-296A-9E8B-C6B2B8EF1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80F4481-1D2F-68AB-D4D2-0EF7F312E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DF943-BF48-4134-8BF0-B735D196DD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02640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73F912AB-05D9-495A-C46A-C4879EEEF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89C9-DA84-4F7E-BAA2-1D008BC3E2FF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ED3F4388-C66E-F9B1-28B3-EAA5D9CBF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5629689-8370-8DB8-4A5D-21D549088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DF943-BF48-4134-8BF0-B735D196DD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89661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06E635D-5BCC-F569-D9D1-2856C235A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1D26F95-80BB-F415-5D47-85413A04F4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6645CBE-606B-BD25-2B44-42148C100E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7DD1FFA-B560-FA7B-4C39-A96807CB2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89C9-DA84-4F7E-BAA2-1D008BC3E2FF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FB8EF15-18E7-1E99-997A-5E2C347AB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0AF6B64-B35C-A6B8-A1B6-6587C2913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DF943-BF48-4134-8BF0-B735D196DD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65847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FE22174-3257-F0E9-F020-D36494A32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E7C44820-2D9D-01C8-1521-3B592DBEBC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04BCEFA-9002-D9E5-D39B-A86C9DF4F0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341460D-9054-7CA5-DB03-6AD7FA94C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89C9-DA84-4F7E-BAA2-1D008BC3E2FF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BDFF183-A1BC-13C8-0608-C1DB0EC7B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623C91A-54ED-2E60-1BE6-98E62B1F7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DF943-BF48-4134-8BF0-B735D196DD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3455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71B8E20-229E-4918-8CA2-BCCD4D7D2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E2305EB-C584-D0A3-A528-B6E77BEFB4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4C83050-6890-0E1D-74D3-ABADD514D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89C9-DA84-4F7E-BAA2-1D008BC3E2FF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990FC50-04B5-8A5E-7D1A-5DCE06711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3B118B-F4CE-E697-F2CF-B03BC4290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DF943-BF48-4134-8BF0-B735D196DD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84140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6C0FA9F7-ABC9-44CA-6E1A-9FF4FB6595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FB299DA-DD3D-AB5E-58EC-8D05DD3E5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A1645E4-8CAB-68A4-F2CB-B9C2918C3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89C9-DA84-4F7E-BAA2-1D008BC3E2FF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DB651B2-B81E-1C2F-ECB3-8489F8C17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6FA6039-D66A-7518-083F-C6FD4B808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DF943-BF48-4134-8BF0-B735D196DD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55629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F9140C1B-3594-6B20-40FA-96648CBBC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69B1309-B17D-27F2-577D-628354A373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AE7BD55-1ACF-E7A8-B484-E6E9CB21D4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2F89C9-DA84-4F7E-BAA2-1D008BC3E2FF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9EE3E63-0871-913E-8189-1379864CE8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81CA4B8-AD6D-E811-7D69-0E203065F9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6DF943-BF48-4134-8BF0-B735D196DD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0703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032">
            <a:extLst>
              <a:ext uri="{FF2B5EF4-FFF2-40B4-BE49-F238E27FC236}">
                <a16:creationId xmlns:a16="http://schemas.microsoft.com/office/drawing/2014/main" id="{C9044227-071D-4831-94D0-C92D4840B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DBC0312-14ED-B974-D644-4064CDE0CD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54513" y="841375"/>
            <a:ext cx="3505200" cy="3114698"/>
          </a:xfrm>
        </p:spPr>
        <p:txBody>
          <a:bodyPr>
            <a:normAutofit/>
          </a:bodyPr>
          <a:lstStyle/>
          <a:p>
            <a:r>
              <a:rPr lang="sv-SE" sz="4300">
                <a:solidFill>
                  <a:schemeClr val="bg1"/>
                </a:solidFill>
              </a:rPr>
              <a:t>Imperialismen i Sydostasien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4BFBC0F-A39A-8C2D-B417-6AB47FDF4A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54513" y="4337072"/>
            <a:ext cx="3506264" cy="1671616"/>
          </a:xfrm>
        </p:spPr>
        <p:txBody>
          <a:bodyPr>
            <a:normAutofit/>
          </a:bodyPr>
          <a:lstStyle/>
          <a:p>
            <a:r>
              <a:rPr lang="sv-SE">
                <a:solidFill>
                  <a:schemeClr val="bg1"/>
                </a:solidFill>
              </a:rPr>
              <a:t>Fokus Vietnam och Kambodja </a:t>
            </a:r>
          </a:p>
        </p:txBody>
      </p:sp>
      <p:grpSp>
        <p:nvGrpSpPr>
          <p:cNvPr id="1035" name="Group 1034">
            <a:extLst>
              <a:ext uri="{FF2B5EF4-FFF2-40B4-BE49-F238E27FC236}">
                <a16:creationId xmlns:a16="http://schemas.microsoft.com/office/drawing/2014/main" id="{C27F758D-B23C-459E-AD21-6621782C7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8588" y="0"/>
            <a:ext cx="1339053" cy="6858000"/>
            <a:chOff x="2748588" y="0"/>
            <a:chExt cx="1339053" cy="6858000"/>
          </a:xfrm>
          <a:effectLst>
            <a:outerShdw blurRad="381000" dist="152400" algn="ctr" rotWithShape="0">
              <a:srgbClr val="000000">
                <a:alpha val="10000"/>
              </a:srgbClr>
            </a:outerShdw>
          </a:effectLst>
        </p:grpSpPr>
        <p:sp>
          <p:nvSpPr>
            <p:cNvPr id="1036" name="Freeform: Shape 1035">
              <a:extLst>
                <a:ext uri="{FF2B5EF4-FFF2-40B4-BE49-F238E27FC236}">
                  <a16:creationId xmlns:a16="http://schemas.microsoft.com/office/drawing/2014/main" id="{08DD5D69-A882-48D7-ACFB-68E2DC6B04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37" name="Freeform: Shape 1036">
              <a:extLst>
                <a:ext uri="{FF2B5EF4-FFF2-40B4-BE49-F238E27FC236}">
                  <a16:creationId xmlns:a16="http://schemas.microsoft.com/office/drawing/2014/main" id="{A2432BD6-3DCC-4397-BD7F-3FE84F321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blipFill dpi="0" rotWithShape="1">
              <a:blip r:embed="rId2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39" name="Group 1038">
            <a:extLst>
              <a:ext uri="{FF2B5EF4-FFF2-40B4-BE49-F238E27FC236}">
                <a16:creationId xmlns:a16="http://schemas.microsoft.com/office/drawing/2014/main" id="{57B65906-47BE-4CEA-9E50-301890FFE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104360" y="0"/>
            <a:ext cx="1339053" cy="6858000"/>
            <a:chOff x="2748588" y="0"/>
            <a:chExt cx="1339053" cy="6858000"/>
          </a:xfrm>
          <a:effectLst>
            <a:outerShdw blurRad="381000" dist="152400" dir="10800000" algn="ctr" rotWithShape="0">
              <a:srgbClr val="000000">
                <a:alpha val="10000"/>
              </a:srgbClr>
            </a:outerShdw>
          </a:effectLst>
        </p:grpSpPr>
        <p:sp>
          <p:nvSpPr>
            <p:cNvPr id="1040" name="Freeform: Shape 1039">
              <a:extLst>
                <a:ext uri="{FF2B5EF4-FFF2-40B4-BE49-F238E27FC236}">
                  <a16:creationId xmlns:a16="http://schemas.microsoft.com/office/drawing/2014/main" id="{E9C1A977-5AC1-49DC-B315-CAB53CF6F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41" name="Freeform: Shape 1040">
              <a:extLst>
                <a:ext uri="{FF2B5EF4-FFF2-40B4-BE49-F238E27FC236}">
                  <a16:creationId xmlns:a16="http://schemas.microsoft.com/office/drawing/2014/main" id="{2AEEAD2A-AA94-4108-8639-95E861AED1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blipFill dpi="0" rotWithShape="1">
              <a:blip r:embed="rId2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33999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DEDE140-577A-6259-FA25-9C8A98A61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sv-SE" sz="4000"/>
              <a:t>Bakgrund Vietnam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D5324A8-56B5-A789-72E0-ADFABA0AD3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388" y="2324912"/>
            <a:ext cx="5155319" cy="4031437"/>
          </a:xfrm>
        </p:spPr>
        <p:txBody>
          <a:bodyPr anchor="ctr">
            <a:normAutofit/>
          </a:bodyPr>
          <a:lstStyle/>
          <a:p>
            <a:r>
              <a:rPr lang="sv-SE" sz="1600" dirty="0"/>
              <a:t>Första vietnamesiska dynastin uppkommer på 900-talet – </a:t>
            </a:r>
            <a:r>
              <a:rPr lang="sv-SE" sz="1600" dirty="0" err="1"/>
              <a:t>Dinh</a:t>
            </a:r>
            <a:r>
              <a:rPr lang="sv-SE" sz="1600" dirty="0"/>
              <a:t>-dynastin </a:t>
            </a:r>
          </a:p>
          <a:p>
            <a:endParaRPr lang="sv-SE" sz="1600" dirty="0"/>
          </a:p>
          <a:p>
            <a:r>
              <a:rPr lang="sv-SE" sz="1600" dirty="0"/>
              <a:t>Stor kinesisk influens – Språkligt och kulturellt </a:t>
            </a:r>
          </a:p>
          <a:p>
            <a:endParaRPr lang="sv-SE" sz="1600" dirty="0"/>
          </a:p>
          <a:p>
            <a:r>
              <a:rPr lang="sv-SE" sz="1600" dirty="0"/>
              <a:t>Den sista dynastin – Nguyendynastin fick hjälp av Frankrike i maktövertagandet – Frihandelsavtal och kristna fick missionera mer i landet (början av 1800-talet)  </a:t>
            </a:r>
          </a:p>
          <a:p>
            <a:endParaRPr lang="sv-SE" sz="1600" dirty="0"/>
          </a:p>
          <a:p>
            <a:r>
              <a:rPr lang="sv-SE" sz="1600" dirty="0"/>
              <a:t>Den andra kejsaren i Nguyendynastin började förfölja (mörda) kristna missionärer – Försämrade relationen med Europa </a:t>
            </a:r>
          </a:p>
        </p:txBody>
      </p:sp>
    </p:spTree>
    <p:extLst>
      <p:ext uri="{BB962C8B-B14F-4D97-AF65-F5344CB8AC3E}">
        <p14:creationId xmlns:p14="http://schemas.microsoft.com/office/powerpoint/2010/main" val="2000244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5BA59FB-468D-91C6-73BD-B0954453F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sv-SE" sz="4000"/>
              <a:t>Fransmännen tar över Vietnam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82AB890-1BD4-BF61-940B-158B5E0007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anchor="ctr">
            <a:normAutofit/>
          </a:bodyPr>
          <a:lstStyle/>
          <a:p>
            <a:r>
              <a:rPr lang="sv-SE" sz="1900"/>
              <a:t>På 1860-talet anfaller franskrike södra Vietnam (Saigon och närliggande provinser) – Skapar ett kolonialvälde </a:t>
            </a:r>
          </a:p>
          <a:p>
            <a:endParaRPr lang="sv-SE" sz="1900"/>
          </a:p>
          <a:p>
            <a:r>
              <a:rPr lang="sv-SE" sz="1900"/>
              <a:t>På 1880-talet expanderas området till hela Vietnam</a:t>
            </a:r>
          </a:p>
          <a:p>
            <a:endParaRPr lang="sv-SE" sz="1900"/>
          </a:p>
          <a:p>
            <a:r>
              <a:rPr lang="sv-SE" sz="1900"/>
              <a:t>1887 adderas även Kambodja och Laos till kolonialväldet och därmed var det Franska Indokina skapat och skulle fortgå till 1945 </a:t>
            </a:r>
          </a:p>
          <a:p>
            <a:endParaRPr lang="sv-SE" sz="1900"/>
          </a:p>
        </p:txBody>
      </p:sp>
    </p:spTree>
    <p:extLst>
      <p:ext uri="{BB962C8B-B14F-4D97-AF65-F5344CB8AC3E}">
        <p14:creationId xmlns:p14="http://schemas.microsoft.com/office/powerpoint/2010/main" val="2441501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9" name="Rectangle 819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F123656-E4D5-150E-F091-A034A2741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sv-SE" sz="5400"/>
              <a:t>Styret under fransk regim </a:t>
            </a:r>
          </a:p>
        </p:txBody>
      </p:sp>
      <p:pic>
        <p:nvPicPr>
          <p:cNvPr id="8194" name="Picture 2" descr="image">
            <a:extLst>
              <a:ext uri="{FF2B5EF4-FFF2-40B4-BE49-F238E27FC236}">
                <a16:creationId xmlns:a16="http://schemas.microsoft.com/office/drawing/2014/main" id="{7F743EC4-11E3-AEE9-4056-06293E5127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52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1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10BA5E5-BDF9-B779-CB11-17A5D734E0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r>
              <a:rPr lang="sv-SE" sz="1500"/>
              <a:t>Frankrike lät lokala ledare ha kvar sin position – Enbart symbolisk, fransmännen hade den faktiska makten </a:t>
            </a:r>
          </a:p>
          <a:p>
            <a:endParaRPr lang="sv-SE" sz="1500"/>
          </a:p>
          <a:p>
            <a:r>
              <a:rPr lang="sv-SE" sz="1500"/>
              <a:t>Man byggde vägar, järnväg, statsdelar i de stora städerna samt administrativa byggnader i fransk stil </a:t>
            </a:r>
          </a:p>
          <a:p>
            <a:endParaRPr lang="sv-SE" sz="1500"/>
          </a:p>
          <a:p>
            <a:r>
              <a:rPr lang="sv-SE" sz="1500"/>
              <a:t>Språket blev mer influerat av latinska tecken och franska låneord </a:t>
            </a:r>
          </a:p>
          <a:p>
            <a:endParaRPr lang="sv-SE" sz="1500"/>
          </a:p>
          <a:p>
            <a:r>
              <a:rPr lang="sv-SE" sz="1500"/>
              <a:t>Maträtter som Banh mi utvecklas i Vietnam under franskt styre – Vietnamesiskt kaffe (introduceras av franska missionärer på 1800-talet) </a:t>
            </a:r>
          </a:p>
        </p:txBody>
      </p:sp>
      <p:pic>
        <p:nvPicPr>
          <p:cNvPr id="4" name="7E8ABB4F-FBE0-409C-9880-A61B46D3BCEA" descr="IMG_1368.jpg">
            <a:extLst>
              <a:ext uri="{FF2B5EF4-FFF2-40B4-BE49-F238E27FC236}">
                <a16:creationId xmlns:a16="http://schemas.microsoft.com/office/drawing/2014/main" id="{1914DE1C-7719-2B0F-667F-EDAD217E9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6" r="11320" b="-3"/>
          <a:stretch/>
        </p:blipFill>
        <p:spPr bwMode="auto">
          <a:xfrm>
            <a:off x="9165209" y="7996954"/>
            <a:ext cx="5458968" cy="5469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8238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41" name="Rectangle 4140">
            <a:extLst>
              <a:ext uri="{FF2B5EF4-FFF2-40B4-BE49-F238E27FC236}">
                <a16:creationId xmlns:a16="http://schemas.microsoft.com/office/drawing/2014/main" id="{114C78B5-EC6B-4A39-8860-705100867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43AA0B9-54AF-CD6C-3009-81B84A425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69978"/>
            <a:ext cx="4391024" cy="1173700"/>
          </a:xfrm>
        </p:spPr>
        <p:txBody>
          <a:bodyPr anchor="t">
            <a:normAutofit/>
          </a:bodyPr>
          <a:lstStyle/>
          <a:p>
            <a:r>
              <a:rPr lang="sv-SE" sz="4000">
                <a:solidFill>
                  <a:schemeClr val="bg1"/>
                </a:solidFill>
              </a:rPr>
              <a:t>Koloniala byggnader </a:t>
            </a:r>
          </a:p>
        </p:txBody>
      </p:sp>
      <p:pic>
        <p:nvPicPr>
          <p:cNvPr id="4101" name="Picture 5" descr="Saigon Opera House (Opéra de Saïgon), Ho Chi Minh City | Book Tickets &amp;  Tours - 2025">
            <a:extLst>
              <a:ext uri="{FF2B5EF4-FFF2-40B4-BE49-F238E27FC236}">
                <a16:creationId xmlns:a16="http://schemas.microsoft.com/office/drawing/2014/main" id="{2A883145-9404-6339-D3EF-4535AB49BC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48" r="17124" b="3"/>
          <a:stretch/>
        </p:blipFill>
        <p:spPr bwMode="auto">
          <a:xfrm>
            <a:off x="21" y="-19259"/>
            <a:ext cx="4000480" cy="3904882"/>
          </a:xfrm>
          <a:custGeom>
            <a:avLst/>
            <a:gdLst/>
            <a:ahLst/>
            <a:cxnLst/>
            <a:rect l="l" t="t" r="r" b="b"/>
            <a:pathLst>
              <a:path w="4000500" h="3413410">
                <a:moveTo>
                  <a:pt x="0" y="0"/>
                </a:moveTo>
                <a:lnTo>
                  <a:pt x="4000500" y="0"/>
                </a:lnTo>
                <a:lnTo>
                  <a:pt x="4000500" y="3330603"/>
                </a:lnTo>
                <a:lnTo>
                  <a:pt x="416174" y="3413410"/>
                </a:lnTo>
                <a:lnTo>
                  <a:pt x="0" y="340816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82602EF7-388E-451B-AA99-DC3549B2FB13" descr="IMG_1370.jpg">
            <a:extLst>
              <a:ext uri="{FF2B5EF4-FFF2-40B4-BE49-F238E27FC236}">
                <a16:creationId xmlns:a16="http://schemas.microsoft.com/office/drawing/2014/main" id="{BA2DCB18-CE71-2DBF-C66C-DAEEFD093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89" r="7632" b="-2"/>
          <a:stretch/>
        </p:blipFill>
        <p:spPr bwMode="auto">
          <a:xfrm>
            <a:off x="4191002" y="10"/>
            <a:ext cx="3809998" cy="3904881"/>
          </a:xfrm>
          <a:custGeom>
            <a:avLst/>
            <a:gdLst/>
            <a:ahLst/>
            <a:cxnLst/>
            <a:rect l="l" t="t" r="r" b="b"/>
            <a:pathLst>
              <a:path w="3809998" h="3361533">
                <a:moveTo>
                  <a:pt x="0" y="0"/>
                </a:moveTo>
                <a:lnTo>
                  <a:pt x="3809998" y="0"/>
                </a:lnTo>
                <a:lnTo>
                  <a:pt x="3809998" y="3353206"/>
                </a:lnTo>
                <a:lnTo>
                  <a:pt x="1781628" y="3181423"/>
                </a:lnTo>
                <a:lnTo>
                  <a:pt x="0" y="336153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7E8ABB4F-FBE0-409C-9880-A61B46D3BCEA" descr="IMG_1368.jpg">
            <a:extLst>
              <a:ext uri="{FF2B5EF4-FFF2-40B4-BE49-F238E27FC236}">
                <a16:creationId xmlns:a16="http://schemas.microsoft.com/office/drawing/2014/main" id="{D724B806-86CD-8514-31E6-693832CBC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6" r="11320" b="-3"/>
          <a:stretch/>
        </p:blipFill>
        <p:spPr bwMode="auto">
          <a:xfrm>
            <a:off x="8191500" y="-1"/>
            <a:ext cx="4000500" cy="4008409"/>
          </a:xfrm>
          <a:custGeom>
            <a:avLst/>
            <a:gdLst/>
            <a:ahLst/>
            <a:cxnLst/>
            <a:rect l="l" t="t" r="r" b="b"/>
            <a:pathLst>
              <a:path w="4000500" h="3403026">
                <a:moveTo>
                  <a:pt x="0" y="0"/>
                </a:moveTo>
                <a:lnTo>
                  <a:pt x="4000500" y="0"/>
                </a:lnTo>
                <a:lnTo>
                  <a:pt x="4000500" y="3403026"/>
                </a:lnTo>
                <a:lnTo>
                  <a:pt x="9072" y="3370108"/>
                </a:lnTo>
                <a:lnTo>
                  <a:pt x="0" y="336934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43" name="Group 4142">
            <a:extLst>
              <a:ext uri="{FF2B5EF4-FFF2-40B4-BE49-F238E27FC236}">
                <a16:creationId xmlns:a16="http://schemas.microsoft.com/office/drawing/2014/main" id="{A50943B0-FDF7-4C2C-B784-9208C945A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4144" name="Freeform: Shape 4143">
              <a:extLst>
                <a:ext uri="{FF2B5EF4-FFF2-40B4-BE49-F238E27FC236}">
                  <a16:creationId xmlns:a16="http://schemas.microsoft.com/office/drawing/2014/main" id="{64021FAB-FA86-49DE-8FC9-585A1729B7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145" name="Freeform: Shape 4144">
              <a:extLst>
                <a:ext uri="{FF2B5EF4-FFF2-40B4-BE49-F238E27FC236}">
                  <a16:creationId xmlns:a16="http://schemas.microsoft.com/office/drawing/2014/main" id="{7B58B526-A432-4EB5-AA70-2BB897257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5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C1A28ED-2498-659C-54A7-C9D3621105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4201" y="4766267"/>
            <a:ext cx="5692774" cy="1077411"/>
          </a:xfrm>
        </p:spPr>
        <p:txBody>
          <a:bodyPr>
            <a:normAutofit/>
          </a:bodyPr>
          <a:lstStyle/>
          <a:p>
            <a:endParaRPr lang="sv-SE" sz="2400">
              <a:solidFill>
                <a:schemeClr val="bg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336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5DA2E94-52B9-57AE-E2AD-0F67B75D7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DD55690-2592-D0E2-4ED0-89DCC88B99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122" name="EF05286E-732B-43CB-B31E-34941E06AEC0" descr="IMG_1004.jpg">
            <a:extLst>
              <a:ext uri="{FF2B5EF4-FFF2-40B4-BE49-F238E27FC236}">
                <a16:creationId xmlns:a16="http://schemas.microsoft.com/office/drawing/2014/main" id="{29AFCD10-8044-BA64-D2C3-FDE5FC27AD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2187" y="-198895"/>
            <a:ext cx="5507626" cy="7255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1376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9" name="Rectangle 717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74BD8FF-70B3-2513-6465-36F7D0BE3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sv-SE" sz="4600"/>
              <a:t>Konsekvenser imperialismen i Vietnam </a:t>
            </a:r>
          </a:p>
        </p:txBody>
      </p:sp>
      <p:sp>
        <p:nvSpPr>
          <p:cNvPr id="7181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C792222-E352-34ED-E20B-9214C792EC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r>
              <a:rPr lang="sv-SE" sz="1500" dirty="0"/>
              <a:t>Det imperialistiska styret gav upphov till  </a:t>
            </a:r>
            <a:r>
              <a:rPr lang="sv-SE" sz="1500" dirty="0" err="1"/>
              <a:t>motståndgrupper</a:t>
            </a:r>
            <a:r>
              <a:rPr lang="sv-SE" sz="1500" dirty="0"/>
              <a:t> i Vietnam </a:t>
            </a:r>
          </a:p>
          <a:p>
            <a:endParaRPr lang="sv-SE" sz="1500" dirty="0"/>
          </a:p>
          <a:p>
            <a:r>
              <a:rPr lang="sv-SE" sz="1500" dirty="0" err="1"/>
              <a:t>Can</a:t>
            </a:r>
            <a:r>
              <a:rPr lang="sv-SE" sz="1500" dirty="0"/>
              <a:t> </a:t>
            </a:r>
            <a:r>
              <a:rPr lang="sv-SE" sz="1500" dirty="0" err="1"/>
              <a:t>Voung</a:t>
            </a:r>
            <a:r>
              <a:rPr lang="sv-SE" sz="1500" dirty="0"/>
              <a:t>-rörelsen var en tidig rebellisk rörelse mot fransmännen – </a:t>
            </a:r>
            <a:r>
              <a:rPr lang="sv-SE" sz="1500" dirty="0" err="1"/>
              <a:t>Can</a:t>
            </a:r>
            <a:r>
              <a:rPr lang="sv-SE" sz="1500" dirty="0"/>
              <a:t> </a:t>
            </a:r>
            <a:r>
              <a:rPr lang="sv-SE" sz="1500" dirty="0" err="1"/>
              <a:t>Voung</a:t>
            </a:r>
            <a:r>
              <a:rPr lang="sv-SE" sz="1500" dirty="0"/>
              <a:t>-bestämmelsen (en uppmaning till motstånd från kejsaren </a:t>
            </a:r>
            <a:r>
              <a:rPr lang="sv-SE" sz="1500" dirty="0" err="1"/>
              <a:t>Ham</a:t>
            </a:r>
            <a:r>
              <a:rPr lang="sv-SE" sz="1500" dirty="0"/>
              <a:t> </a:t>
            </a:r>
            <a:r>
              <a:rPr lang="sv-SE" sz="1500" dirty="0" err="1"/>
              <a:t>Nghi</a:t>
            </a:r>
            <a:r>
              <a:rPr lang="sv-SE" sz="1500" dirty="0"/>
              <a:t>) </a:t>
            </a:r>
          </a:p>
          <a:p>
            <a:endParaRPr lang="sv-SE" sz="1500" dirty="0"/>
          </a:p>
          <a:p>
            <a:r>
              <a:rPr lang="sv-SE" sz="1500" dirty="0"/>
              <a:t>Hoa Lo-fängelset upprättades (slutet av 1800-talet) i Hanoi för att fängsla motstånds-män och kvinnor </a:t>
            </a:r>
          </a:p>
          <a:p>
            <a:endParaRPr lang="sv-SE" sz="1500" dirty="0"/>
          </a:p>
          <a:p>
            <a:r>
              <a:rPr lang="sv-SE" sz="1500" dirty="0"/>
              <a:t>Större splittring i det vietnamesiska samhället – Hårdare kontroll av fransmännen </a:t>
            </a:r>
          </a:p>
        </p:txBody>
      </p:sp>
    </p:spTree>
    <p:extLst>
      <p:ext uri="{BB962C8B-B14F-4D97-AF65-F5344CB8AC3E}">
        <p14:creationId xmlns:p14="http://schemas.microsoft.com/office/powerpoint/2010/main" val="3792434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30" name="Rectangle 9229">
            <a:extLst>
              <a:ext uri="{FF2B5EF4-FFF2-40B4-BE49-F238E27FC236}">
                <a16:creationId xmlns:a16="http://schemas.microsoft.com/office/drawing/2014/main" id="{21AC6A30-4F22-4C0F-B278-19C5B8A80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32" name="Rectangle 9231">
            <a:extLst>
              <a:ext uri="{FF2B5EF4-FFF2-40B4-BE49-F238E27FC236}">
                <a16:creationId xmlns:a16="http://schemas.microsoft.com/office/drawing/2014/main" id="{BB4335AD-65B1-44E4-90AF-264024FE4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1340ED4-AEBD-2CD2-56E4-980AB49A9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0366" y="609600"/>
            <a:ext cx="4267200" cy="1351472"/>
          </a:xfrm>
        </p:spPr>
        <p:txBody>
          <a:bodyPr>
            <a:normAutofit/>
          </a:bodyPr>
          <a:lstStyle/>
          <a:p>
            <a:pPr algn="ctr"/>
            <a:r>
              <a:rPr lang="sv-SE">
                <a:solidFill>
                  <a:schemeClr val="tx1">
                    <a:lumMod val="85000"/>
                    <a:lumOff val="15000"/>
                  </a:schemeClr>
                </a:solidFill>
              </a:rPr>
              <a:t>Fokus: Kambodja </a:t>
            </a:r>
          </a:p>
        </p:txBody>
      </p:sp>
      <p:pic>
        <p:nvPicPr>
          <p:cNvPr id="9218" name="DAB30FE9-6065-4934-A9B6-E2521025EF08" descr="IMG_1748.jpg">
            <a:extLst>
              <a:ext uri="{FF2B5EF4-FFF2-40B4-BE49-F238E27FC236}">
                <a16:creationId xmlns:a16="http://schemas.microsoft.com/office/drawing/2014/main" id="{4C08BA12-B3D7-499D-F11D-12ADEA72B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0" r="13299"/>
          <a:stretch/>
        </p:blipFill>
        <p:spPr bwMode="auto">
          <a:xfrm>
            <a:off x="3" y="1"/>
            <a:ext cx="3695699" cy="6858001"/>
          </a:xfrm>
          <a:custGeom>
            <a:avLst/>
            <a:gdLst/>
            <a:ahLst/>
            <a:cxnLst/>
            <a:rect l="l" t="t" r="r" b="b"/>
            <a:pathLst>
              <a:path w="3695699" h="6858001">
                <a:moveTo>
                  <a:pt x="0" y="0"/>
                </a:moveTo>
                <a:lnTo>
                  <a:pt x="3435129" y="0"/>
                </a:lnTo>
                <a:lnTo>
                  <a:pt x="3430599" y="17349"/>
                </a:lnTo>
                <a:cubicBezTo>
                  <a:pt x="3437542" y="19835"/>
                  <a:pt x="3423757" y="30822"/>
                  <a:pt x="3427683" y="38871"/>
                </a:cubicBezTo>
                <a:cubicBezTo>
                  <a:pt x="3431230" y="44698"/>
                  <a:pt x="3427877" y="49388"/>
                  <a:pt x="3427096" y="55116"/>
                </a:cubicBezTo>
                <a:cubicBezTo>
                  <a:pt x="3429620" y="62945"/>
                  <a:pt x="3421946" y="87211"/>
                  <a:pt x="3417356" y="93331"/>
                </a:cubicBezTo>
                <a:cubicBezTo>
                  <a:pt x="3401974" y="107607"/>
                  <a:pt x="3409629" y="143436"/>
                  <a:pt x="3397765" y="155370"/>
                </a:cubicBezTo>
                <a:cubicBezTo>
                  <a:pt x="3395800" y="159886"/>
                  <a:pt x="3394789" y="164378"/>
                  <a:pt x="3394373" y="168831"/>
                </a:cubicBezTo>
                <a:lnTo>
                  <a:pt x="3394553" y="181402"/>
                </a:lnTo>
                <a:lnTo>
                  <a:pt x="3397293" y="185192"/>
                </a:lnTo>
                <a:lnTo>
                  <a:pt x="3395923" y="192756"/>
                </a:lnTo>
                <a:cubicBezTo>
                  <a:pt x="3396018" y="193497"/>
                  <a:pt x="3396112" y="194237"/>
                  <a:pt x="3396207" y="194978"/>
                </a:cubicBezTo>
                <a:cubicBezTo>
                  <a:pt x="3396531" y="199154"/>
                  <a:pt x="3396856" y="203330"/>
                  <a:pt x="3397180" y="207506"/>
                </a:cubicBezTo>
                <a:cubicBezTo>
                  <a:pt x="3382438" y="200939"/>
                  <a:pt x="3394549" y="241317"/>
                  <a:pt x="3383191" y="229051"/>
                </a:cubicBezTo>
                <a:cubicBezTo>
                  <a:pt x="3382519" y="234401"/>
                  <a:pt x="3381383" y="237332"/>
                  <a:pt x="3380194" y="239137"/>
                </a:cubicBezTo>
                <a:lnTo>
                  <a:pt x="3349267" y="310262"/>
                </a:lnTo>
                <a:lnTo>
                  <a:pt x="3344455" y="381704"/>
                </a:lnTo>
                <a:cubicBezTo>
                  <a:pt x="3343420" y="464598"/>
                  <a:pt x="3338482" y="511985"/>
                  <a:pt x="3327551" y="571873"/>
                </a:cubicBezTo>
                <a:cubicBezTo>
                  <a:pt x="3316620" y="631761"/>
                  <a:pt x="3309762" y="702429"/>
                  <a:pt x="3278869" y="741030"/>
                </a:cubicBezTo>
                <a:lnTo>
                  <a:pt x="3239259" y="957888"/>
                </a:lnTo>
                <a:cubicBezTo>
                  <a:pt x="3267597" y="1021376"/>
                  <a:pt x="3235647" y="1004478"/>
                  <a:pt x="3243890" y="1047869"/>
                </a:cubicBezTo>
                <a:cubicBezTo>
                  <a:pt x="3245988" y="1077107"/>
                  <a:pt x="3228006" y="1101189"/>
                  <a:pt x="3221700" y="1118244"/>
                </a:cubicBezTo>
                <a:cubicBezTo>
                  <a:pt x="3220198" y="1120922"/>
                  <a:pt x="3213346" y="1188569"/>
                  <a:pt x="3211078" y="1190394"/>
                </a:cubicBezTo>
                <a:cubicBezTo>
                  <a:pt x="3204899" y="1218939"/>
                  <a:pt x="3210276" y="1253036"/>
                  <a:pt x="3199704" y="1304585"/>
                </a:cubicBezTo>
                <a:cubicBezTo>
                  <a:pt x="3199438" y="1346246"/>
                  <a:pt x="3168623" y="1413431"/>
                  <a:pt x="3167741" y="1449444"/>
                </a:cubicBezTo>
                <a:cubicBezTo>
                  <a:pt x="3180911" y="1471132"/>
                  <a:pt x="3193362" y="1499173"/>
                  <a:pt x="3194410" y="1520667"/>
                </a:cubicBezTo>
                <a:cubicBezTo>
                  <a:pt x="3181228" y="1513763"/>
                  <a:pt x="3199978" y="1547097"/>
                  <a:pt x="3184473" y="1547038"/>
                </a:cubicBezTo>
                <a:cubicBezTo>
                  <a:pt x="3185153" y="1550949"/>
                  <a:pt x="3186303" y="1554741"/>
                  <a:pt x="3187573" y="1558550"/>
                </a:cubicBezTo>
                <a:lnTo>
                  <a:pt x="3188231" y="1560544"/>
                </a:lnTo>
                <a:lnTo>
                  <a:pt x="3188195" y="1568317"/>
                </a:lnTo>
                <a:lnTo>
                  <a:pt x="3191518" y="1570772"/>
                </a:lnTo>
                <a:lnTo>
                  <a:pt x="3193853" y="1582659"/>
                </a:lnTo>
                <a:cubicBezTo>
                  <a:pt x="3194213" y="1587070"/>
                  <a:pt x="3193997" y="1591769"/>
                  <a:pt x="3192857" y="1596890"/>
                </a:cubicBezTo>
                <a:cubicBezTo>
                  <a:pt x="3185716" y="1609144"/>
                  <a:pt x="3191593" y="1629575"/>
                  <a:pt x="3189686" y="1647479"/>
                </a:cubicBezTo>
                <a:lnTo>
                  <a:pt x="3187125" y="1655568"/>
                </a:lnTo>
                <a:cubicBezTo>
                  <a:pt x="3187259" y="1659315"/>
                  <a:pt x="3192418" y="1733399"/>
                  <a:pt x="3192552" y="1737146"/>
                </a:cubicBezTo>
                <a:cubicBezTo>
                  <a:pt x="3236684" y="1834597"/>
                  <a:pt x="3210475" y="1851660"/>
                  <a:pt x="3219437" y="1908917"/>
                </a:cubicBezTo>
                <a:lnTo>
                  <a:pt x="3220572" y="1915235"/>
                </a:lnTo>
                <a:cubicBezTo>
                  <a:pt x="3225642" y="1919319"/>
                  <a:pt x="3228448" y="1945519"/>
                  <a:pt x="3226946" y="1954447"/>
                </a:cubicBezTo>
                <a:cubicBezTo>
                  <a:pt x="3219553" y="1979351"/>
                  <a:pt x="3239504" y="2001442"/>
                  <a:pt x="3234148" y="2021397"/>
                </a:cubicBezTo>
                <a:cubicBezTo>
                  <a:pt x="3234224" y="2026740"/>
                  <a:pt x="3235084" y="2031233"/>
                  <a:pt x="3236424" y="2035173"/>
                </a:cubicBezTo>
                <a:lnTo>
                  <a:pt x="3241339" y="2045116"/>
                </a:lnTo>
                <a:lnTo>
                  <a:pt x="3233470" y="2098623"/>
                </a:lnTo>
                <a:cubicBezTo>
                  <a:pt x="3230495" y="2129687"/>
                  <a:pt x="3232618" y="2188321"/>
                  <a:pt x="3230016" y="2240964"/>
                </a:cubicBezTo>
                <a:cubicBezTo>
                  <a:pt x="3226602" y="2283982"/>
                  <a:pt x="3232644" y="2342030"/>
                  <a:pt x="3237809" y="2379644"/>
                </a:cubicBezTo>
                <a:cubicBezTo>
                  <a:pt x="3244462" y="2409884"/>
                  <a:pt x="3221747" y="2435219"/>
                  <a:pt x="3237054" y="2459103"/>
                </a:cubicBezTo>
                <a:cubicBezTo>
                  <a:pt x="3245536" y="2488997"/>
                  <a:pt x="3251426" y="2510390"/>
                  <a:pt x="3255285" y="2538679"/>
                </a:cubicBezTo>
                <a:cubicBezTo>
                  <a:pt x="3258296" y="2574322"/>
                  <a:pt x="3245460" y="2589819"/>
                  <a:pt x="3245073" y="2622720"/>
                </a:cubicBezTo>
                <a:lnTo>
                  <a:pt x="3252960" y="2736087"/>
                </a:lnTo>
                <a:cubicBezTo>
                  <a:pt x="3245577" y="2772183"/>
                  <a:pt x="3230063" y="2856752"/>
                  <a:pt x="3218681" y="2902964"/>
                </a:cubicBezTo>
                <a:cubicBezTo>
                  <a:pt x="3212624" y="2927969"/>
                  <a:pt x="3209733" y="2973979"/>
                  <a:pt x="3203641" y="3008786"/>
                </a:cubicBezTo>
                <a:cubicBezTo>
                  <a:pt x="3197547" y="3043595"/>
                  <a:pt x="3186644" y="3093251"/>
                  <a:pt x="3182123" y="3111815"/>
                </a:cubicBezTo>
                <a:lnTo>
                  <a:pt x="3176517" y="3120169"/>
                </a:lnTo>
                <a:lnTo>
                  <a:pt x="3177035" y="3121646"/>
                </a:lnTo>
                <a:cubicBezTo>
                  <a:pt x="3177423" y="3127588"/>
                  <a:pt x="3176129" y="3130763"/>
                  <a:pt x="3174093" y="3132705"/>
                </a:cubicBezTo>
                <a:lnTo>
                  <a:pt x="3171045" y="3134220"/>
                </a:lnTo>
                <a:lnTo>
                  <a:pt x="3168274" y="3141524"/>
                </a:lnTo>
                <a:lnTo>
                  <a:pt x="3160781" y="3155149"/>
                </a:lnTo>
                <a:cubicBezTo>
                  <a:pt x="3160949" y="3156237"/>
                  <a:pt x="3161116" y="3157326"/>
                  <a:pt x="3161284" y="3158414"/>
                </a:cubicBezTo>
                <a:lnTo>
                  <a:pt x="3152950" y="3180080"/>
                </a:lnTo>
                <a:lnTo>
                  <a:pt x="3153739" y="3180719"/>
                </a:lnTo>
                <a:cubicBezTo>
                  <a:pt x="3155321" y="3182647"/>
                  <a:pt x="3156128" y="3184999"/>
                  <a:pt x="3155342" y="3188313"/>
                </a:cubicBezTo>
                <a:cubicBezTo>
                  <a:pt x="3169797" y="3188216"/>
                  <a:pt x="3159934" y="3192271"/>
                  <a:pt x="3156340" y="3202049"/>
                </a:cubicBezTo>
                <a:cubicBezTo>
                  <a:pt x="3177988" y="3204083"/>
                  <a:pt x="3159779" y="3228842"/>
                  <a:pt x="3169832" y="3237938"/>
                </a:cubicBezTo>
                <a:cubicBezTo>
                  <a:pt x="3166705" y="3245075"/>
                  <a:pt x="3163793" y="3252659"/>
                  <a:pt x="3161244" y="3260564"/>
                </a:cubicBezTo>
                <a:lnTo>
                  <a:pt x="3160005" y="3265314"/>
                </a:lnTo>
                <a:cubicBezTo>
                  <a:pt x="3160063" y="3265371"/>
                  <a:pt x="3160124" y="3265428"/>
                  <a:pt x="3160184" y="3265486"/>
                </a:cubicBezTo>
                <a:cubicBezTo>
                  <a:pt x="3160345" y="3266694"/>
                  <a:pt x="3160101" y="3268319"/>
                  <a:pt x="3159279" y="3270659"/>
                </a:cubicBezTo>
                <a:lnTo>
                  <a:pt x="3157747" y="3273971"/>
                </a:lnTo>
                <a:lnTo>
                  <a:pt x="3155343" y="3283185"/>
                </a:lnTo>
                <a:cubicBezTo>
                  <a:pt x="3155517" y="3284422"/>
                  <a:pt x="3155689" y="3285657"/>
                  <a:pt x="3155860" y="3286893"/>
                </a:cubicBezTo>
                <a:lnTo>
                  <a:pt x="3158001" y="3289146"/>
                </a:lnTo>
                <a:lnTo>
                  <a:pt x="3157508" y="3289877"/>
                </a:lnTo>
                <a:cubicBezTo>
                  <a:pt x="3151604" y="3294411"/>
                  <a:pt x="3144966" y="3293561"/>
                  <a:pt x="3159853" y="3309833"/>
                </a:cubicBezTo>
                <a:cubicBezTo>
                  <a:pt x="3149181" y="3321561"/>
                  <a:pt x="3158789" y="3329345"/>
                  <a:pt x="3157392" y="3351579"/>
                </a:cubicBezTo>
                <a:cubicBezTo>
                  <a:pt x="3148710" y="3357083"/>
                  <a:pt x="3149361" y="3365079"/>
                  <a:pt x="3152871" y="3374240"/>
                </a:cubicBezTo>
                <a:cubicBezTo>
                  <a:pt x="3148885" y="3383513"/>
                  <a:pt x="3145239" y="3392740"/>
                  <a:pt x="3142119" y="3402557"/>
                </a:cubicBezTo>
                <a:lnTo>
                  <a:pt x="3138061" y="3419585"/>
                </a:lnTo>
                <a:lnTo>
                  <a:pt x="3139796" y="3424940"/>
                </a:lnTo>
                <a:cubicBezTo>
                  <a:pt x="3142520" y="3434326"/>
                  <a:pt x="3143300" y="3443700"/>
                  <a:pt x="3137669" y="3463264"/>
                </a:cubicBezTo>
                <a:cubicBezTo>
                  <a:pt x="3147380" y="3480689"/>
                  <a:pt x="3167781" y="3490510"/>
                  <a:pt x="3168140" y="3518969"/>
                </a:cubicBezTo>
                <a:cubicBezTo>
                  <a:pt x="3159473" y="3545761"/>
                  <a:pt x="3191152" y="3574399"/>
                  <a:pt x="3179206" y="3607864"/>
                </a:cubicBezTo>
                <a:cubicBezTo>
                  <a:pt x="3176757" y="3619813"/>
                  <a:pt x="3181069" y="3654600"/>
                  <a:pt x="3189125" y="3659839"/>
                </a:cubicBezTo>
                <a:cubicBezTo>
                  <a:pt x="3191518" y="3666815"/>
                  <a:pt x="3189857" y="3675779"/>
                  <a:pt x="3198077" y="3677681"/>
                </a:cubicBezTo>
                <a:cubicBezTo>
                  <a:pt x="3208136" y="3681475"/>
                  <a:pt x="3196345" y="3709561"/>
                  <a:pt x="3207094" y="3703876"/>
                </a:cubicBezTo>
                <a:cubicBezTo>
                  <a:pt x="3199084" y="3723751"/>
                  <a:pt x="3220453" y="3734396"/>
                  <a:pt x="3227016" y="3748633"/>
                </a:cubicBezTo>
                <a:cubicBezTo>
                  <a:pt x="3218663" y="3764666"/>
                  <a:pt x="3240667" y="3778725"/>
                  <a:pt x="3246806" y="3811324"/>
                </a:cubicBezTo>
                <a:cubicBezTo>
                  <a:pt x="3237058" y="3829063"/>
                  <a:pt x="3251097" y="3833247"/>
                  <a:pt x="3239091" y="3865102"/>
                </a:cubicBezTo>
                <a:cubicBezTo>
                  <a:pt x="3240755" y="3865725"/>
                  <a:pt x="3242340" y="3866659"/>
                  <a:pt x="3243800" y="3867874"/>
                </a:cubicBezTo>
                <a:cubicBezTo>
                  <a:pt x="3252276" y="3874935"/>
                  <a:pt x="3254724" y="3889782"/>
                  <a:pt x="3249268" y="3901031"/>
                </a:cubicBezTo>
                <a:cubicBezTo>
                  <a:pt x="3234180" y="3950514"/>
                  <a:pt x="3270886" y="3938724"/>
                  <a:pt x="3271850" y="3976535"/>
                </a:cubicBezTo>
                <a:cubicBezTo>
                  <a:pt x="3275333" y="4018513"/>
                  <a:pt x="3265836" y="4033210"/>
                  <a:pt x="3253128" y="4091308"/>
                </a:cubicBezTo>
                <a:cubicBezTo>
                  <a:pt x="3262530" y="4093945"/>
                  <a:pt x="3263925" y="4100312"/>
                  <a:pt x="3261491" y="4112665"/>
                </a:cubicBezTo>
                <a:cubicBezTo>
                  <a:pt x="3263824" y="4132845"/>
                  <a:pt x="3285122" y="4124005"/>
                  <a:pt x="3275235" y="4148543"/>
                </a:cubicBezTo>
                <a:cubicBezTo>
                  <a:pt x="3282222" y="4163609"/>
                  <a:pt x="3300717" y="4191930"/>
                  <a:pt x="3303406" y="4203059"/>
                </a:cubicBezTo>
                <a:cubicBezTo>
                  <a:pt x="3307769" y="4216879"/>
                  <a:pt x="3289765" y="4198911"/>
                  <a:pt x="3291377" y="4215304"/>
                </a:cubicBezTo>
                <a:cubicBezTo>
                  <a:pt x="3295421" y="4234470"/>
                  <a:pt x="3290844" y="4240556"/>
                  <a:pt x="3303627" y="4247412"/>
                </a:cubicBezTo>
                <a:cubicBezTo>
                  <a:pt x="3300302" y="4270043"/>
                  <a:pt x="3313094" y="4269840"/>
                  <a:pt x="3323715" y="4295574"/>
                </a:cubicBezTo>
                <a:cubicBezTo>
                  <a:pt x="3318854" y="4309546"/>
                  <a:pt x="3323708" y="4317748"/>
                  <a:pt x="3331757" y="4324626"/>
                </a:cubicBezTo>
                <a:cubicBezTo>
                  <a:pt x="3334500" y="4352298"/>
                  <a:pt x="3348521" y="4373553"/>
                  <a:pt x="3357571" y="4402594"/>
                </a:cubicBezTo>
                <a:cubicBezTo>
                  <a:pt x="3395421" y="4440113"/>
                  <a:pt x="3406716" y="4492429"/>
                  <a:pt x="3416883" y="4511276"/>
                </a:cubicBezTo>
                <a:lnTo>
                  <a:pt x="3418568" y="4515669"/>
                </a:lnTo>
                <a:cubicBezTo>
                  <a:pt x="3418685" y="4519956"/>
                  <a:pt x="3418801" y="4524244"/>
                  <a:pt x="3418918" y="4528531"/>
                </a:cubicBezTo>
                <a:cubicBezTo>
                  <a:pt x="3418727" y="4530191"/>
                  <a:pt x="3418537" y="4531850"/>
                  <a:pt x="3418346" y="4533510"/>
                </a:cubicBezTo>
                <a:cubicBezTo>
                  <a:pt x="3418215" y="4536889"/>
                  <a:pt x="3418462" y="4539065"/>
                  <a:pt x="3419005" y="4540494"/>
                </a:cubicBezTo>
                <a:lnTo>
                  <a:pt x="3424268" y="4595886"/>
                </a:lnTo>
                <a:cubicBezTo>
                  <a:pt x="3429156" y="4624362"/>
                  <a:pt x="3443934" y="4682306"/>
                  <a:pt x="3448330" y="4711348"/>
                </a:cubicBezTo>
                <a:lnTo>
                  <a:pt x="3445621" y="4714874"/>
                </a:lnTo>
                <a:cubicBezTo>
                  <a:pt x="3444103" y="4718397"/>
                  <a:pt x="3443735" y="4723077"/>
                  <a:pt x="3445980" y="4730345"/>
                </a:cubicBezTo>
                <a:lnTo>
                  <a:pt x="3446976" y="4731926"/>
                </a:lnTo>
                <a:lnTo>
                  <a:pt x="3443720" y="4745408"/>
                </a:lnTo>
                <a:cubicBezTo>
                  <a:pt x="3444756" y="4771155"/>
                  <a:pt x="3455466" y="4843107"/>
                  <a:pt x="3453194" y="4886406"/>
                </a:cubicBezTo>
                <a:cubicBezTo>
                  <a:pt x="3454856" y="4906631"/>
                  <a:pt x="3481235" y="5008239"/>
                  <a:pt x="3455210" y="5025296"/>
                </a:cubicBezTo>
                <a:cubicBezTo>
                  <a:pt x="3442202" y="5116320"/>
                  <a:pt x="3464654" y="5119078"/>
                  <a:pt x="3462841" y="5211091"/>
                </a:cubicBezTo>
                <a:cubicBezTo>
                  <a:pt x="3469390" y="5269669"/>
                  <a:pt x="3462794" y="5327391"/>
                  <a:pt x="3469385" y="5356669"/>
                </a:cubicBezTo>
                <a:cubicBezTo>
                  <a:pt x="3471479" y="5361935"/>
                  <a:pt x="3474277" y="5366825"/>
                  <a:pt x="3477268" y="5371683"/>
                </a:cubicBezTo>
                <a:lnTo>
                  <a:pt x="3478824" y="5374232"/>
                </a:lnTo>
                <a:lnTo>
                  <a:pt x="3486664" y="5427532"/>
                </a:lnTo>
                <a:lnTo>
                  <a:pt x="3499845" y="5523238"/>
                </a:lnTo>
                <a:cubicBezTo>
                  <a:pt x="3496480" y="5535759"/>
                  <a:pt x="3498126" y="5574631"/>
                  <a:pt x="3505782" y="5582050"/>
                </a:cubicBezTo>
                <a:cubicBezTo>
                  <a:pt x="3507640" y="5590169"/>
                  <a:pt x="3505294" y="5599602"/>
                  <a:pt x="3513368" y="5603412"/>
                </a:cubicBezTo>
                <a:cubicBezTo>
                  <a:pt x="3518549" y="5620896"/>
                  <a:pt x="3530454" y="5660930"/>
                  <a:pt x="3536869" y="5686953"/>
                </a:cubicBezTo>
                <a:cubicBezTo>
                  <a:pt x="3527290" y="5702684"/>
                  <a:pt x="3548216" y="5722678"/>
                  <a:pt x="3551859" y="5759548"/>
                </a:cubicBezTo>
                <a:cubicBezTo>
                  <a:pt x="3540751" y="5776843"/>
                  <a:pt x="3554471" y="5784377"/>
                  <a:pt x="3540024" y="5816599"/>
                </a:cubicBezTo>
                <a:cubicBezTo>
                  <a:pt x="3541640" y="5817630"/>
                  <a:pt x="3543154" y="5818984"/>
                  <a:pt x="3544521" y="5820619"/>
                </a:cubicBezTo>
                <a:cubicBezTo>
                  <a:pt x="3552455" y="5830118"/>
                  <a:pt x="3553767" y="5846834"/>
                  <a:pt x="3547449" y="5857956"/>
                </a:cubicBezTo>
                <a:cubicBezTo>
                  <a:pt x="3528571" y="5908761"/>
                  <a:pt x="3532186" y="5952107"/>
                  <a:pt x="3530253" y="5993572"/>
                </a:cubicBezTo>
                <a:cubicBezTo>
                  <a:pt x="3530522" y="6040113"/>
                  <a:pt x="3553891" y="6005695"/>
                  <a:pt x="3536734" y="6066404"/>
                </a:cubicBezTo>
                <a:cubicBezTo>
                  <a:pt x="3545935" y="6071268"/>
                  <a:pt x="3546842" y="6078512"/>
                  <a:pt x="3543461" y="6091477"/>
                </a:cubicBezTo>
                <a:cubicBezTo>
                  <a:pt x="3549602" y="6107585"/>
                  <a:pt x="3568275" y="6137061"/>
                  <a:pt x="3573577" y="6163051"/>
                </a:cubicBezTo>
                <a:cubicBezTo>
                  <a:pt x="3577046" y="6182032"/>
                  <a:pt x="3572259" y="6223892"/>
                  <a:pt x="3575275" y="6247420"/>
                </a:cubicBezTo>
                <a:cubicBezTo>
                  <a:pt x="3570217" y="6271412"/>
                  <a:pt x="3583023" y="6273898"/>
                  <a:pt x="3591673" y="6304222"/>
                </a:cubicBezTo>
                <a:cubicBezTo>
                  <a:pt x="3585743" y="6318440"/>
                  <a:pt x="3589967" y="6328418"/>
                  <a:pt x="3597489" y="6337624"/>
                </a:cubicBezTo>
                <a:cubicBezTo>
                  <a:pt x="3598113" y="6368401"/>
                  <a:pt x="3610504" y="6394558"/>
                  <a:pt x="3617330" y="6428161"/>
                </a:cubicBezTo>
                <a:cubicBezTo>
                  <a:pt x="3612404" y="6466489"/>
                  <a:pt x="3633001" y="6482393"/>
                  <a:pt x="3640218" y="6518318"/>
                </a:cubicBezTo>
                <a:cubicBezTo>
                  <a:pt x="3625420" y="6557419"/>
                  <a:pt x="3668862" y="6537820"/>
                  <a:pt x="3670788" y="6568733"/>
                </a:cubicBezTo>
                <a:cubicBezTo>
                  <a:pt x="3659124" y="6621466"/>
                  <a:pt x="3685482" y="6565072"/>
                  <a:pt x="3687763" y="6643164"/>
                </a:cubicBezTo>
                <a:cubicBezTo>
                  <a:pt x="3685396" y="6647995"/>
                  <a:pt x="3689317" y="6656838"/>
                  <a:pt x="3693097" y="6655183"/>
                </a:cubicBezTo>
                <a:cubicBezTo>
                  <a:pt x="3693444" y="6672318"/>
                  <a:pt x="3690193" y="6715787"/>
                  <a:pt x="3689847" y="6745974"/>
                </a:cubicBezTo>
                <a:cubicBezTo>
                  <a:pt x="3689583" y="6773144"/>
                  <a:pt x="3690048" y="6817635"/>
                  <a:pt x="3691023" y="6836306"/>
                </a:cubicBezTo>
                <a:lnTo>
                  <a:pt x="3695699" y="6858001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13E6540-2EBA-8A34-30BE-83C397AD48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1765" y="1630017"/>
            <a:ext cx="4838697" cy="5115340"/>
          </a:xfrm>
        </p:spPr>
        <p:txBody>
          <a:bodyPr>
            <a:normAutofit/>
          </a:bodyPr>
          <a:lstStyle/>
          <a:p>
            <a:r>
              <a:rPr lang="sv-SE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Land med en gammal </a:t>
            </a:r>
            <a:r>
              <a:rPr lang="sv-SE" sz="2000">
                <a:solidFill>
                  <a:schemeClr val="tx1">
                    <a:lumMod val="85000"/>
                    <a:lumOff val="15000"/>
                  </a:schemeClr>
                </a:solidFill>
              </a:rPr>
              <a:t>och rik </a:t>
            </a:r>
            <a:r>
              <a:rPr lang="sv-SE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historia – </a:t>
            </a:r>
            <a:r>
              <a:rPr lang="sv-SE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Chenla</a:t>
            </a:r>
            <a:r>
              <a:rPr lang="sv-SE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-riket, Khmer-riket (Ankor-riket) </a:t>
            </a:r>
          </a:p>
          <a:p>
            <a:endParaRPr lang="sv-SE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v-SE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Kung Norodom skrev under ett avtal 1863 som garanterade skydd av fransmännen – Långsamt tappade Kambodja sin suveränitet – Under slutet av 1800-talet styrde Frankrike i praktiken landet </a:t>
            </a:r>
          </a:p>
          <a:p>
            <a:endParaRPr lang="sv-SE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v-SE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Inte lika stort intresse för Kambodja som Vietnam – Tung skattebörda och små investeringar gjorde att Kambodja utvecklades mycket långsamt </a:t>
            </a:r>
          </a:p>
        </p:txBody>
      </p:sp>
    </p:spTree>
    <p:extLst>
      <p:ext uri="{BB962C8B-B14F-4D97-AF65-F5344CB8AC3E}">
        <p14:creationId xmlns:p14="http://schemas.microsoft.com/office/powerpoint/2010/main" val="4259490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AFA976F-0A33-DA83-5968-16EB1EDD1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E475BE0-1A12-E856-7681-A463BFB54A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11266" name="28691911-5A93-41EA-9E10-E0C120CCF8B5" descr="IMG_0506.jpg">
            <a:extLst>
              <a:ext uri="{FF2B5EF4-FFF2-40B4-BE49-F238E27FC236}">
                <a16:creationId xmlns:a16="http://schemas.microsoft.com/office/drawing/2014/main" id="{6DE8B969-D585-AF63-370F-953E145F46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1082"/>
            <a:ext cx="6861175" cy="5145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811B693A-7228-4CA3-BD8D-0779AFDFC921" descr="IMG_1604.jpg">
            <a:extLst>
              <a:ext uri="{FF2B5EF4-FFF2-40B4-BE49-F238E27FC236}">
                <a16:creationId xmlns:a16="http://schemas.microsoft.com/office/drawing/2014/main" id="{FA54F3D8-2387-7692-88BD-06A353BDA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175" y="-192088"/>
            <a:ext cx="5431631" cy="724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8019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47" name="Rectangle 1024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8B4F057-18A7-C680-FAE8-475F6FDED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sv-SE" sz="5400"/>
              <a:t>Fokus: Kambodja </a:t>
            </a:r>
          </a:p>
        </p:txBody>
      </p:sp>
      <p:pic>
        <p:nvPicPr>
          <p:cNvPr id="10242" name="Picture 2" descr="French protectorate of Cambodia - Wikipedia">
            <a:extLst>
              <a:ext uri="{FF2B5EF4-FFF2-40B4-BE49-F238E27FC236}">
                <a16:creationId xmlns:a16="http://schemas.microsoft.com/office/drawing/2014/main" id="{D28C4988-AF6A-678B-7E10-2EAFCC036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65" r="28071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9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9F9D12C-DC1A-C5D4-D7D1-EEDDEA92D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r>
              <a:rPr lang="sv-SE" sz="2000"/>
              <a:t>Kambodja hade inte samma motståndrörelse som Vietnam – Mindre högutbildade och mindre politiskt medvetna </a:t>
            </a:r>
          </a:p>
          <a:p>
            <a:endParaRPr lang="sv-SE" sz="2000"/>
          </a:p>
          <a:p>
            <a:r>
              <a:rPr lang="sv-SE" sz="2000"/>
              <a:t>Fransmännen gjorde restaureringsarbete på de gamla Khmer-områdena (t.ex Angkor Wat) </a:t>
            </a:r>
          </a:p>
          <a:p>
            <a:endParaRPr lang="sv-SE" sz="2000"/>
          </a:p>
          <a:p>
            <a:r>
              <a:rPr lang="sv-SE" sz="2000"/>
              <a:t> Inte samma influens från Frankrike idag som Vietnam – Större del av den gamla kulturen finns kvar</a:t>
            </a:r>
          </a:p>
        </p:txBody>
      </p:sp>
    </p:spTree>
    <p:extLst>
      <p:ext uri="{BB962C8B-B14F-4D97-AF65-F5344CB8AC3E}">
        <p14:creationId xmlns:p14="http://schemas.microsoft.com/office/powerpoint/2010/main" val="3650899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295" name="Rectangle 12294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D5320F8-7063-23F9-461A-8F71CFE5D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sv-SE" sz="4200" dirty="0"/>
              <a:t>Siamriket (Thailand) klarade sig undan imperialismen </a:t>
            </a:r>
          </a:p>
        </p:txBody>
      </p:sp>
      <p:sp>
        <p:nvSpPr>
          <p:cNvPr id="12297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DB918F3-C5F9-F499-91FC-9588736E3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r>
              <a:rPr lang="sv-SE" sz="2200"/>
              <a:t>Siamriket (Nuvarande Thailand) lyckades hålla sig undan imperialismen </a:t>
            </a:r>
          </a:p>
          <a:p>
            <a:endParaRPr lang="sv-SE" sz="2200"/>
          </a:p>
          <a:p>
            <a:r>
              <a:rPr lang="sv-SE" sz="2200"/>
              <a:t>Skickliga ledare lyckades spela ut potentiella kolonialmakter mot varandra – britterna i väst och fransmännen i öst  </a:t>
            </a:r>
          </a:p>
          <a:p>
            <a:endParaRPr lang="sv-SE" sz="2200"/>
          </a:p>
          <a:p>
            <a:r>
              <a:rPr lang="sv-SE" sz="2200"/>
              <a:t>Lyckades hålla västmakterna borta genom bra diplomati </a:t>
            </a:r>
          </a:p>
        </p:txBody>
      </p:sp>
    </p:spTree>
    <p:extLst>
      <p:ext uri="{BB962C8B-B14F-4D97-AF65-F5344CB8AC3E}">
        <p14:creationId xmlns:p14="http://schemas.microsoft.com/office/powerpoint/2010/main" val="1270019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402</Words>
  <Application>Microsoft Office PowerPoint</Application>
  <PresentationFormat>Bredbild</PresentationFormat>
  <Paragraphs>51</Paragraphs>
  <Slides>11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Office-tema</vt:lpstr>
      <vt:lpstr>Imperialismen i Sydostasien </vt:lpstr>
      <vt:lpstr>Bakgrund Vietnam </vt:lpstr>
      <vt:lpstr>Fransmännen tar över Vietnam </vt:lpstr>
      <vt:lpstr>Styret under fransk regim </vt:lpstr>
      <vt:lpstr>Koloniala byggnader </vt:lpstr>
      <vt:lpstr>PowerPoint-presentation</vt:lpstr>
      <vt:lpstr>Konsekvenser imperialismen i Vietnam </vt:lpstr>
      <vt:lpstr>Fokus: Kambodja </vt:lpstr>
      <vt:lpstr>PowerPoint-presentation</vt:lpstr>
      <vt:lpstr>Fokus: Kambodja </vt:lpstr>
      <vt:lpstr>Siamriket (Thailand) klarade sig undan imperialismen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Joakim Jideström</dc:creator>
  <cp:lastModifiedBy>Joakim Jideström</cp:lastModifiedBy>
  <cp:revision>1</cp:revision>
  <dcterms:created xsi:type="dcterms:W3CDTF">2025-01-30T06:32:57Z</dcterms:created>
  <dcterms:modified xsi:type="dcterms:W3CDTF">2026-06-22T11:31:07Z</dcterms:modified>
</cp:coreProperties>
</file>