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EA36F6-5419-471F-870B-3B11A7F969F1}" v="9" dt="2026-06-22T11:10:53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10:53.553" v="8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10:34.851" v="2" actId="478"/>
        <pc:sldMkLst>
          <pc:docMk/>
          <pc:sldMk cId="1068683437" sldId="256"/>
        </pc:sldMkLst>
        <pc:picChg chg="del">
          <ac:chgData name="Joakim Jideström" userId="55301464-3ae5-4df5-b584-5e5b60ec0c1b" providerId="ADAL" clId="{55BEA114-65DF-4831-B0DA-3F089B9AB1A6}" dt="2026-06-22T11:10:33.010" v="0" actId="478"/>
          <ac:picMkLst>
            <pc:docMk/>
            <pc:sldMk cId="1068683437" sldId="256"/>
            <ac:picMk id="2050" creationId="{2FF877AF-6EA9-7958-83DF-95AC1AE82561}"/>
          </ac:picMkLst>
        </pc:picChg>
        <pc:picChg chg="del">
          <ac:chgData name="Joakim Jideström" userId="55301464-3ae5-4df5-b584-5e5b60ec0c1b" providerId="ADAL" clId="{55BEA114-65DF-4831-B0DA-3F089B9AB1A6}" dt="2026-06-22T11:10:34.851" v="2" actId="478"/>
          <ac:picMkLst>
            <pc:docMk/>
            <pc:sldMk cId="1068683437" sldId="256"/>
            <ac:picMk id="2052" creationId="{F6CF2FDA-2117-DA1B-68DC-FE0FBD7E71F6}"/>
          </ac:picMkLst>
        </pc:picChg>
        <pc:picChg chg="del">
          <ac:chgData name="Joakim Jideström" userId="55301464-3ae5-4df5-b584-5e5b60ec0c1b" providerId="ADAL" clId="{55BEA114-65DF-4831-B0DA-3F089B9AB1A6}" dt="2026-06-22T11:10:33.893" v="1" actId="478"/>
          <ac:picMkLst>
            <pc:docMk/>
            <pc:sldMk cId="1068683437" sldId="256"/>
            <ac:picMk id="2054" creationId="{5698667B-791F-4243-D5AF-9C85C9D09800}"/>
          </ac:picMkLst>
        </pc:picChg>
      </pc:sldChg>
      <pc:sldChg chg="delSp">
        <pc:chgData name="Joakim Jideström" userId="55301464-3ae5-4df5-b584-5e5b60ec0c1b" providerId="ADAL" clId="{55BEA114-65DF-4831-B0DA-3F089B9AB1A6}" dt="2026-06-22T11:10:37.557" v="3" actId="478"/>
        <pc:sldMkLst>
          <pc:docMk/>
          <pc:sldMk cId="2206405997" sldId="257"/>
        </pc:sldMkLst>
        <pc:picChg chg="del">
          <ac:chgData name="Joakim Jideström" userId="55301464-3ae5-4df5-b584-5e5b60ec0c1b" providerId="ADAL" clId="{55BEA114-65DF-4831-B0DA-3F089B9AB1A6}" dt="2026-06-22T11:10:37.557" v="3" actId="478"/>
          <ac:picMkLst>
            <pc:docMk/>
            <pc:sldMk cId="2206405997" sldId="257"/>
            <ac:picMk id="3074" creationId="{F778C9AA-CBC7-5978-C7F5-494AB4F4CC84}"/>
          </ac:picMkLst>
        </pc:picChg>
      </pc:sldChg>
      <pc:sldChg chg="delSp">
        <pc:chgData name="Joakim Jideström" userId="55301464-3ae5-4df5-b584-5e5b60ec0c1b" providerId="ADAL" clId="{55BEA114-65DF-4831-B0DA-3F089B9AB1A6}" dt="2026-06-22T11:10:39.673" v="4" actId="478"/>
        <pc:sldMkLst>
          <pc:docMk/>
          <pc:sldMk cId="1987449392" sldId="258"/>
        </pc:sldMkLst>
        <pc:picChg chg="del">
          <ac:chgData name="Joakim Jideström" userId="55301464-3ae5-4df5-b584-5e5b60ec0c1b" providerId="ADAL" clId="{55BEA114-65DF-4831-B0DA-3F089B9AB1A6}" dt="2026-06-22T11:10:39.673" v="4" actId="478"/>
          <ac:picMkLst>
            <pc:docMk/>
            <pc:sldMk cId="1987449392" sldId="258"/>
            <ac:picMk id="4098" creationId="{CE2F0C2E-1ADA-C394-750E-2DFBF7E06B9E}"/>
          </ac:picMkLst>
        </pc:picChg>
      </pc:sldChg>
      <pc:sldChg chg="delSp">
        <pc:chgData name="Joakim Jideström" userId="55301464-3ae5-4df5-b584-5e5b60ec0c1b" providerId="ADAL" clId="{55BEA114-65DF-4831-B0DA-3F089B9AB1A6}" dt="2026-06-22T11:10:46.513" v="5" actId="478"/>
        <pc:sldMkLst>
          <pc:docMk/>
          <pc:sldMk cId="1240188999" sldId="260"/>
        </pc:sldMkLst>
        <pc:picChg chg="del">
          <ac:chgData name="Joakim Jideström" userId="55301464-3ae5-4df5-b584-5e5b60ec0c1b" providerId="ADAL" clId="{55BEA114-65DF-4831-B0DA-3F089B9AB1A6}" dt="2026-06-22T11:10:46.513" v="5" actId="478"/>
          <ac:picMkLst>
            <pc:docMk/>
            <pc:sldMk cId="1240188999" sldId="260"/>
            <ac:picMk id="5122" creationId="{387EB4B9-C7FA-6431-59B8-70D7E83700C8}"/>
          </ac:picMkLst>
        </pc:picChg>
      </pc:sldChg>
      <pc:sldChg chg="delSp">
        <pc:chgData name="Joakim Jideström" userId="55301464-3ae5-4df5-b584-5e5b60ec0c1b" providerId="ADAL" clId="{55BEA114-65DF-4831-B0DA-3F089B9AB1A6}" dt="2026-06-22T11:10:50.134" v="6" actId="478"/>
        <pc:sldMkLst>
          <pc:docMk/>
          <pc:sldMk cId="4080239347" sldId="261"/>
        </pc:sldMkLst>
        <pc:picChg chg="del">
          <ac:chgData name="Joakim Jideström" userId="55301464-3ae5-4df5-b584-5e5b60ec0c1b" providerId="ADAL" clId="{55BEA114-65DF-4831-B0DA-3F089B9AB1A6}" dt="2026-06-22T11:10:50.134" v="6" actId="478"/>
          <ac:picMkLst>
            <pc:docMk/>
            <pc:sldMk cId="4080239347" sldId="261"/>
            <ac:picMk id="6146" creationId="{D29952B2-7872-D532-2EA4-D0DB01C15338}"/>
          </ac:picMkLst>
        </pc:picChg>
      </pc:sldChg>
      <pc:sldChg chg="delSp">
        <pc:chgData name="Joakim Jideström" userId="55301464-3ae5-4df5-b584-5e5b60ec0c1b" providerId="ADAL" clId="{55BEA114-65DF-4831-B0DA-3F089B9AB1A6}" dt="2026-06-22T11:10:51.643" v="7" actId="478"/>
        <pc:sldMkLst>
          <pc:docMk/>
          <pc:sldMk cId="475017709" sldId="262"/>
        </pc:sldMkLst>
        <pc:picChg chg="del">
          <ac:chgData name="Joakim Jideström" userId="55301464-3ae5-4df5-b584-5e5b60ec0c1b" providerId="ADAL" clId="{55BEA114-65DF-4831-B0DA-3F089B9AB1A6}" dt="2026-06-22T11:10:51.643" v="7" actId="478"/>
          <ac:picMkLst>
            <pc:docMk/>
            <pc:sldMk cId="475017709" sldId="262"/>
            <ac:picMk id="7170" creationId="{0DB6BF2F-1200-1DA3-FA8F-886E21CFF984}"/>
          </ac:picMkLst>
        </pc:picChg>
      </pc:sldChg>
      <pc:sldChg chg="delSp">
        <pc:chgData name="Joakim Jideström" userId="55301464-3ae5-4df5-b584-5e5b60ec0c1b" providerId="ADAL" clId="{55BEA114-65DF-4831-B0DA-3F089B9AB1A6}" dt="2026-06-22T11:10:53.553" v="8" actId="478"/>
        <pc:sldMkLst>
          <pc:docMk/>
          <pc:sldMk cId="3401877737" sldId="263"/>
        </pc:sldMkLst>
        <pc:picChg chg="del">
          <ac:chgData name="Joakim Jideström" userId="55301464-3ae5-4df5-b584-5e5b60ec0c1b" providerId="ADAL" clId="{55BEA114-65DF-4831-B0DA-3F089B9AB1A6}" dt="2026-06-22T11:10:53.553" v="8" actId="478"/>
          <ac:picMkLst>
            <pc:docMk/>
            <pc:sldMk cId="3401877737" sldId="263"/>
            <ac:picMk id="8194" creationId="{576FEC5E-E2EE-3903-B896-CDD7FA62000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9B70D5-3DC6-F415-6333-1A2A1C963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131C303-6D65-98B5-3A65-734048E6E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FE812D-C264-64CC-D51F-A8B01787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5869D6E-9A29-11EB-4C34-A7C3E0366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8BC61C-C1A5-40F7-E7C1-76FF8D83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3524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51EF5F-B602-FB91-2205-BEA35CE8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B846F4-0868-93D3-72B4-B9E53E1A8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7AC2DE-916A-860F-34B8-E2A9E8E6B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AE2BD-A900-9C1C-6861-A15A7F543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6231B60-C9A8-6D88-D3DB-24B522C9A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633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1FD88B-3ECA-51E4-0300-1CFA23D05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75F6D5B-ED12-86F3-4D03-0B81B9CB0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7C4C3E-D071-92C0-82DD-513D3C6E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38C39F-3F85-EC83-8189-8CCA9B16E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5CE845-1EAE-10DF-E5F7-5CD6AC7BB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910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298A51-91CC-0605-D174-880774ED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CF8FF4-6621-9CED-2309-E5A77275B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678635-C7B8-DB7E-EEDA-9DB1CC5E5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66EEAF-3337-BD57-6C35-92BACD353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4D3B14A-805E-A5D4-E0EF-0B233F23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5FAE61-2F53-2376-ADAF-E077371E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52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C08C83-16D9-4606-D856-2AD30EC16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B98CDD-BC32-8BDB-EFEF-1E76680B7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20FBDC1-88A5-8CC2-C584-964B03F17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5B270FD-DA5F-BC09-873C-27B0266A8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A7C8090-909D-4FAA-33F0-26C8170E8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D7EE79C-4EA0-C3FA-1D3E-B869D82B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8F2B39C-CFFD-4888-2909-7419B2B9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AD8093C-56DE-F903-A6E3-3E35062AB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042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9BB636-73F3-5120-1DE3-9820B6B32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FBB60E9-EB8B-2D98-3110-34B4F4639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3DF815-710E-3FBE-476D-B5909A880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2F7C07-E7C3-87EB-0DEB-1157DD729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311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2ACAB19-F389-E308-FDE8-BB6B7EEC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5385756-7CA7-BAC5-F14C-7AE6C2170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1B5655E-145F-411D-E7EB-12CE9006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410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EB8967-11E4-FE16-DF9B-5C959375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3DA2FB-CF37-F1C4-3259-57F0F78DA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F00E181-9F04-5C1E-1F72-9AC1A2FCE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AB30EF-8F34-5757-6643-E72AD45CE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8BABB32-7EBF-A104-5538-8254781F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FEA359F-59F3-D0B4-BDA6-704DA300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43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9F632C-B2F2-3706-9A20-EA3CC9B94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712CA8-8992-56CF-321B-72AC2CEFA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6F166FE-8A10-8792-568E-5D6614883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9EF245-A11F-C43F-71B4-DD418F17B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BFEAB5E-1F86-A41C-9CBE-65D9BF24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CF16F9-06AB-BC3E-B3A0-CDB7FFC8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834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BC2A47-5CBC-A195-686D-B097E0AE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EAB739D-41AF-6E01-3D71-AE01708C3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985205-5059-01A0-3C01-06525BD3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A6B6A73-9F3F-9D98-61E3-3EAC42E48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37B2FF-DEA7-E596-EF69-5A21E661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5806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6CC5537-8565-41D9-B14A-08DDCF4DD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7D83B7B-24E2-C435-9E61-97CA7537A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F77C974-3BA1-3366-2512-8E33436E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9F1930-D546-0D83-1E7F-699B6269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604C37-0236-705D-C2CB-D55B9680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652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829DD29-CF8B-3D86-AB1D-85EE239C4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6AF8F60-645B-3429-8673-F5A23681D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48BDC-0AA4-EF57-B127-DEC5A3C515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C4123-2ED4-478E-96B7-A5291EB9686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B51154-4B3B-D282-DB63-203AE7B2E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7F39D0-1B5D-39FA-B0CA-CCA3DEE7A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68D5-F181-45CF-99E1-CE5AE30F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864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288FF9-B5DD-B6D0-C1F1-141769E3B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sv-SE" dirty="0"/>
              <a:t>Franska revolutionen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872506D-3492-FEE8-001F-5430BEF1E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96" y="5859140"/>
            <a:ext cx="10906008" cy="497210"/>
          </a:xfrm>
        </p:spPr>
        <p:txBody>
          <a:bodyPr>
            <a:normAutofit/>
          </a:bodyPr>
          <a:lstStyle/>
          <a:p>
            <a:r>
              <a:rPr lang="sv-SE" dirty="0"/>
              <a:t>Ett nytt modernt samhälle lägger sin grund </a:t>
            </a:r>
          </a:p>
        </p:txBody>
      </p: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6890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68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64F5EC-4704-09DE-70C1-7A16B6837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Bakgrund – Franska samhället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1CBD1D-0153-2BB9-7649-5F13EAF8D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5040" y="2235205"/>
            <a:ext cx="7152639" cy="4511031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/>
              <a:t>Frankrike i mycket fortfarande ett medeltida samhälle – </a:t>
            </a:r>
            <a:r>
              <a:rPr lang="sv-SE" sz="1800" dirty="0" err="1"/>
              <a:t>Ståndsamhälle</a:t>
            </a:r>
            <a:r>
              <a:rPr lang="sv-SE" sz="1800" dirty="0"/>
              <a:t>, enhällig kung, feodala strukturer – Adeln, kyrkan och tredje ståndet (befolkningen) </a:t>
            </a:r>
          </a:p>
          <a:p>
            <a:endParaRPr lang="sv-SE" sz="1800" dirty="0"/>
          </a:p>
          <a:p>
            <a:r>
              <a:rPr lang="sv-SE" sz="1800" dirty="0"/>
              <a:t>Bönderna och resterande befolkningen (utbildade personer och handelsmän) betalade skatt och fick inga viktiga platser i administrationen </a:t>
            </a:r>
          </a:p>
          <a:p>
            <a:endParaRPr lang="sv-SE" sz="1800" dirty="0"/>
          </a:p>
          <a:p>
            <a:r>
              <a:rPr lang="sv-SE" sz="1800" dirty="0"/>
              <a:t>Upplysningsidéerna kring uppluckring av strukturer och ifrågasättande fanns inom alla stånden – Stor enlighet kring att kungen inte ska vara enhällig </a:t>
            </a:r>
          </a:p>
          <a:p>
            <a:endParaRPr lang="sv-SE" sz="1800" dirty="0"/>
          </a:p>
          <a:p>
            <a:r>
              <a:rPr lang="sv-SE" sz="1800" dirty="0"/>
              <a:t>Stor misär under början av 1780-talet i Frankrike – missväxt (höga </a:t>
            </a:r>
            <a:r>
              <a:rPr lang="sv-SE" sz="1800" dirty="0" err="1"/>
              <a:t>brödpriser</a:t>
            </a:r>
            <a:r>
              <a:rPr lang="sv-SE" sz="1800" dirty="0"/>
              <a:t>), stor statsskuld (från sjuårskriget och amerikanska frihetskriget) </a:t>
            </a:r>
          </a:p>
          <a:p>
            <a:endParaRPr lang="sv-SE" sz="1800" dirty="0"/>
          </a:p>
          <a:p>
            <a:r>
              <a:rPr lang="sv-SE" sz="1800" dirty="0"/>
              <a:t>Personer från Amerikanska frihetskriget kom hem med revolutionstankar och medvetenhet kring att förändring är möjlig</a:t>
            </a:r>
            <a:endParaRPr lang="sv-SE" sz="1300" dirty="0"/>
          </a:p>
          <a:p>
            <a:endParaRPr lang="sv-SE" sz="1300" dirty="0"/>
          </a:p>
          <a:p>
            <a:endParaRPr lang="sv-SE" sz="1300" dirty="0"/>
          </a:p>
          <a:p>
            <a:endParaRPr lang="sv-SE" sz="1300" dirty="0"/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B45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405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8739BD-1594-5FA6-4D15-48C7682D4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Bakgrund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C9819D6-12B2-3E29-771F-B8523A02D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2115117"/>
            <a:ext cx="7343049" cy="4478713"/>
          </a:xfrm>
        </p:spPr>
        <p:txBody>
          <a:bodyPr>
            <a:normAutofit lnSpcReduction="10000"/>
          </a:bodyPr>
          <a:lstStyle/>
          <a:p>
            <a:r>
              <a:rPr lang="sv-SE" dirty="0"/>
              <a:t>Kungen (Ludwig XVI) hade ambitionen att få in mer pengar i statskassan – Ville att godsägarna skulle betala skatt (inte uppskattat hos adeln) </a:t>
            </a:r>
          </a:p>
          <a:p>
            <a:endParaRPr lang="sv-SE" dirty="0"/>
          </a:p>
          <a:p>
            <a:r>
              <a:rPr lang="sv-SE" dirty="0"/>
              <a:t>Man samlade så ihop Generalständerna (franska riksdagen) 1789 för att diskutera saken och ta ett beslut (Generalständerna hade inte samlats sedan 1614) – Feodalsamhället synliggörs ytterligare då röstningen alltid gick till fördel för Adeln och Kyrkan trots att 95% av befolkningen tillhörde det tredje ståndet</a:t>
            </a:r>
          </a:p>
          <a:p>
            <a:endParaRPr lang="sv-SE" sz="2000" dirty="0"/>
          </a:p>
          <a:p>
            <a:endParaRPr lang="sv-SE" sz="2000" dirty="0"/>
          </a:p>
        </p:txBody>
      </p:sp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68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449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6BF0F1-1591-B428-7481-03A8D050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A6E660-FAF9-2640-06A5-B62BCCA6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 descr="Franska revolutionen Västerhöjdsgymnasiet Historia A Tina Löfstrand Monique  Johansson, Hammenhög skola, Hammenhög – - ppt ladda ner">
            <a:extLst>
              <a:ext uri="{FF2B5EF4-FFF2-40B4-BE49-F238E27FC236}">
                <a16:creationId xmlns:a16="http://schemas.microsoft.com/office/drawing/2014/main" id="{A3F4CE0D-D2E7-277C-69E7-5C9B4AE2D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28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251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8941EF-B84B-3720-734C-BC5FFD1F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Stor ilska bland tredje ståndet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E4E9B4-9184-2110-C8AD-7D31F0EB2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5840" y="2204727"/>
            <a:ext cx="7203439" cy="4480547"/>
          </a:xfrm>
        </p:spPr>
        <p:txBody>
          <a:bodyPr>
            <a:normAutofit/>
          </a:bodyPr>
          <a:lstStyle/>
          <a:p>
            <a:r>
              <a:rPr lang="sv-SE" sz="2000" dirty="0"/>
              <a:t>Röstningssituationen gjorde att ledamöterna för det tredje ståndet lämnade och skapade den </a:t>
            </a:r>
            <a:r>
              <a:rPr lang="sv-SE" sz="2000" dirty="0" err="1"/>
              <a:t>såkallade</a:t>
            </a:r>
            <a:r>
              <a:rPr lang="sv-SE" sz="2000" dirty="0"/>
              <a:t> nationalförsamlingen – Syfte att stifta en ny författning i Frankrike </a:t>
            </a:r>
          </a:p>
          <a:p>
            <a:endParaRPr lang="sv-SE" sz="2000" dirty="0"/>
          </a:p>
          <a:p>
            <a:r>
              <a:rPr lang="sv-SE" sz="2000" dirty="0"/>
              <a:t>Kungen accepterade nationalförsamlingen men gjorde det enbart för att sedan kunna använda militär makt emot den (han behövde antagligen bara tid) – Stora grupper gick ut på Paris gator för att försvara nationalförsamlingen </a:t>
            </a:r>
          </a:p>
          <a:p>
            <a:endParaRPr lang="sv-SE" sz="2000" dirty="0"/>
          </a:p>
          <a:p>
            <a:r>
              <a:rPr lang="sv-SE" sz="2000" dirty="0"/>
              <a:t>Den 14 juli 1789 stormar en stor grupp människor </a:t>
            </a:r>
            <a:r>
              <a:rPr lang="sv-SE" sz="2000" dirty="0" err="1"/>
              <a:t>Bastiljen</a:t>
            </a:r>
            <a:r>
              <a:rPr lang="sv-SE" sz="2000" dirty="0"/>
              <a:t> för att samla på sig vapen och ammunition – Revolutionen var igång och sprider sig snabbt till andra franska städer </a:t>
            </a:r>
          </a:p>
        </p:txBody>
      </p:sp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E90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18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1EA92F-0A94-9884-874D-D68724067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Upplysningsidealen börjar visa sig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42D9B7-7A55-CE78-74EE-09CC3B103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0" y="2214880"/>
            <a:ext cx="6939279" cy="4338317"/>
          </a:xfrm>
        </p:spPr>
        <p:txBody>
          <a:bodyPr>
            <a:normAutofit/>
          </a:bodyPr>
          <a:lstStyle/>
          <a:p>
            <a:r>
              <a:rPr lang="sv-SE" sz="1800" dirty="0"/>
              <a:t>Upplysta adelsmän började acceptera tredje ståndets krav på likhet inför lagen samt att alla skulle beskattas lika – De gamla privilegierna skulle avskaffas </a:t>
            </a:r>
          </a:p>
          <a:p>
            <a:endParaRPr lang="sv-SE" sz="1800" dirty="0"/>
          </a:p>
          <a:p>
            <a:r>
              <a:rPr lang="sv-SE" sz="1800" dirty="0"/>
              <a:t>Frihet, jämlikhet och broderskap – blev mottot för revolutionen – </a:t>
            </a:r>
            <a:r>
              <a:rPr lang="sv-SE" sz="1800"/>
              <a:t>Första deklarationen </a:t>
            </a:r>
            <a:r>
              <a:rPr lang="sv-SE" sz="1800" dirty="0"/>
              <a:t>för mänskliga rättigheter – Likhet inför lagen, representativt styre och individuell frihet</a:t>
            </a:r>
          </a:p>
          <a:p>
            <a:endParaRPr lang="sv-SE" sz="1800" dirty="0"/>
          </a:p>
          <a:p>
            <a:r>
              <a:rPr lang="sv-SE" sz="1800" dirty="0"/>
              <a:t>Kungen förlorade med det nya politiska systemet mycket makt – Hans män blev ansvariga inför nationalförsamlingen </a:t>
            </a:r>
          </a:p>
          <a:p>
            <a:endParaRPr lang="sv-SE" sz="1800" dirty="0"/>
          </a:p>
          <a:p>
            <a:r>
              <a:rPr lang="sv-SE" sz="1800" dirty="0"/>
              <a:t>¾ av de vuxna männen i Frankrike fick rösträtt – Enbart rika människor fick vara en riksdagsledamöter – Penningmängd blev istället för stånd det som framförallt utmärkte vilken maktposition du skulle ha </a:t>
            </a:r>
          </a:p>
          <a:p>
            <a:endParaRPr lang="sv-SE" sz="1400" dirty="0"/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7F8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23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E37F910-DB26-AAA1-1528-511B52F13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000"/>
              <a:t>Revolutionen sprider sig och blir mer extrem 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E8F92C-390B-8FEA-9CFC-F6726B01C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0" y="2496312"/>
            <a:ext cx="7233920" cy="4203192"/>
          </a:xfrm>
        </p:spPr>
        <p:txBody>
          <a:bodyPr>
            <a:normAutofit/>
          </a:bodyPr>
          <a:lstStyle/>
          <a:p>
            <a:r>
              <a:rPr lang="sv-SE" sz="1800" dirty="0"/>
              <a:t>Runtom i Europa skapade revolutionen skräck och lycka – Ledarna i Frankrike såg sig skyldiga att sprida revolutionen till andra länder – Krig mot feodalmakten Österrike 1792</a:t>
            </a:r>
          </a:p>
          <a:p>
            <a:endParaRPr lang="sv-SE" sz="1800" dirty="0"/>
          </a:p>
          <a:p>
            <a:r>
              <a:rPr lang="sv-SE" sz="1800" dirty="0"/>
              <a:t>Mer extrema personer tog över revolutionen vid 1792 (Jakobiner, ledda av  </a:t>
            </a:r>
            <a:r>
              <a:rPr lang="sv-SE" sz="1800" dirty="0" err="1"/>
              <a:t>Maximilien</a:t>
            </a:r>
            <a:r>
              <a:rPr lang="sv-SE" sz="1800" dirty="0"/>
              <a:t> de Robespierre ) – Jakobinerna var radikala ateistiska upplysningsmän som var villiga att göra allt för att uppnå upplysningsidealens samhälle – I konflikt med </a:t>
            </a:r>
            <a:r>
              <a:rPr lang="sv-SE" sz="1800" dirty="0" err="1"/>
              <a:t>Girondisterna</a:t>
            </a:r>
            <a:r>
              <a:rPr lang="sv-SE" sz="1800" dirty="0"/>
              <a:t> (mer liberala) </a:t>
            </a:r>
          </a:p>
          <a:p>
            <a:endParaRPr lang="sv-SE" sz="1800" dirty="0"/>
          </a:p>
          <a:p>
            <a:r>
              <a:rPr lang="sv-SE" sz="1800" dirty="0"/>
              <a:t>Man skapade det som man i efterhand kallar Skräckväldet – Dödade alla som var eller misstänktes vara motståndare till revolutionen – Ludwig XVI blev halshuggen 1793 till följd av att han spridit information till Österrike </a:t>
            </a:r>
          </a:p>
        </p:txBody>
      </p:sp>
    </p:spTree>
    <p:extLst>
      <p:ext uri="{BB962C8B-B14F-4D97-AF65-F5344CB8AC3E}">
        <p14:creationId xmlns:p14="http://schemas.microsoft.com/office/powerpoint/2010/main" val="47501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0AFC65-9BB0-F486-38FA-0AF85081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000"/>
              <a:t>Skräckväldet bidrog till död och nya reformer </a:t>
            </a:r>
          </a:p>
        </p:txBody>
      </p:sp>
      <p:sp>
        <p:nvSpPr>
          <p:cNvPr id="820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D731B3-D6B0-C94E-DF16-B89D58381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345" y="2441448"/>
            <a:ext cx="7372095" cy="4288536"/>
          </a:xfrm>
        </p:spPr>
        <p:txBody>
          <a:bodyPr>
            <a:normAutofit lnSpcReduction="10000"/>
          </a:bodyPr>
          <a:lstStyle/>
          <a:p>
            <a:r>
              <a:rPr lang="sv-SE" sz="1800" dirty="0"/>
              <a:t>Man räknar att ungefär 40000 människor dog under Skräckväldet (allt från adelsmän till fattiga kristna bönder) – Jakobinerna ansåg att allt som var emot revolutionen skulle bort från samhället – Stort förtryck mot kvinnors möjlighet att engagera sig politiskt </a:t>
            </a:r>
          </a:p>
          <a:p>
            <a:endParaRPr lang="sv-SE" sz="1800" dirty="0"/>
          </a:p>
          <a:p>
            <a:r>
              <a:rPr lang="sv-SE" sz="1800" dirty="0"/>
              <a:t>Samtidigt infördes progressiva reformer – Gratis skolundervisning, rösträtt för alla män, stöd till fattiga, fri skilsmässa </a:t>
            </a:r>
          </a:p>
          <a:p>
            <a:endParaRPr lang="sv-SE" sz="1800" dirty="0"/>
          </a:p>
          <a:p>
            <a:r>
              <a:rPr lang="sv-SE" sz="1800" dirty="0"/>
              <a:t>Stort motstånd mötte sedan Jakobinerna – Bland annat kristna bönder – Robespierre avrättades 1794 – En ny regering (</a:t>
            </a:r>
            <a:r>
              <a:rPr lang="sv-SE" sz="1800" dirty="0" err="1"/>
              <a:t>Direktoriet</a:t>
            </a:r>
            <a:r>
              <a:rPr lang="sv-SE" sz="1800" dirty="0"/>
              <a:t>) tillsattes som var mer återhållsam (konservativ) och ville ha stabilitet (krävde militär makt) – Avskaffade flera revolutionära rättigheter och friheter </a:t>
            </a:r>
          </a:p>
          <a:p>
            <a:r>
              <a:rPr lang="sv-SE" sz="1800" dirty="0"/>
              <a:t>Den franska generalen Napoleon Bonaparte utför en statskupp 1799 och skapar därmed en diktatur där han själv blir ledare – Revolutionen var därmed över </a:t>
            </a:r>
          </a:p>
        </p:txBody>
      </p:sp>
    </p:spTree>
    <p:extLst>
      <p:ext uri="{BB962C8B-B14F-4D97-AF65-F5344CB8AC3E}">
        <p14:creationId xmlns:p14="http://schemas.microsoft.com/office/powerpoint/2010/main" val="3401877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1D99BF-A47B-2B72-2911-B3FA0056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Revolutionens betydelse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3DC86B9-37A0-5091-6B18-6D1DCDF81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/>
              <a:t>Adelns och kyrkliga privilegier avskaffas eller försvagas </a:t>
            </a:r>
          </a:p>
          <a:p>
            <a:r>
              <a:rPr lang="sv-SE" dirty="0"/>
              <a:t>Det feodala samhället försvagades avsevärt </a:t>
            </a:r>
          </a:p>
          <a:p>
            <a:r>
              <a:rPr lang="sv-SE" dirty="0"/>
              <a:t>Frankrike får en ny författning </a:t>
            </a:r>
          </a:p>
          <a:p>
            <a:r>
              <a:rPr lang="sv-SE" dirty="0"/>
              <a:t>Kvinnor fick fler rättigheter </a:t>
            </a:r>
          </a:p>
          <a:p>
            <a:r>
              <a:rPr lang="sv-SE" dirty="0"/>
              <a:t>Kvinnor var högst delaktiga i revolutionen (till exempel marschen till Versailles 1789 – Protest mot brödsituationen)  </a:t>
            </a:r>
          </a:p>
          <a:p>
            <a:r>
              <a:rPr lang="sv-SE" dirty="0"/>
              <a:t>Likhet inför lagen </a:t>
            </a:r>
          </a:p>
          <a:p>
            <a:r>
              <a:rPr lang="sv-SE" dirty="0"/>
              <a:t>Eko genom Europa att man kan förändra sin situation – kritik mot gamla strukturer </a:t>
            </a:r>
          </a:p>
          <a:p>
            <a:r>
              <a:rPr lang="sv-SE" dirty="0"/>
              <a:t>Förståelse för att samhällsförändring är möjlig </a:t>
            </a:r>
          </a:p>
          <a:p>
            <a:r>
              <a:rPr lang="sv-SE" dirty="0"/>
              <a:t>Haitiska revolutionen (1791-1804) – Fransk koloni som bröt sig loss från sig från Frankrike (slavuppror) </a:t>
            </a:r>
          </a:p>
          <a:p>
            <a:r>
              <a:rPr lang="sv-SE" dirty="0"/>
              <a:t>Revolutionerna i Sydamerika som bröt sig loss från Spanien och Portugal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321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732</Words>
  <Application>Microsoft Office PowerPoint</Application>
  <PresentationFormat>Bredbild</PresentationFormat>
  <Paragraphs>55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Franska revolutionen </vt:lpstr>
      <vt:lpstr>Bakgrund – Franska samhället </vt:lpstr>
      <vt:lpstr>Bakgrund fort. </vt:lpstr>
      <vt:lpstr>PowerPoint-presentation</vt:lpstr>
      <vt:lpstr>Stor ilska bland tredje ståndet </vt:lpstr>
      <vt:lpstr>Upplysningsidealen börjar visa sig </vt:lpstr>
      <vt:lpstr>Revolutionen sprider sig och blir mer extrem </vt:lpstr>
      <vt:lpstr>Skräckväldet bidrog till död och nya reformer </vt:lpstr>
      <vt:lpstr>Revolutionens betydelse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Franska revolutionen </dc:title>
  <dc:creator>Joakim Jideström</dc:creator>
  <cp:lastModifiedBy>Joakim Jideström</cp:lastModifiedBy>
  <cp:revision>1</cp:revision>
  <dcterms:created xsi:type="dcterms:W3CDTF">2022-11-29T13:43:26Z</dcterms:created>
  <dcterms:modified xsi:type="dcterms:W3CDTF">2026-06-22T11:10:58Z</dcterms:modified>
</cp:coreProperties>
</file>