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1" r:id="rId5"/>
    <p:sldId id="263" r:id="rId6"/>
    <p:sldId id="264" r:id="rId7"/>
    <p:sldId id="257" r:id="rId8"/>
    <p:sldId id="258" r:id="rId9"/>
    <p:sldId id="259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1EFA7-12A9-41D0-8E90-7D983A1AD7C3}" v="8" dt="2026-06-22T11:51:18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51:18.647" v="7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51:00.582" v="1" actId="478"/>
        <pc:sldMkLst>
          <pc:docMk/>
          <pc:sldMk cId="3795241824" sldId="256"/>
        </pc:sldMkLst>
        <pc:picChg chg="del">
          <ac:chgData name="Joakim Jideström" userId="55301464-3ae5-4df5-b584-5e5b60ec0c1b" providerId="ADAL" clId="{55BEA114-65DF-4831-B0DA-3F089B9AB1A6}" dt="2026-06-22T11:50:59.425" v="0" actId="478"/>
          <ac:picMkLst>
            <pc:docMk/>
            <pc:sldMk cId="3795241824" sldId="256"/>
            <ac:picMk id="4" creationId="{A58A9511-B37F-05F5-EE47-87A0C2ADF4CA}"/>
          </ac:picMkLst>
        </pc:picChg>
        <pc:picChg chg="del">
          <ac:chgData name="Joakim Jideström" userId="55301464-3ae5-4df5-b584-5e5b60ec0c1b" providerId="ADAL" clId="{55BEA114-65DF-4831-B0DA-3F089B9AB1A6}" dt="2026-06-22T11:51:00.582" v="1" actId="478"/>
          <ac:picMkLst>
            <pc:docMk/>
            <pc:sldMk cId="3795241824" sldId="256"/>
            <ac:picMk id="5" creationId="{92B82386-FD95-4C75-B196-BB99094AB28E}"/>
          </ac:picMkLst>
        </pc:picChg>
      </pc:sldChg>
      <pc:sldChg chg="delSp">
        <pc:chgData name="Joakim Jideström" userId="55301464-3ae5-4df5-b584-5e5b60ec0c1b" providerId="ADAL" clId="{55BEA114-65DF-4831-B0DA-3F089B9AB1A6}" dt="2026-06-22T11:51:14.969" v="6" actId="478"/>
        <pc:sldMkLst>
          <pc:docMk/>
          <pc:sldMk cId="2107641722" sldId="257"/>
        </pc:sldMkLst>
        <pc:picChg chg="del">
          <ac:chgData name="Joakim Jideström" userId="55301464-3ae5-4df5-b584-5e5b60ec0c1b" providerId="ADAL" clId="{55BEA114-65DF-4831-B0DA-3F089B9AB1A6}" dt="2026-06-22T11:51:14.969" v="6" actId="478"/>
          <ac:picMkLst>
            <pc:docMk/>
            <pc:sldMk cId="2107641722" sldId="257"/>
            <ac:picMk id="1030" creationId="{71FEB3E3-BE17-93D4-D6D6-2508D08649BB}"/>
          </ac:picMkLst>
        </pc:picChg>
      </pc:sldChg>
      <pc:sldChg chg="delSp">
        <pc:chgData name="Joakim Jideström" userId="55301464-3ae5-4df5-b584-5e5b60ec0c1b" providerId="ADAL" clId="{55BEA114-65DF-4831-B0DA-3F089B9AB1A6}" dt="2026-06-22T11:51:18.647" v="7" actId="478"/>
        <pc:sldMkLst>
          <pc:docMk/>
          <pc:sldMk cId="3897820016" sldId="259"/>
        </pc:sldMkLst>
        <pc:picChg chg="del">
          <ac:chgData name="Joakim Jideström" userId="55301464-3ae5-4df5-b584-5e5b60ec0c1b" providerId="ADAL" clId="{55BEA114-65DF-4831-B0DA-3F089B9AB1A6}" dt="2026-06-22T11:51:18.647" v="7" actId="478"/>
          <ac:picMkLst>
            <pc:docMk/>
            <pc:sldMk cId="3897820016" sldId="259"/>
            <ac:picMk id="2050" creationId="{C760D24C-FA81-0F33-562F-50A43EEB0656}"/>
          </ac:picMkLst>
        </pc:picChg>
      </pc:sldChg>
      <pc:sldChg chg="delSp">
        <pc:chgData name="Joakim Jideström" userId="55301464-3ae5-4df5-b584-5e5b60ec0c1b" providerId="ADAL" clId="{55BEA114-65DF-4831-B0DA-3F089B9AB1A6}" dt="2026-06-22T11:51:02.855" v="2" actId="478"/>
        <pc:sldMkLst>
          <pc:docMk/>
          <pc:sldMk cId="341760787" sldId="260"/>
        </pc:sldMkLst>
        <pc:picChg chg="del">
          <ac:chgData name="Joakim Jideström" userId="55301464-3ae5-4df5-b584-5e5b60ec0c1b" providerId="ADAL" clId="{55BEA114-65DF-4831-B0DA-3F089B9AB1A6}" dt="2026-06-22T11:51:02.855" v="2" actId="478"/>
          <ac:picMkLst>
            <pc:docMk/>
            <pc:sldMk cId="341760787" sldId="260"/>
            <ac:picMk id="4098" creationId="{9BA5B8CF-2B99-771E-702E-4E418FD8DC01}"/>
          </ac:picMkLst>
        </pc:picChg>
      </pc:sldChg>
      <pc:sldChg chg="delSp">
        <pc:chgData name="Joakim Jideström" userId="55301464-3ae5-4df5-b584-5e5b60ec0c1b" providerId="ADAL" clId="{55BEA114-65DF-4831-B0DA-3F089B9AB1A6}" dt="2026-06-22T11:51:07.057" v="4" actId="478"/>
        <pc:sldMkLst>
          <pc:docMk/>
          <pc:sldMk cId="2172856097" sldId="261"/>
        </pc:sldMkLst>
        <pc:picChg chg="del">
          <ac:chgData name="Joakim Jideström" userId="55301464-3ae5-4df5-b584-5e5b60ec0c1b" providerId="ADAL" clId="{55BEA114-65DF-4831-B0DA-3F089B9AB1A6}" dt="2026-06-22T11:51:07.057" v="4" actId="478"/>
          <ac:picMkLst>
            <pc:docMk/>
            <pc:sldMk cId="2172856097" sldId="261"/>
            <ac:picMk id="5122" creationId="{2C0C69EE-8F39-4100-1A81-7D5DE4AAE1F7}"/>
          </ac:picMkLst>
        </pc:picChg>
      </pc:sldChg>
      <pc:sldChg chg="delSp">
        <pc:chgData name="Joakim Jideström" userId="55301464-3ae5-4df5-b584-5e5b60ec0c1b" providerId="ADAL" clId="{55BEA114-65DF-4831-B0DA-3F089B9AB1A6}" dt="2026-06-22T11:51:04.636" v="3" actId="478"/>
        <pc:sldMkLst>
          <pc:docMk/>
          <pc:sldMk cId="196577632" sldId="262"/>
        </pc:sldMkLst>
        <pc:picChg chg="del">
          <ac:chgData name="Joakim Jideström" userId="55301464-3ae5-4df5-b584-5e5b60ec0c1b" providerId="ADAL" clId="{55BEA114-65DF-4831-B0DA-3F089B9AB1A6}" dt="2026-06-22T11:51:04.636" v="3" actId="478"/>
          <ac:picMkLst>
            <pc:docMk/>
            <pc:sldMk cId="196577632" sldId="262"/>
            <ac:picMk id="1026" creationId="{67ABCB83-E9F9-CE2A-BB80-8596D28E04BD}"/>
          </ac:picMkLst>
        </pc:picChg>
      </pc:sldChg>
      <pc:sldChg chg="delSp">
        <pc:chgData name="Joakim Jideström" userId="55301464-3ae5-4df5-b584-5e5b60ec0c1b" providerId="ADAL" clId="{55BEA114-65DF-4831-B0DA-3F089B9AB1A6}" dt="2026-06-22T11:51:11.433" v="5" actId="478"/>
        <pc:sldMkLst>
          <pc:docMk/>
          <pc:sldMk cId="2299493621" sldId="264"/>
        </pc:sldMkLst>
        <pc:picChg chg="del">
          <ac:chgData name="Joakim Jideström" userId="55301464-3ae5-4df5-b584-5e5b60ec0c1b" providerId="ADAL" clId="{55BEA114-65DF-4831-B0DA-3F089B9AB1A6}" dt="2026-06-22T11:51:11.433" v="5" actId="478"/>
          <ac:picMkLst>
            <pc:docMk/>
            <pc:sldMk cId="2299493621" sldId="264"/>
            <ac:picMk id="3076" creationId="{71D300CB-98D9-24E6-95E4-E99916C6A56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5071D9-59D6-A6E4-C026-B689A0ED4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F7B0C8-65BD-10D8-1514-3A571EAB6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21FD367-CB4C-18DD-DC50-F1CCD58C2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5124BE-46D8-A1FD-E6FE-DB7401697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46B2FE-93EA-EFC4-A972-DEA726BD9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320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F6916E-DCFE-74BB-2321-FADB9147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0E027B-FF88-80F9-E87E-D1F312897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4A9575-E9E5-80F6-DB1E-B276FD986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F92682-ABAE-DA5D-1512-EC2D9C0D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24401F-E9C0-37FF-9C5B-7CA3C224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752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DCC787-D1EF-8349-3918-0B12CE29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1CCF8CB-B605-B290-3E2F-981497A58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732295-000C-3ECC-56DF-2B4605BB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B5EB7D-722F-87B4-8FEF-B99706607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493C7D-6F6D-1E71-702D-66435CA2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68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514C5C-0705-16C2-9363-190F8256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40DFBE-29B6-1AF5-00B5-8E93B623C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AE3AE2-3DBF-1187-CCD2-674C2E404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FD0FAC-A2E2-CB62-E2FC-32088BCEA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370AD0-EC4D-5B41-0035-7A567AE0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90334C5-D333-84A2-E336-51C300E0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037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1F2656-89C0-74EC-32A0-CBBEC4286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4A67DCA-055E-AB0E-7D7B-04641925A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0C69550-680C-10C1-057F-94C0D9711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D942F48-5721-7306-F2D3-38673A440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3BAED71-A723-1FC3-0556-CB841C896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B5CE8A8-584A-5F52-4FC0-7E8722DE2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1F16F2C-91E3-B760-AB02-79BB34050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C805018-B5B1-85D6-26B1-06D04208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944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F779C2-79C0-E671-2969-11E72170F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AEC60C1-EF23-245E-2D99-73365B462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F02724A-C880-7793-7E1A-AB2207E0A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CE097A8-03F9-D32E-7422-A420B230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125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57CE9E4-713B-6BB0-FD74-B9E2E27FD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25CF4A9-9889-0C85-F4DA-464A25EFF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9AB7894-B771-A035-520A-257E6065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138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05D035-8567-544A-BE07-323FAB4E0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FEE87E-9333-F97F-0C2A-5793FD48D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297B61A-5E9A-52EB-AC84-B7065D9AB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338AE8E-4667-360D-B456-FC7E93C7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E6E1D88-73C2-937C-3D15-C3E8D9DC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A8709BE-6159-8F8C-D2A2-27130A22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9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0D52A6-43EF-F9C2-8B60-2860E85C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F299F9C-8E9F-F390-9E36-D9B6902E8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56AE01-C509-4862-1270-FA49F2EA5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259E001-4716-8F88-0A4E-03EB606E2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0B69392-66E9-21A9-0D7C-DE7A5954C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7E8E43C-B572-6D67-64C2-C985E2F7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8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6E0682-28A1-8E32-2CEE-0561888B1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8FD223E-770E-37FA-A2F9-EB30FEBAB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0C7720-6E4D-6EE0-BC50-54002B35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5F1605-7C28-B60F-BC81-2F71AF4F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3A5A70-B70A-7120-7A2D-54431F5F6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66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79C6875-1601-D192-7CED-A883CA655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F69968C-D87A-8DC6-6B89-962255D05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6D7F49-11FC-59AC-C650-6A0EBFAA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7C369F-AAEE-33C7-E939-2529A23B7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8DCF1C-9178-D169-4B94-A2B153AB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019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17B4CDD-F727-4226-DC66-A93D875F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B8F7AD8-D977-3A6D-D393-BF0817C1F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E0E311-7883-4EBB-DF43-734BEBC25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3AE1D-85D4-473E-AC36-D64F60A7D1F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A338B1-E4E0-67D5-B17C-15D70C46F7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465E1E-2FF1-3B71-B3BA-60DD3A5BF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AB291-ED83-44EC-96AE-DC8E1D83DD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901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22F68493-9F23-48F4-8FB7-EE1AFC2A77CC" TargetMode="External"/><Relationship Id="rId7" Type="http://schemas.openxmlformats.org/officeDocument/2006/relationships/image" Target="cid:36BCD30F-4EE2-41CB-B32F-FC1083DA466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cid:C30829F2-22A3-4800-BB36-432332EBBF12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ABB8D7-A07F-E2A2-BFAD-A96962B4D9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Fortsättning Förintelsen och några nedslag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7A7E5A-26EE-08D3-CE2E-1F19A1EA12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Medicinska experiment, nyhetsrapportering och motstånd</a:t>
            </a:r>
          </a:p>
        </p:txBody>
      </p:sp>
    </p:spTree>
    <p:extLst>
      <p:ext uri="{BB962C8B-B14F-4D97-AF65-F5344CB8AC3E}">
        <p14:creationId xmlns:p14="http://schemas.microsoft.com/office/powerpoint/2010/main" val="379524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935FB03-D404-1F4A-2A98-B993A6EFC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000"/>
              <a:t>Medicinska experiment under Förintelsen 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3C8162-DB72-7774-8237-6880DA643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0" y="2574544"/>
            <a:ext cx="7183120" cy="4112768"/>
          </a:xfrm>
        </p:spPr>
        <p:txBody>
          <a:bodyPr>
            <a:normAutofit/>
          </a:bodyPr>
          <a:lstStyle/>
          <a:p>
            <a:r>
              <a:rPr lang="sv-SE" sz="2200" dirty="0"/>
              <a:t>Stora medicinska experiment skedde mot fångar under Förintelsen – Mycket oetiska experiment </a:t>
            </a:r>
          </a:p>
          <a:p>
            <a:endParaRPr lang="sv-SE" sz="2200" dirty="0"/>
          </a:p>
          <a:p>
            <a:r>
              <a:rPr lang="sv-SE" sz="2200" dirty="0"/>
              <a:t>I Auschwitz – </a:t>
            </a:r>
            <a:r>
              <a:rPr lang="sv-SE" sz="2200" dirty="0" err="1"/>
              <a:t>Birkenau</a:t>
            </a:r>
            <a:r>
              <a:rPr lang="sv-SE" sz="2200" dirty="0"/>
              <a:t> drevs dessa experiment av chefsläkaren Josef Mengele </a:t>
            </a:r>
          </a:p>
          <a:p>
            <a:endParaRPr lang="sv-SE" sz="2200" dirty="0"/>
          </a:p>
          <a:p>
            <a:r>
              <a:rPr lang="sv-SE" sz="2200" dirty="0"/>
              <a:t>Mengele avgjorde vem som skulle leva och dö vid ankomst </a:t>
            </a:r>
          </a:p>
          <a:p>
            <a:endParaRPr lang="sv-SE" sz="2200" dirty="0"/>
          </a:p>
          <a:p>
            <a:r>
              <a:rPr lang="sv-SE" sz="2200" dirty="0"/>
              <a:t> Flydde till Sydamerika efter 1945 – Dog 1979 i Brasilien </a:t>
            </a:r>
          </a:p>
          <a:p>
            <a:endParaRPr lang="sv-SE" sz="2200" dirty="0"/>
          </a:p>
          <a:p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4176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5C8FE7D-E0AD-0836-364A-FAE545397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105398" cy="1952744"/>
          </a:xfrm>
        </p:spPr>
        <p:txBody>
          <a:bodyPr>
            <a:normAutofit/>
          </a:bodyPr>
          <a:lstStyle/>
          <a:p>
            <a:r>
              <a:rPr lang="sv-SE" dirty="0"/>
              <a:t>Miklos </a:t>
            </a:r>
            <a:r>
              <a:rPr lang="sv-SE" dirty="0" err="1"/>
              <a:t>Nyiszli</a:t>
            </a:r>
            <a:r>
              <a:rPr lang="sv-SE" dirty="0"/>
              <a:t> – Jag var Mengeles patolog </a:t>
            </a:r>
          </a:p>
        </p:txBody>
      </p:sp>
      <p:sp>
        <p:nvSpPr>
          <p:cNvPr id="1038" name="Freeform: Shape 1037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6116569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C89D04E-DF08-DBCB-8B65-7B7B245C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1" y="1949987"/>
            <a:ext cx="5976650" cy="4737252"/>
          </a:xfrm>
        </p:spPr>
        <p:txBody>
          <a:bodyPr>
            <a:normAutofit/>
          </a:bodyPr>
          <a:lstStyle/>
          <a:p>
            <a:r>
              <a:rPr lang="sv-SE" sz="1800" dirty="0"/>
              <a:t>Miklos </a:t>
            </a:r>
            <a:r>
              <a:rPr lang="sv-SE" sz="1800" dirty="0" err="1"/>
              <a:t>Nyiszli</a:t>
            </a:r>
            <a:r>
              <a:rPr lang="sv-SE" sz="1800" dirty="0"/>
              <a:t> var judisk läkare som fick tjänstgöra hos Mengele mellan 1944-1945 </a:t>
            </a:r>
          </a:p>
          <a:p>
            <a:endParaRPr lang="sv-SE" sz="1800" dirty="0"/>
          </a:p>
          <a:p>
            <a:r>
              <a:rPr lang="sv-SE" sz="1800" dirty="0"/>
              <a:t>Skrev en bok en sina upplevelser efter kriget – Finns en svensk översättning </a:t>
            </a:r>
          </a:p>
          <a:p>
            <a:endParaRPr lang="sv-SE" sz="1800" dirty="0"/>
          </a:p>
          <a:p>
            <a:r>
              <a:rPr lang="sv-SE" sz="1800" dirty="0"/>
              <a:t>Där beskriver han hur lägerfångar fick arbeta med att döda och utföra experimenten för Mengele </a:t>
            </a:r>
          </a:p>
          <a:p>
            <a:endParaRPr lang="sv-SE" sz="1800" dirty="0"/>
          </a:p>
          <a:p>
            <a:r>
              <a:rPr lang="sv-SE" sz="1800" dirty="0"/>
              <a:t>Beskrev också hur organisationen kring dödandet gick till – Processen och hur man gjorde sig av med liken </a:t>
            </a:r>
          </a:p>
          <a:p>
            <a:endParaRPr lang="sv-SE" sz="1800" dirty="0"/>
          </a:p>
          <a:p>
            <a:r>
              <a:rPr lang="sv-SE" sz="1800" dirty="0"/>
              <a:t>Beskriver bland annat </a:t>
            </a:r>
            <a:r>
              <a:rPr lang="sv-SE" sz="1800" dirty="0" err="1"/>
              <a:t>Sonderkommando</a:t>
            </a:r>
            <a:r>
              <a:rPr lang="sv-SE" sz="1800" dirty="0"/>
              <a:t> – Fångar som fick ansvaret att bära ut de döda kropparna från gaskamrarna 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96577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A0A8657-E9B2-2B65-13F1-6D449CFA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 dirty="0"/>
              <a:t>Vetskapen/nyheterna om Förintelsen 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6C61CB-05CE-825D-2911-3A1D5CD79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5040" y="2569464"/>
            <a:ext cx="7193280" cy="4038600"/>
          </a:xfrm>
        </p:spPr>
        <p:txBody>
          <a:bodyPr>
            <a:normAutofit/>
          </a:bodyPr>
          <a:lstStyle/>
          <a:p>
            <a:r>
              <a:rPr lang="sv-SE" sz="1800" dirty="0"/>
              <a:t>Vetskapen om förföljelserna av judar från naziregimen var utbredd tidigt i världen – Massmorden inte lika tidigt </a:t>
            </a:r>
          </a:p>
          <a:p>
            <a:endParaRPr lang="sv-SE" sz="1800" dirty="0"/>
          </a:p>
          <a:p>
            <a:r>
              <a:rPr lang="sv-SE" sz="1800" dirty="0" err="1"/>
              <a:t>Dagsboksanteckningar</a:t>
            </a:r>
            <a:r>
              <a:rPr lang="sv-SE" sz="1800" dirty="0"/>
              <a:t> från 1941 vittnar om att tyskar visste att massmord skedde i östra Europa av tyska militärer med hjälp av lokalbefolkningen </a:t>
            </a:r>
          </a:p>
          <a:p>
            <a:endParaRPr lang="sv-SE" sz="1800" dirty="0"/>
          </a:p>
          <a:p>
            <a:r>
              <a:rPr lang="sv-SE" sz="1800" dirty="0"/>
              <a:t>USA:s och den brittiska regeringen varnar och konstaterar att det sker ett systematiskt dödande av den judiska befolkningen i Östeuropa 1942</a:t>
            </a:r>
          </a:p>
          <a:p>
            <a:endParaRPr lang="sv-SE" sz="1800" dirty="0"/>
          </a:p>
          <a:p>
            <a:r>
              <a:rPr lang="sv-SE" sz="1800" dirty="0"/>
              <a:t>Polska exilregeringen publicerar 1943 en text som beskriver folkmordet från vittnesmål inifrån Polen under 1942</a:t>
            </a:r>
          </a:p>
        </p:txBody>
      </p:sp>
    </p:spTree>
    <p:extLst>
      <p:ext uri="{BB962C8B-B14F-4D97-AF65-F5344CB8AC3E}">
        <p14:creationId xmlns:p14="http://schemas.microsoft.com/office/powerpoint/2010/main" val="2172856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227AB9-F783-04B7-5A3E-CA05724C6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sv-SE" sz="3200"/>
              <a:t>Vetskapen/nyheterna om Förintelsen fort. </a:t>
            </a:r>
          </a:p>
        </p:txBody>
      </p: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3A10B7-3916-9FB3-4CFC-84A4E1344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7" y="2192357"/>
            <a:ext cx="6974534" cy="4538949"/>
          </a:xfrm>
        </p:spPr>
        <p:txBody>
          <a:bodyPr>
            <a:normAutofit lnSpcReduction="10000"/>
          </a:bodyPr>
          <a:lstStyle/>
          <a:p>
            <a:r>
              <a:rPr lang="sv-SE" sz="2200" dirty="0"/>
              <a:t>Bilder från massaker börjar cirkulera i media redan 1942</a:t>
            </a:r>
          </a:p>
          <a:p>
            <a:endParaRPr lang="sv-SE" sz="2200" dirty="0"/>
          </a:p>
          <a:p>
            <a:r>
              <a:rPr lang="sv-SE" sz="2200" dirty="0"/>
              <a:t>Vittnesmål från </a:t>
            </a:r>
            <a:r>
              <a:rPr lang="sv-SE" sz="2200" dirty="0" err="1"/>
              <a:t>förintelselägerna</a:t>
            </a:r>
            <a:r>
              <a:rPr lang="sv-SE" sz="2200" dirty="0"/>
              <a:t> började också komma ut 1942 </a:t>
            </a:r>
          </a:p>
          <a:p>
            <a:endParaRPr lang="sv-SE" sz="2200" dirty="0"/>
          </a:p>
          <a:p>
            <a:r>
              <a:rPr lang="sv-SE" sz="2200" dirty="0"/>
              <a:t>Svenska journalisten Gunnar </a:t>
            </a:r>
            <a:r>
              <a:rPr lang="sv-SE" sz="2200" dirty="0" err="1"/>
              <a:t>Th:son</a:t>
            </a:r>
            <a:r>
              <a:rPr lang="sv-SE" sz="2200" dirty="0"/>
              <a:t> Pihl publicerar 1943 boken Tyskland går sista ronden – Beskriver stämningarna i Tyskland och beskriver massmordet på judar – Nämner gaskammare </a:t>
            </a:r>
          </a:p>
          <a:p>
            <a:pPr marL="0" indent="0">
              <a:buNone/>
            </a:pPr>
            <a:endParaRPr lang="sv-SE" sz="2200" dirty="0"/>
          </a:p>
          <a:p>
            <a:r>
              <a:rPr lang="sv-SE" sz="2200" dirty="0"/>
              <a:t>Man visste men antagligen förstod inte storheten i det som skedde, brydde sig mest om kriget alternativt brydde sig inte judarna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Gunnar Th:son Pihl | Tidens tecken">
            <a:extLst>
              <a:ext uri="{FF2B5EF4-FFF2-40B4-BE49-F238E27FC236}">
                <a16:creationId xmlns:a16="http://schemas.microsoft.com/office/drawing/2014/main" id="{0198FB10-0EB9-19C7-213C-3286105A6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2880" y="533052"/>
            <a:ext cx="3891280" cy="578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395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838C68-958A-DB63-A6BD-EC97B5C72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sv-SE" sz="3200"/>
              <a:t>Motstånd i förintelselägren </a:t>
            </a:r>
          </a:p>
        </p:txBody>
      </p:sp>
      <p:cxnSp>
        <p:nvCxnSpPr>
          <p:cNvPr id="3086" name="Straight Connector 3085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C09E72-2446-1E91-A5F0-07AC82EAD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574" y="1850834"/>
            <a:ext cx="6178626" cy="4303277"/>
          </a:xfrm>
        </p:spPr>
        <p:txBody>
          <a:bodyPr>
            <a:normAutofit/>
          </a:bodyPr>
          <a:lstStyle/>
          <a:p>
            <a:r>
              <a:rPr lang="sv-SE" sz="2000" dirty="0"/>
              <a:t>I augusti 1943 lyckades ett antal i </a:t>
            </a:r>
            <a:r>
              <a:rPr lang="sv-SE" sz="2000" dirty="0" err="1"/>
              <a:t>Sonderkommando</a:t>
            </a:r>
            <a:r>
              <a:rPr lang="sv-SE" sz="2000" dirty="0"/>
              <a:t>-gruppen i Treblinka få tag i vapen – Gick till attack mot SS-soldaterna </a:t>
            </a:r>
          </a:p>
          <a:p>
            <a:pPr>
              <a:buFontTx/>
              <a:buChar char="-"/>
            </a:pPr>
            <a:r>
              <a:rPr lang="sv-SE" sz="2000" dirty="0"/>
              <a:t>200 lyckades fly från lägret, 100 överlevde senare – vittnesmål om vad som skedde i lägret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dirty="0"/>
              <a:t>I oktober 1944 sker ett liknande uppror i Auschwitz – </a:t>
            </a:r>
            <a:r>
              <a:rPr lang="sv-SE" sz="2000" dirty="0" err="1"/>
              <a:t>Sonderkommando</a:t>
            </a:r>
            <a:r>
              <a:rPr lang="sv-SE" sz="2000" dirty="0"/>
              <a:t>-gruppen är hjärnan bakom uppror även här </a:t>
            </a:r>
          </a:p>
          <a:p>
            <a:pPr marL="0" indent="0">
              <a:buNone/>
            </a:pPr>
            <a:r>
              <a:rPr lang="sv-SE" sz="2000" dirty="0"/>
              <a:t>-Upproret misslyckades och över 400 personer avrättades till följd av försöket </a:t>
            </a:r>
          </a:p>
        </p:txBody>
      </p:sp>
      <p:sp>
        <p:nvSpPr>
          <p:cNvPr id="3088" name="Rectangle 3087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9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B5B1ADB-F016-38B0-6EF9-8BC70A01B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000"/>
              <a:t>Scholl-syskonen – Den vita rosen </a:t>
            </a:r>
          </a:p>
        </p:txBody>
      </p:sp>
      <p:sp>
        <p:nvSpPr>
          <p:cNvPr id="103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3E7919-7CA0-C17C-C548-F335A42B3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5902960" cy="3735164"/>
          </a:xfrm>
        </p:spPr>
        <p:txBody>
          <a:bodyPr>
            <a:normAutofit/>
          </a:bodyPr>
          <a:lstStyle/>
          <a:p>
            <a:r>
              <a:rPr lang="sv-SE" sz="1600" dirty="0"/>
              <a:t>Sophie och Hans Scholl - Uppvuxna i ett kristet hem </a:t>
            </a:r>
          </a:p>
          <a:p>
            <a:endParaRPr lang="sv-SE" sz="1600" dirty="0"/>
          </a:p>
          <a:p>
            <a:r>
              <a:rPr lang="sv-SE" sz="1600" dirty="0"/>
              <a:t>Först starka entusiaster av nazismen </a:t>
            </a:r>
          </a:p>
          <a:p>
            <a:endParaRPr lang="sv-SE" sz="1600" dirty="0"/>
          </a:p>
          <a:p>
            <a:r>
              <a:rPr lang="sv-SE" sz="1600" dirty="0"/>
              <a:t>Studieåren i München och krigserfarenheter förändrar deras bild av nazismen </a:t>
            </a:r>
          </a:p>
          <a:p>
            <a:endParaRPr lang="sv-SE" sz="1600" dirty="0"/>
          </a:p>
          <a:p>
            <a:r>
              <a:rPr lang="sv-SE" sz="1600" dirty="0"/>
              <a:t>Skapar en motståndsorganisation – Den vita rosen </a:t>
            </a:r>
          </a:p>
          <a:p>
            <a:endParaRPr lang="sv-SE" sz="1600" dirty="0"/>
          </a:p>
          <a:p>
            <a:r>
              <a:rPr lang="sv-SE" sz="1600" dirty="0"/>
              <a:t>Döms till döden 1943 – Kastade ut motståndsdokument i huvudbyggnaden till Münchens universitet  </a:t>
            </a:r>
          </a:p>
        </p:txBody>
      </p:sp>
    </p:spTree>
    <p:extLst>
      <p:ext uri="{BB962C8B-B14F-4D97-AF65-F5344CB8AC3E}">
        <p14:creationId xmlns:p14="http://schemas.microsoft.com/office/powerpoint/2010/main" val="2107641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4B176F-284D-9BCC-7566-6B48AA41C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>
            <a:normAutofit/>
          </a:bodyPr>
          <a:lstStyle/>
          <a:p>
            <a:r>
              <a:rPr lang="sv-SE" sz="2600" dirty="0"/>
              <a:t>Minnesmärken för Vita rosen på platsen de tillfångatogs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71D37FF-4F66-35D1-0A28-1CD990ADCADE}"/>
              </a:ext>
            </a:extLst>
          </p:cNvPr>
          <p:cNvPicPr>
            <a:picLocks noChangeAspect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9" r="-3" b="4114"/>
          <a:stretch>
            <a:fillRect/>
          </a:stretch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2FB36E3-C76C-C459-9539-B11259819431}"/>
              </a:ext>
            </a:extLst>
          </p:cNvPr>
          <p:cNvPicPr>
            <a:picLocks noChangeAspect="1"/>
          </p:cNvPicPr>
          <p:nvPr/>
        </p:nvPicPr>
        <p:blipFill rotWithShape="1"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0" r="-3" b="16322"/>
          <a:stretch>
            <a:fillRect/>
          </a:stretch>
        </p:blipFill>
        <p:spPr bwMode="auto">
          <a:xfrm>
            <a:off x="4130040" y="6"/>
            <a:ext cx="3931920" cy="4005071"/>
          </a:xfrm>
          <a:prstGeom prst="rect">
            <a:avLst/>
          </a:prstGeom>
          <a:noFill/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1A1D2F7-F068-3DC6-CD07-01502A7222A4}"/>
              </a:ext>
            </a:extLst>
          </p:cNvPr>
          <p:cNvPicPr>
            <a:picLocks noChangeAspect="1"/>
          </p:cNvPicPr>
          <p:nvPr/>
        </p:nvPicPr>
        <p:blipFill rotWithShape="1"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5" r="-3" b="-3"/>
          <a:stretch>
            <a:fillRect/>
          </a:stretch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5CA366-8D81-15E1-DF4C-F16979B07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35052"/>
            <a:ext cx="7104188" cy="1645920"/>
          </a:xfrm>
        </p:spPr>
        <p:txBody>
          <a:bodyPr anchor="ctr">
            <a:normAutofit/>
          </a:bodyPr>
          <a:lstStyle/>
          <a:p>
            <a:endParaRPr lang="sv-SE" sz="1800"/>
          </a:p>
        </p:txBody>
      </p:sp>
    </p:spTree>
    <p:extLst>
      <p:ext uri="{BB962C8B-B14F-4D97-AF65-F5344CB8AC3E}">
        <p14:creationId xmlns:p14="http://schemas.microsoft.com/office/powerpoint/2010/main" val="11099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25357F-7601-E3E2-A37F-0E71E9B84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20 juli-attentatet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5865A1-8FBF-C9E2-2C08-001E7B00A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5913120" cy="3930238"/>
          </a:xfrm>
        </p:spPr>
        <p:txBody>
          <a:bodyPr>
            <a:normAutofit/>
          </a:bodyPr>
          <a:lstStyle/>
          <a:p>
            <a:r>
              <a:rPr lang="sv-SE" sz="1600" dirty="0"/>
              <a:t>Ett försök att döda Hitler och sluta fred med västmakterna – 20 juli 1944</a:t>
            </a:r>
          </a:p>
          <a:p>
            <a:endParaRPr lang="sv-SE" sz="1600" dirty="0"/>
          </a:p>
          <a:p>
            <a:r>
              <a:rPr lang="sv-SE" sz="1600" dirty="0"/>
              <a:t>Planerades och genomfördes av militärer inom den tyska militären</a:t>
            </a:r>
          </a:p>
          <a:p>
            <a:endParaRPr lang="sv-SE" sz="1600" dirty="0"/>
          </a:p>
          <a:p>
            <a:r>
              <a:rPr lang="sv-SE" sz="1600" dirty="0"/>
              <a:t>Plan att utföra en statskupp i samband med attentatet – Misslyckas </a:t>
            </a:r>
          </a:p>
          <a:p>
            <a:endParaRPr lang="sv-SE" sz="1600" dirty="0"/>
          </a:p>
          <a:p>
            <a:r>
              <a:rPr lang="sv-SE" sz="1600" dirty="0"/>
              <a:t>Hitler klarar sig lindrigt undan </a:t>
            </a:r>
          </a:p>
          <a:p>
            <a:endParaRPr lang="sv-SE" sz="1600" dirty="0"/>
          </a:p>
          <a:p>
            <a:r>
              <a:rPr lang="sv-SE" sz="1600" dirty="0"/>
              <a:t>4980 personer blev avrättade till följd av attentatet</a:t>
            </a:r>
          </a:p>
        </p:txBody>
      </p:sp>
    </p:spTree>
    <p:extLst>
      <p:ext uri="{BB962C8B-B14F-4D97-AF65-F5344CB8AC3E}">
        <p14:creationId xmlns:p14="http://schemas.microsoft.com/office/powerpoint/2010/main" val="3897820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5672</TotalTime>
  <Words>471</Words>
  <Application>Microsoft Office PowerPoint</Application>
  <PresentationFormat>Bredbild</PresentationFormat>
  <Paragraphs>65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Fortsättning Förintelsen och några nedslag </vt:lpstr>
      <vt:lpstr>Medicinska experiment under Förintelsen </vt:lpstr>
      <vt:lpstr>Miklos Nyiszli – Jag var Mengeles patolog </vt:lpstr>
      <vt:lpstr>Vetskapen/nyheterna om Förintelsen </vt:lpstr>
      <vt:lpstr>Vetskapen/nyheterna om Förintelsen fort. </vt:lpstr>
      <vt:lpstr>Motstånd i förintelselägren </vt:lpstr>
      <vt:lpstr>Scholl-syskonen – Den vita rosen </vt:lpstr>
      <vt:lpstr>Minnesmärken för Vita rosen på platsen de tillfångatogs </vt:lpstr>
      <vt:lpstr>20 juli-attentatet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Fortsättning Förintelsen och några nedslag </dc:title>
  <dc:creator>Joakim Jideström</dc:creator>
  <cp:lastModifiedBy>Joakim Jideström</cp:lastModifiedBy>
  <cp:revision>1</cp:revision>
  <dcterms:created xsi:type="dcterms:W3CDTF">2024-04-18T06:46:12Z</dcterms:created>
  <dcterms:modified xsi:type="dcterms:W3CDTF">2026-06-22T11:51:20Z</dcterms:modified>
</cp:coreProperties>
</file>