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71" r:id="rId10"/>
    <p:sldId id="269" r:id="rId11"/>
    <p:sldId id="270" r:id="rId12"/>
    <p:sldId id="267" r:id="rId13"/>
    <p:sldId id="268" r:id="rId14"/>
    <p:sldId id="265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DB13CF-B3C6-4279-A766-627D5A5904E2}" v="8" dt="2026-06-08T20:18:56.6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kim Jideström" userId="55301464-3ae5-4df5-b584-5e5b60ec0c1b" providerId="ADAL" clId="{55BEA114-65DF-4831-B0DA-3F089B9AB1A6}"/>
    <pc:docChg chg="undo custSel delSld modSld">
      <pc:chgData name="Joakim Jideström" userId="55301464-3ae5-4df5-b584-5e5b60ec0c1b" providerId="ADAL" clId="{55BEA114-65DF-4831-B0DA-3F089B9AB1A6}" dt="2026-06-08T20:19:31.107" v="17" actId="47"/>
      <pc:docMkLst>
        <pc:docMk/>
      </pc:docMkLst>
      <pc:sldChg chg="delSp">
        <pc:chgData name="Joakim Jideström" userId="55301464-3ae5-4df5-b584-5e5b60ec0c1b" providerId="ADAL" clId="{55BEA114-65DF-4831-B0DA-3F089B9AB1A6}" dt="2026-06-08T20:18:13.555" v="0" actId="478"/>
        <pc:sldMkLst>
          <pc:docMk/>
          <pc:sldMk cId="3058208188" sldId="256"/>
        </pc:sldMkLst>
        <pc:picChg chg="del">
          <ac:chgData name="Joakim Jideström" userId="55301464-3ae5-4df5-b584-5e5b60ec0c1b" providerId="ADAL" clId="{55BEA114-65DF-4831-B0DA-3F089B9AB1A6}" dt="2026-06-08T20:18:13.555" v="0" actId="478"/>
          <ac:picMkLst>
            <pc:docMk/>
            <pc:sldMk cId="3058208188" sldId="256"/>
            <ac:picMk id="1026" creationId="{93DF9AAC-63BC-7692-C740-B57752EF3381}"/>
          </ac:picMkLst>
        </pc:picChg>
      </pc:sldChg>
      <pc:sldChg chg="delSp">
        <pc:chgData name="Joakim Jideström" userId="55301464-3ae5-4df5-b584-5e5b60ec0c1b" providerId="ADAL" clId="{55BEA114-65DF-4831-B0DA-3F089B9AB1A6}" dt="2026-06-08T20:18:16.295" v="1" actId="478"/>
        <pc:sldMkLst>
          <pc:docMk/>
          <pc:sldMk cId="2772505746" sldId="257"/>
        </pc:sldMkLst>
        <pc:picChg chg="del">
          <ac:chgData name="Joakim Jideström" userId="55301464-3ae5-4df5-b584-5e5b60ec0c1b" providerId="ADAL" clId="{55BEA114-65DF-4831-B0DA-3F089B9AB1A6}" dt="2026-06-08T20:18:16.295" v="1" actId="478"/>
          <ac:picMkLst>
            <pc:docMk/>
            <pc:sldMk cId="2772505746" sldId="257"/>
            <ac:picMk id="2050" creationId="{D8B24A69-5E70-1958-0019-998955A04EBC}"/>
          </ac:picMkLst>
        </pc:picChg>
      </pc:sldChg>
      <pc:sldChg chg="delSp del">
        <pc:chgData name="Joakim Jideström" userId="55301464-3ae5-4df5-b584-5e5b60ec0c1b" providerId="ADAL" clId="{55BEA114-65DF-4831-B0DA-3F089B9AB1A6}" dt="2026-06-08T20:18:28.202" v="3" actId="47"/>
        <pc:sldMkLst>
          <pc:docMk/>
          <pc:sldMk cId="934671420" sldId="258"/>
        </pc:sldMkLst>
        <pc:picChg chg="del">
          <ac:chgData name="Joakim Jideström" userId="55301464-3ae5-4df5-b584-5e5b60ec0c1b" providerId="ADAL" clId="{55BEA114-65DF-4831-B0DA-3F089B9AB1A6}" dt="2026-06-08T20:18:25.932" v="2" actId="478"/>
          <ac:picMkLst>
            <pc:docMk/>
            <pc:sldMk cId="934671420" sldId="258"/>
            <ac:picMk id="3074" creationId="{ABE37C23-7773-7C0D-30CE-EE8EABBE6A8F}"/>
          </ac:picMkLst>
        </pc:picChg>
      </pc:sldChg>
      <pc:sldChg chg="delSp">
        <pc:chgData name="Joakim Jideström" userId="55301464-3ae5-4df5-b584-5e5b60ec0c1b" providerId="ADAL" clId="{55BEA114-65DF-4831-B0DA-3F089B9AB1A6}" dt="2026-06-08T20:18:29.988" v="4" actId="478"/>
        <pc:sldMkLst>
          <pc:docMk/>
          <pc:sldMk cId="3556248484" sldId="259"/>
        </pc:sldMkLst>
        <pc:picChg chg="del">
          <ac:chgData name="Joakim Jideström" userId="55301464-3ae5-4df5-b584-5e5b60ec0c1b" providerId="ADAL" clId="{55BEA114-65DF-4831-B0DA-3F089B9AB1A6}" dt="2026-06-08T20:18:29.988" v="4" actId="478"/>
          <ac:picMkLst>
            <pc:docMk/>
            <pc:sldMk cId="3556248484" sldId="259"/>
            <ac:picMk id="4098" creationId="{888DF875-592C-2A8D-7C7A-D1A76938DC18}"/>
          </ac:picMkLst>
        </pc:picChg>
      </pc:sldChg>
      <pc:sldChg chg="delSp">
        <pc:chgData name="Joakim Jideström" userId="55301464-3ae5-4df5-b584-5e5b60ec0c1b" providerId="ADAL" clId="{55BEA114-65DF-4831-B0DA-3F089B9AB1A6}" dt="2026-06-08T20:18:36.407" v="6" actId="478"/>
        <pc:sldMkLst>
          <pc:docMk/>
          <pc:sldMk cId="714216969" sldId="260"/>
        </pc:sldMkLst>
        <pc:picChg chg="del">
          <ac:chgData name="Joakim Jideström" userId="55301464-3ae5-4df5-b584-5e5b60ec0c1b" providerId="ADAL" clId="{55BEA114-65DF-4831-B0DA-3F089B9AB1A6}" dt="2026-06-08T20:18:36.407" v="6" actId="478"/>
          <ac:picMkLst>
            <pc:docMk/>
            <pc:sldMk cId="714216969" sldId="260"/>
            <ac:picMk id="5124" creationId="{BA470BF3-2DC3-D38D-089F-5B0C20F183A4}"/>
          </ac:picMkLst>
        </pc:picChg>
      </pc:sldChg>
      <pc:sldChg chg="delSp">
        <pc:chgData name="Joakim Jideström" userId="55301464-3ae5-4df5-b584-5e5b60ec0c1b" providerId="ADAL" clId="{55BEA114-65DF-4831-B0DA-3F089B9AB1A6}" dt="2026-06-08T20:18:43.232" v="7" actId="478"/>
        <pc:sldMkLst>
          <pc:docMk/>
          <pc:sldMk cId="2601743926" sldId="262"/>
        </pc:sldMkLst>
        <pc:picChg chg="del">
          <ac:chgData name="Joakim Jideström" userId="55301464-3ae5-4df5-b584-5e5b60ec0c1b" providerId="ADAL" clId="{55BEA114-65DF-4831-B0DA-3F089B9AB1A6}" dt="2026-06-08T20:18:43.232" v="7" actId="478"/>
          <ac:picMkLst>
            <pc:docMk/>
            <pc:sldMk cId="2601743926" sldId="262"/>
            <ac:picMk id="7170" creationId="{CD264B33-1B63-DA7E-BC29-8114B6885E05}"/>
          </ac:picMkLst>
        </pc:picChg>
      </pc:sldChg>
      <pc:sldChg chg="delSp mod">
        <pc:chgData name="Joakim Jideström" userId="55301464-3ae5-4df5-b584-5e5b60ec0c1b" providerId="ADAL" clId="{55BEA114-65DF-4831-B0DA-3F089B9AB1A6}" dt="2026-06-08T20:18:47.649" v="8" actId="478"/>
        <pc:sldMkLst>
          <pc:docMk/>
          <pc:sldMk cId="1275323211" sldId="263"/>
        </pc:sldMkLst>
        <pc:picChg chg="del">
          <ac:chgData name="Joakim Jideström" userId="55301464-3ae5-4df5-b584-5e5b60ec0c1b" providerId="ADAL" clId="{55BEA114-65DF-4831-B0DA-3F089B9AB1A6}" dt="2026-06-08T20:18:47.649" v="8" actId="478"/>
          <ac:picMkLst>
            <pc:docMk/>
            <pc:sldMk cId="1275323211" sldId="263"/>
            <ac:picMk id="5" creationId="{72A2F46F-9A58-1AF4-0132-AB1D9C7E4369}"/>
          </ac:picMkLst>
        </pc:picChg>
      </pc:sldChg>
      <pc:sldChg chg="delSp">
        <pc:chgData name="Joakim Jideström" userId="55301464-3ae5-4df5-b584-5e5b60ec0c1b" providerId="ADAL" clId="{55BEA114-65DF-4831-B0DA-3F089B9AB1A6}" dt="2026-06-08T20:18:51.140" v="9" actId="478"/>
        <pc:sldMkLst>
          <pc:docMk/>
          <pc:sldMk cId="759329637" sldId="264"/>
        </pc:sldMkLst>
        <pc:picChg chg="del">
          <ac:chgData name="Joakim Jideström" userId="55301464-3ae5-4df5-b584-5e5b60ec0c1b" providerId="ADAL" clId="{55BEA114-65DF-4831-B0DA-3F089B9AB1A6}" dt="2026-06-08T20:18:51.140" v="9" actId="478"/>
          <ac:picMkLst>
            <pc:docMk/>
            <pc:sldMk cId="759329637" sldId="264"/>
            <ac:picMk id="8194" creationId="{72F945E2-3A65-12D9-F8FA-4188ECF66D4B}"/>
          </ac:picMkLst>
        </pc:picChg>
      </pc:sldChg>
      <pc:sldChg chg="delSp">
        <pc:chgData name="Joakim Jideström" userId="55301464-3ae5-4df5-b584-5e5b60ec0c1b" providerId="ADAL" clId="{55BEA114-65DF-4831-B0DA-3F089B9AB1A6}" dt="2026-06-08T20:18:56.680" v="10" actId="478"/>
        <pc:sldMkLst>
          <pc:docMk/>
          <pc:sldMk cId="1600877581" sldId="267"/>
        </pc:sldMkLst>
        <pc:picChg chg="del">
          <ac:chgData name="Joakim Jideström" userId="55301464-3ae5-4df5-b584-5e5b60ec0c1b" providerId="ADAL" clId="{55BEA114-65DF-4831-B0DA-3F089B9AB1A6}" dt="2026-06-08T20:18:56.680" v="10" actId="478"/>
          <ac:picMkLst>
            <pc:docMk/>
            <pc:sldMk cId="1600877581" sldId="267"/>
            <ac:picMk id="2050" creationId="{C192E3D0-7D2B-FB93-A5F4-8A234665E610}"/>
          </ac:picMkLst>
        </pc:picChg>
      </pc:sldChg>
      <pc:sldChg chg="addSp delSp modSp mod">
        <pc:chgData name="Joakim Jideström" userId="55301464-3ae5-4df5-b584-5e5b60ec0c1b" providerId="ADAL" clId="{55BEA114-65DF-4831-B0DA-3F089B9AB1A6}" dt="2026-06-08T20:19:15.979" v="15" actId="1076"/>
        <pc:sldMkLst>
          <pc:docMk/>
          <pc:sldMk cId="1453625345" sldId="268"/>
        </pc:sldMkLst>
        <pc:picChg chg="add del mod">
          <ac:chgData name="Joakim Jideström" userId="55301464-3ae5-4df5-b584-5e5b60ec0c1b" providerId="ADAL" clId="{55BEA114-65DF-4831-B0DA-3F089B9AB1A6}" dt="2026-06-08T20:19:15.979" v="15" actId="1076"/>
          <ac:picMkLst>
            <pc:docMk/>
            <pc:sldMk cId="1453625345" sldId="268"/>
            <ac:picMk id="4" creationId="{BF080CBF-37B8-5046-14DB-F73C75AE2AB1}"/>
          </ac:picMkLst>
        </pc:picChg>
      </pc:sldChg>
      <pc:sldChg chg="del">
        <pc:chgData name="Joakim Jideström" userId="55301464-3ae5-4df5-b584-5e5b60ec0c1b" providerId="ADAL" clId="{55BEA114-65DF-4831-B0DA-3F089B9AB1A6}" dt="2026-06-08T20:19:31.107" v="17" actId="47"/>
        <pc:sldMkLst>
          <pc:docMk/>
          <pc:sldMk cId="2393134543" sldId="272"/>
        </pc:sldMkLst>
      </pc:sldChg>
      <pc:sldChg chg="del">
        <pc:chgData name="Joakim Jideström" userId="55301464-3ae5-4df5-b584-5e5b60ec0c1b" providerId="ADAL" clId="{55BEA114-65DF-4831-B0DA-3F089B9AB1A6}" dt="2026-06-08T20:19:22.135" v="16" actId="47"/>
        <pc:sldMkLst>
          <pc:docMk/>
          <pc:sldMk cId="1915237890" sldId="273"/>
        </pc:sldMkLst>
      </pc:sldChg>
      <pc:sldChg chg="del">
        <pc:chgData name="Joakim Jideström" userId="55301464-3ae5-4df5-b584-5e5b60ec0c1b" providerId="ADAL" clId="{55BEA114-65DF-4831-B0DA-3F089B9AB1A6}" dt="2026-06-08T20:18:34.572" v="5" actId="47"/>
        <pc:sldMkLst>
          <pc:docMk/>
          <pc:sldMk cId="3045502504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2B0106-BDC0-0104-3D7D-DED6D654D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94CFD2-A9FE-077B-1389-C77A4E052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BE9884B-8B56-9CC9-4C9C-B0BCD9195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B3B2D1-400C-3B88-2499-E2BA95B0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626B962-EB87-3706-4AED-0483063B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495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C4C064-0F2B-012A-DEEB-3FBF49E3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61FD985-963F-7387-5C5A-6698E34E9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1F207B-9527-5941-F547-D49BC32D0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30E73A-9E22-F4C9-63CB-6A1D8C982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85DB40-BB40-5169-5ABF-B105CA70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4790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61F8144-27CE-5AB7-2975-F37B104A4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0F8F69D-0794-63FC-06D3-6843F05AB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88D55A-4D7E-8BC1-21D4-095499D54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A8464B1-DDFB-10A3-D118-EE5DCD2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A37719B-0EF4-BF8B-C720-CF8276C8C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461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DF6B2F-A99B-7D19-D303-E2CE5045C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ADB3E3-C3A7-C131-F335-5347DF467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12AD03-108B-50C1-F034-C787D5CA1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C8192F4-50AC-7F77-A6BC-F673B920B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9AC84B-A21D-E35C-43FB-A5E1E44B9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2324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9E3AC3-AE07-ACDE-D9F7-09AED20E9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CA1F37-EA3A-8215-3719-81B8DF674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4E1E9B-8F41-107E-4280-C4F9724A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286F04B-2E3B-163D-3E4B-AC284B5E0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42A7874-B6C9-35AE-A7D8-E252AC6E7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8168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958DA9-123B-15B2-C3C8-8A1BE040B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210598-444F-ACEF-51D1-8D5A4943F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94B9D32-BA23-D565-DD74-4688D9A39C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8929BAD-6050-3244-C70C-BB154F8D7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2A2CCA-1452-99B0-8A32-6546547E7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34CD83A-5E0D-C31F-5416-0BD10EC65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7471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B04A28-4C76-6443-4011-69A7F8485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250471-5E9F-81E2-AC95-0E24413C8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EAF1BD-0C16-C84C-B982-B565803AB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A5A15BF-F262-153F-8E8C-B957163B1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B30BC74-3668-C54C-65FF-45A85937A6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1AB9FA4-1EBD-32BF-3D5D-6754D858D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071B2FB-9AE1-0490-AA27-214191D30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17AEC9C-C75D-E403-EC64-E05CBE65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046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27D86D-B5AD-F323-526E-3F7B8FCA5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48EA28C-AC29-507D-9CA7-D2AA29699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CDEDA9E-D733-9F65-38EC-5D8D6392C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67CB86E-17BF-526D-5FA6-EA3A32542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347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80A90F8-DCD7-FC6C-A1E7-BB1A1E613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F9B3F56-6184-837A-3039-FF56740FA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72CF0B9-BB20-2EA7-2F41-6D3F81967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604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504C34-3D60-F1B5-5B92-F8B83CC3B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BB019F-B7CC-09A0-D3A6-5D5A627D7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92BDD57-A19F-9B37-82DB-FF1ECA7399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2B378AB-67A4-D620-E762-FB378E54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FFD8FDD-CD84-EB7C-33CB-71922EE61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2D7566D-DCED-8F3E-17C6-3186D18E2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9926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957943-088C-1821-7007-AF20EED3E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010CA9B-ECCA-2170-A569-B418255E80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AB8CFE0-4C29-7B8B-FC70-1CDF76218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5697B4B-9641-510A-CFD0-5FDDDD40B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053DA0C-A034-A0F1-9B0C-A2B98AF58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342B4D5-01B8-2E05-510A-6047E270B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206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1B8488E-AE11-3AB5-8E83-940CC4136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D387877-2D59-81B6-96F9-53B8A050B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D054B07-B627-2B4A-785A-D53D57E5FD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5DCF2-61E6-4F6F-BD14-E708BA96579E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408C1E-1FB1-920C-EE61-882CFEAF2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1A9C5C-BB99-A5CA-0FDD-68FAE7091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8BF5D-C6E1-4F33-9151-0F9C5D64E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482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2DD18A-C20E-4D60-90E0-59DB65C86E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sv-SE" sz="5400"/>
              <a:t>Forntiden och civilisationens vagga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13BE7C-0550-A422-2AFB-967509301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sv-SE" sz="2000"/>
              <a:t>Människan skapar en samhällsstruktur </a:t>
            </a:r>
          </a:p>
        </p:txBody>
      </p:sp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08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F24EB00E-16D2-4315-A343-3BCFFA615E9A" descr="IMG_8519.jpg">
            <a:extLst>
              <a:ext uri="{FF2B5EF4-FFF2-40B4-BE49-F238E27FC236}">
                <a16:creationId xmlns:a16="http://schemas.microsoft.com/office/drawing/2014/main" id="{95D29A88-12A0-ED42-0977-964746E62C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7" b="25783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186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Rectangle 207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1" name="629CBA81-0B38-4F8C-8C00-D947E9AF1B3B" descr="IMG_8317.jpg">
            <a:extLst>
              <a:ext uri="{FF2B5EF4-FFF2-40B4-BE49-F238E27FC236}">
                <a16:creationId xmlns:a16="http://schemas.microsoft.com/office/drawing/2014/main" id="{4B48BA74-B6F2-30E5-EEC0-25D779AD385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14" b="20907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928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8478F6-622E-880B-1DDC-ACED486C9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v-SE" dirty="0"/>
              <a:t>Kina – Tre tidiga dynastier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3A13B2-48D2-BA2A-B30E-FD499BC74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7023369" cy="4267193"/>
          </a:xfrm>
        </p:spPr>
        <p:txBody>
          <a:bodyPr>
            <a:normAutofit fontScale="92500" lnSpcReduction="20000"/>
          </a:bodyPr>
          <a:lstStyle/>
          <a:p>
            <a:r>
              <a:rPr lang="sv-SE" sz="2000" dirty="0"/>
              <a:t>Kinesisk historieskrivning delas upp i dynastier (kejsarlängder, tänk ungefär kungahus) </a:t>
            </a:r>
          </a:p>
          <a:p>
            <a:endParaRPr lang="sv-SE" sz="2000" dirty="0"/>
          </a:p>
          <a:p>
            <a:r>
              <a:rPr lang="sv-SE" sz="2000" dirty="0"/>
              <a:t>Xia-dynastin är den man traditionellt säger är den första dynastin i Kina ca. 2000 f.kr, </a:t>
            </a:r>
          </a:p>
          <a:p>
            <a:endParaRPr lang="sv-SE" sz="2000" dirty="0"/>
          </a:p>
          <a:p>
            <a:r>
              <a:rPr lang="sv-SE" sz="2000" dirty="0"/>
              <a:t>Xia-dynastin omnämns i flera historiska verk men dess existens har fortfarande inte kunnat säkerhetsställas </a:t>
            </a:r>
          </a:p>
          <a:p>
            <a:endParaRPr lang="sv-SE" sz="2000" dirty="0"/>
          </a:p>
          <a:p>
            <a:r>
              <a:rPr lang="sv-SE" sz="2000" dirty="0" err="1"/>
              <a:t>Shang</a:t>
            </a:r>
            <a:r>
              <a:rPr lang="sv-SE" sz="2000" dirty="0"/>
              <a:t>-dynastin (runt 1500 f.kr) – Första dynastin som kunnat beläggas – Progression i textspråk (</a:t>
            </a:r>
            <a:r>
              <a:rPr lang="sv-SE" sz="2000" dirty="0" err="1"/>
              <a:t>orkelben</a:t>
            </a:r>
            <a:r>
              <a:rPr lang="sv-SE" sz="2000" dirty="0"/>
              <a:t>) och bronshantering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 err="1"/>
              <a:t>Zhou</a:t>
            </a:r>
            <a:r>
              <a:rPr lang="sv-SE" sz="2000" dirty="0"/>
              <a:t>-dynastin (runt 1000 f.kr) – Samhällsstruktur med klasser och eliter – Stor progression inom filosofi och statsbildning 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23F32E5-F344-CF56-197F-FC1859116185}"/>
              </a:ext>
            </a:extLst>
          </p:cNvPr>
          <p:cNvSpPr txBox="1"/>
          <p:nvPr/>
        </p:nvSpPr>
        <p:spPr>
          <a:xfrm>
            <a:off x="2631" y="6403847"/>
            <a:ext cx="5415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Yu</a:t>
            </a:r>
            <a:r>
              <a:rPr lang="sv-SE" dirty="0"/>
              <a:t> den store – Enligt myten grundade han Xia-dynastin </a:t>
            </a:r>
          </a:p>
        </p:txBody>
      </p:sp>
    </p:spTree>
    <p:extLst>
      <p:ext uri="{BB962C8B-B14F-4D97-AF65-F5344CB8AC3E}">
        <p14:creationId xmlns:p14="http://schemas.microsoft.com/office/powerpoint/2010/main" val="1600877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F037A6-BD54-7D09-4392-C396157EC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64E2A9F-D0AF-F51A-7D85-72CF16B4B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F080CBF-37B8-5046-14DB-F73C75AE2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597" y="138599"/>
            <a:ext cx="12234597" cy="688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25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84F83E-F22D-6193-A1FA-559D4836F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54496" cy="1828800"/>
          </a:xfrm>
        </p:spPr>
        <p:txBody>
          <a:bodyPr>
            <a:normAutofit/>
          </a:bodyPr>
          <a:lstStyle/>
          <a:p>
            <a:r>
              <a:rPr lang="sv-SE"/>
              <a:t>Källövning – Hammurabis lagar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DEC178-156A-E127-D3F0-3A164203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2576"/>
            <a:ext cx="6254496" cy="3858768"/>
          </a:xfrm>
        </p:spPr>
        <p:txBody>
          <a:bodyPr>
            <a:normAutofit/>
          </a:bodyPr>
          <a:lstStyle/>
          <a:p>
            <a:r>
              <a:rPr lang="sv-SE" sz="2400" dirty="0"/>
              <a:t>Människans första kända lagtext</a:t>
            </a:r>
          </a:p>
          <a:p>
            <a:endParaRPr lang="sv-SE" sz="2400" dirty="0"/>
          </a:p>
          <a:p>
            <a:r>
              <a:rPr lang="sv-SE" sz="2400" dirty="0"/>
              <a:t>Utgör en stor grund för det vi vet om Babylons samhällsstruktur</a:t>
            </a:r>
          </a:p>
          <a:p>
            <a:endParaRPr lang="sv-SE" sz="2400" dirty="0"/>
          </a:p>
          <a:p>
            <a:r>
              <a:rPr lang="sv-SE" sz="2400" dirty="0"/>
              <a:t>Ställa också frågan i slutet: Kan vi ställa några andra intressanta frågor till källan? Besvara sedan dessa och diskutera källans relevans för just </a:t>
            </a:r>
            <a:r>
              <a:rPr lang="sv-SE" sz="2400"/>
              <a:t>den frågan. </a:t>
            </a:r>
            <a:endParaRPr lang="sv-SE" sz="2400" dirty="0"/>
          </a:p>
          <a:p>
            <a:endParaRPr lang="sv-SE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D417057-7864-EEA6-08AB-625E7A0944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5" r="6982"/>
          <a:stretch/>
        </p:blipFill>
        <p:spPr bwMode="auto">
          <a:xfrm>
            <a:off x="7552266" y="10"/>
            <a:ext cx="463973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1156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2D5030-6F24-EDF3-A275-D24010775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9158" y="803325"/>
            <a:ext cx="5259707" cy="1325563"/>
          </a:xfrm>
        </p:spPr>
        <p:txBody>
          <a:bodyPr>
            <a:normAutofit/>
          </a:bodyPr>
          <a:lstStyle/>
          <a:p>
            <a:r>
              <a:rPr lang="sv-SE" dirty="0"/>
              <a:t>Tidiga strukturen – Jägare och samlare </a:t>
            </a:r>
          </a:p>
        </p:txBody>
      </p:sp>
      <p:sp>
        <p:nvSpPr>
          <p:cNvPr id="2060" name="Freeform: Shape 2059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FAF2DC-8AE1-5618-CA5D-770472E7D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158" y="2279017"/>
            <a:ext cx="5259714" cy="4264657"/>
          </a:xfrm>
        </p:spPr>
        <p:txBody>
          <a:bodyPr anchor="t">
            <a:normAutofit/>
          </a:bodyPr>
          <a:lstStyle/>
          <a:p>
            <a:r>
              <a:rPr lang="sv-SE" sz="1300" dirty="0"/>
              <a:t>Arten människa uppstår i Östafrika – ca. 200 000 – 100 000 år sedan </a:t>
            </a:r>
          </a:p>
          <a:p>
            <a:endParaRPr lang="sv-SE" sz="1300" dirty="0"/>
          </a:p>
          <a:p>
            <a:r>
              <a:rPr lang="sv-SE" sz="1300" dirty="0"/>
              <a:t>Den tidiga strukturen var att män jagade och kvinnor samlade – Kvinnor hade en viktig position då de ofta bidrog med mer mat </a:t>
            </a:r>
          </a:p>
          <a:p>
            <a:endParaRPr lang="sv-SE" sz="1300" dirty="0"/>
          </a:p>
          <a:p>
            <a:r>
              <a:rPr lang="sv-SE" sz="1300" dirty="0"/>
              <a:t>Strukturen såg olika ut från område till område (Olika förhållanden) </a:t>
            </a:r>
          </a:p>
          <a:p>
            <a:endParaRPr lang="sv-SE" sz="1300" dirty="0"/>
          </a:p>
          <a:p>
            <a:r>
              <a:rPr lang="sv-SE" sz="1300" dirty="0"/>
              <a:t>Förhållandevis jämn maktstruktur – Vissa hade säkerligen högre position på grund av kontakt med gudar eller skicklig jägare </a:t>
            </a:r>
          </a:p>
          <a:p>
            <a:endParaRPr lang="sv-SE" sz="1300" dirty="0"/>
          </a:p>
          <a:p>
            <a:r>
              <a:rPr lang="sv-SE" sz="1300" dirty="0"/>
              <a:t>Stor benägenhet att röra på sig för att finna bättre platser för livsförsörjningen </a:t>
            </a:r>
          </a:p>
          <a:p>
            <a:endParaRPr lang="sv-SE" sz="1300" dirty="0"/>
          </a:p>
          <a:p>
            <a:r>
              <a:rPr lang="sv-SE" sz="1300" dirty="0"/>
              <a:t>Tidiga religioner – Funnit </a:t>
            </a:r>
            <a:r>
              <a:rPr lang="sv-SE" sz="1300" dirty="0" err="1"/>
              <a:t>gudafigurer</a:t>
            </a:r>
            <a:r>
              <a:rPr lang="sv-SE" sz="1300" dirty="0"/>
              <a:t> (mytologiska figurer) och målningar som tyder på detta</a:t>
            </a:r>
          </a:p>
        </p:txBody>
      </p:sp>
    </p:spTree>
    <p:extLst>
      <p:ext uri="{BB962C8B-B14F-4D97-AF65-F5344CB8AC3E}">
        <p14:creationId xmlns:p14="http://schemas.microsoft.com/office/powerpoint/2010/main" val="2772505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C32201-DAEB-7AD1-7EF7-00D8EA67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3400" dirty="0"/>
              <a:t>Mesopotamien (Tvåflodslandet mellan Eufrat och Tigris</a:t>
            </a:r>
          </a:p>
        </p:txBody>
      </p:sp>
      <p:sp>
        <p:nvSpPr>
          <p:cNvPr id="410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4499FF-3383-054D-50C2-695A23B4D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2733298"/>
            <a:ext cx="5239057" cy="3994653"/>
          </a:xfrm>
        </p:spPr>
        <p:txBody>
          <a:bodyPr>
            <a:normAutofit/>
          </a:bodyPr>
          <a:lstStyle/>
          <a:p>
            <a:r>
              <a:rPr lang="sv-SE" sz="1400" dirty="0"/>
              <a:t>I nuvarande Irak uppstod det man vet som det första fasta samhället med en samhällsstruktur – 5000 år sedan </a:t>
            </a:r>
          </a:p>
          <a:p>
            <a:endParaRPr lang="sv-SE" sz="1400" dirty="0"/>
          </a:p>
          <a:p>
            <a:r>
              <a:rPr lang="sv-SE" sz="1400" dirty="0"/>
              <a:t>Man hade lärt sig utnyttja vattnet från bergen i norr för att kunna så frön och fick därmed en fast struktur mellan floderna Eufrat och Tigris </a:t>
            </a:r>
          </a:p>
          <a:p>
            <a:endParaRPr lang="sv-SE" sz="1400" dirty="0"/>
          </a:p>
          <a:p>
            <a:r>
              <a:rPr lang="sv-SE" sz="1400" dirty="0"/>
              <a:t>Fler människor kunde därmed samlas på en specifik punkt och leva samlat</a:t>
            </a:r>
          </a:p>
          <a:p>
            <a:endParaRPr lang="sv-SE" sz="1400" dirty="0"/>
          </a:p>
          <a:p>
            <a:r>
              <a:rPr lang="sv-SE" sz="1400" dirty="0"/>
              <a:t>Med förbättrade odlingstekniker skapade man ett överskott som kunde livnära samhällena i sämre tider eller vid missväxt </a:t>
            </a:r>
          </a:p>
          <a:p>
            <a:endParaRPr lang="sv-SE" sz="1400" dirty="0"/>
          </a:p>
          <a:p>
            <a:r>
              <a:rPr lang="sv-SE" sz="1400" dirty="0"/>
              <a:t>Den nya fasta positionen gjorde också att samhällsstrukturer med nya klasser, könsskillnader och maktpositioner uppstod</a:t>
            </a:r>
          </a:p>
          <a:p>
            <a:endParaRPr lang="sv-SE" sz="1000" dirty="0"/>
          </a:p>
          <a:p>
            <a:endParaRPr lang="sv-SE" sz="1000" dirty="0"/>
          </a:p>
        </p:txBody>
      </p:sp>
    </p:spTree>
    <p:extLst>
      <p:ext uri="{BB962C8B-B14F-4D97-AF65-F5344CB8AC3E}">
        <p14:creationId xmlns:p14="http://schemas.microsoft.com/office/powerpoint/2010/main" val="3556248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4109134-19FA-F31E-EE9A-DEDF1DA3F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sv-SE" sz="5400" dirty="0"/>
              <a:t>Tre olika civilisationer - </a:t>
            </a:r>
            <a:r>
              <a:rPr lang="sv-SE" sz="5400" b="1" dirty="0"/>
              <a:t>Sumer</a:t>
            </a:r>
            <a:r>
              <a:rPr lang="sv-SE" sz="5400" dirty="0"/>
              <a:t> </a:t>
            </a:r>
          </a:p>
        </p:txBody>
      </p:sp>
      <p:sp>
        <p:nvSpPr>
          <p:cNvPr id="513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348F22-123E-BC3D-4BEF-98DFB4DAD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670097" cy="4037932"/>
          </a:xfrm>
        </p:spPr>
        <p:txBody>
          <a:bodyPr>
            <a:normAutofit/>
          </a:bodyPr>
          <a:lstStyle/>
          <a:p>
            <a:r>
              <a:rPr lang="sv-SE" sz="1800" b="1" dirty="0"/>
              <a:t>Sumer</a:t>
            </a:r>
            <a:r>
              <a:rPr lang="sv-SE" sz="1800" dirty="0"/>
              <a:t> – Uppfinningar som hjulet, tidsindelning och skriften </a:t>
            </a:r>
          </a:p>
          <a:p>
            <a:endParaRPr lang="sv-SE" sz="1800" dirty="0"/>
          </a:p>
          <a:p>
            <a:r>
              <a:rPr lang="sv-SE" sz="1800" dirty="0"/>
              <a:t>Samhällsorganisationen krävde dokumentation – </a:t>
            </a:r>
            <a:r>
              <a:rPr lang="sv-SE" sz="1800" dirty="0" err="1"/>
              <a:t>t.ex</a:t>
            </a:r>
            <a:r>
              <a:rPr lang="sv-SE" sz="1800" dirty="0"/>
              <a:t> handel och skatter</a:t>
            </a:r>
          </a:p>
          <a:p>
            <a:endParaRPr lang="sv-SE" sz="1800" dirty="0"/>
          </a:p>
          <a:p>
            <a:r>
              <a:rPr lang="sv-SE" sz="1800" dirty="0"/>
              <a:t>Den tidiga matematiken uppstod också för att kunna organisera jordbruket – Geometri </a:t>
            </a:r>
          </a:p>
          <a:p>
            <a:endParaRPr lang="sv-SE" sz="1800" dirty="0"/>
          </a:p>
          <a:p>
            <a:r>
              <a:rPr lang="sv-SE" sz="1800" dirty="0" err="1"/>
              <a:t>Galgamesheposet</a:t>
            </a:r>
            <a:r>
              <a:rPr lang="sv-SE" sz="1800" dirty="0"/>
              <a:t> – En berättelse om en tidig sumerisk kung – Mytbildning och historieskrivning </a:t>
            </a:r>
          </a:p>
        </p:txBody>
      </p:sp>
    </p:spTree>
    <p:extLst>
      <p:ext uri="{BB962C8B-B14F-4D97-AF65-F5344CB8AC3E}">
        <p14:creationId xmlns:p14="http://schemas.microsoft.com/office/powerpoint/2010/main" val="714216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1580D4-2D1D-D02E-F646-4CC40E295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v-SE" sz="4100"/>
              <a:t>Tre olika civilisationer – </a:t>
            </a:r>
            <a:r>
              <a:rPr lang="sv-SE" sz="4100" b="1"/>
              <a:t>Babylon</a:t>
            </a:r>
            <a:r>
              <a:rPr lang="sv-SE" sz="4100"/>
              <a:t>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894663-74E0-B7BD-613C-293809231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7023369" cy="4328158"/>
          </a:xfrm>
        </p:spPr>
        <p:txBody>
          <a:bodyPr>
            <a:normAutofit/>
          </a:bodyPr>
          <a:lstStyle/>
          <a:p>
            <a:r>
              <a:rPr lang="sv-SE" sz="1400" b="1" dirty="0"/>
              <a:t>Babylon</a:t>
            </a:r>
            <a:r>
              <a:rPr lang="sv-SE" sz="1400" dirty="0"/>
              <a:t> var ett stort dominerande rike i området under ca. 1500-500 f.kr </a:t>
            </a:r>
          </a:p>
          <a:p>
            <a:endParaRPr lang="sv-SE" sz="1400" dirty="0"/>
          </a:p>
          <a:p>
            <a:r>
              <a:rPr lang="sv-SE" sz="1400" dirty="0"/>
              <a:t>Stark militär makt med god teknik </a:t>
            </a:r>
          </a:p>
          <a:p>
            <a:endParaRPr lang="sv-SE" sz="1400" dirty="0"/>
          </a:p>
          <a:p>
            <a:r>
              <a:rPr lang="sv-SE" sz="1400" dirty="0"/>
              <a:t>Känd för sin sofistikerade byggnadskonst med Babylons murar och de hängande trädgårdarna i Babylon (antagligen mytbildning, man har inte funnit var de kan tänkas varit) </a:t>
            </a:r>
          </a:p>
          <a:p>
            <a:endParaRPr lang="sv-SE" sz="1400" dirty="0"/>
          </a:p>
          <a:p>
            <a:r>
              <a:rPr lang="sv-SE" sz="1400" dirty="0"/>
              <a:t>Det Babyloniska talsystemet – mer </a:t>
            </a:r>
            <a:r>
              <a:rPr lang="sv-SE" sz="1400" dirty="0" err="1"/>
              <a:t>sofistikering</a:t>
            </a:r>
            <a:r>
              <a:rPr lang="sv-SE" sz="1400" dirty="0"/>
              <a:t> av matematiken </a:t>
            </a:r>
          </a:p>
          <a:p>
            <a:endParaRPr lang="sv-SE" sz="1400" dirty="0"/>
          </a:p>
          <a:p>
            <a:r>
              <a:rPr lang="sv-SE" sz="1400" dirty="0"/>
              <a:t>Astrologi – Antagligen användes de för prognoser för jordbruket eller religiösa riter </a:t>
            </a:r>
          </a:p>
          <a:p>
            <a:endParaRPr lang="sv-SE" sz="1400" dirty="0"/>
          </a:p>
          <a:p>
            <a:r>
              <a:rPr lang="sv-SE" sz="1400" dirty="0"/>
              <a:t>Människans första kända lagtext – </a:t>
            </a:r>
            <a:r>
              <a:rPr lang="sv-SE" sz="1400" dirty="0" err="1"/>
              <a:t>Hammurabis</a:t>
            </a:r>
            <a:r>
              <a:rPr lang="sv-SE" sz="1400" dirty="0"/>
              <a:t> lagar – Visar på en tydlig samhällsstruktur med samhällsklasser och en utpräglad statsapparat  </a:t>
            </a:r>
          </a:p>
          <a:p>
            <a:endParaRPr lang="sv-SE" sz="1300" dirty="0"/>
          </a:p>
          <a:p>
            <a:endParaRPr lang="sv-SE" sz="13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90B7B3A-F863-DCFE-CC3D-D3AD73374B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3" r="7020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51" name="Straight Connector 615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756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A4E8AD-7143-67C4-82B5-6400EBBA4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v-SE" sz="4100"/>
              <a:t>Tre olika civilisationer – </a:t>
            </a:r>
            <a:r>
              <a:rPr lang="sv-SE" sz="4100" b="1"/>
              <a:t>Assyrien 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700EC-1551-3980-262F-262C66715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sv-SE" sz="2000" b="1" dirty="0"/>
              <a:t>Assyriska </a:t>
            </a:r>
            <a:r>
              <a:rPr lang="sv-SE" sz="2000" dirty="0"/>
              <a:t>räknas som den första stora militärmakten </a:t>
            </a:r>
          </a:p>
          <a:p>
            <a:endParaRPr lang="sv-SE" sz="2000" b="1" dirty="0"/>
          </a:p>
          <a:p>
            <a:r>
              <a:rPr lang="sv-SE" sz="2000" dirty="0"/>
              <a:t>Stod kulturellt nära Babylon men var olika i konflikt med varandra </a:t>
            </a:r>
          </a:p>
          <a:p>
            <a:endParaRPr lang="sv-SE" sz="2000" dirty="0"/>
          </a:p>
          <a:p>
            <a:r>
              <a:rPr lang="sv-SE" sz="2000" dirty="0"/>
              <a:t>Assyriska konsten – Ett tidigt medel för propaganda – Visade på segrar från den assyriska armén</a:t>
            </a:r>
          </a:p>
          <a:p>
            <a:endParaRPr lang="sv-SE" sz="2000" dirty="0"/>
          </a:p>
          <a:p>
            <a:r>
              <a:rPr lang="sv-SE" sz="2000" dirty="0"/>
              <a:t>Assyrien var också skickliga hantverkare och flera skulpturer visar på en sofistikerade mytologi </a:t>
            </a:r>
          </a:p>
          <a:p>
            <a:endParaRPr lang="sv-SE" sz="2000" dirty="0"/>
          </a:p>
          <a:p>
            <a:endParaRPr lang="sv-SE" sz="2000" dirty="0"/>
          </a:p>
        </p:txBody>
      </p:sp>
      <p:cxnSp>
        <p:nvCxnSpPr>
          <p:cNvPr id="7175" name="Straight Connector 717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743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3F0175-32C9-5971-9C30-A8251A984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v-SE" dirty="0"/>
              <a:t>Egypten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AFBE59-7B48-1CD6-2919-73C611913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7013209" cy="4257035"/>
          </a:xfrm>
        </p:spPr>
        <p:txBody>
          <a:bodyPr>
            <a:normAutofit/>
          </a:bodyPr>
          <a:lstStyle/>
          <a:p>
            <a:r>
              <a:rPr lang="sv-SE" sz="1600" dirty="0"/>
              <a:t>Också en </a:t>
            </a:r>
            <a:r>
              <a:rPr lang="sv-SE" sz="1600" dirty="0" err="1"/>
              <a:t>fornhistorisk</a:t>
            </a:r>
            <a:r>
              <a:rPr lang="sv-SE" sz="1600" dirty="0"/>
              <a:t> högkultur – uppkom ungefär 3000 f.kr </a:t>
            </a:r>
          </a:p>
          <a:p>
            <a:endParaRPr lang="sv-SE" sz="1600" dirty="0"/>
          </a:p>
          <a:p>
            <a:r>
              <a:rPr lang="sv-SE" sz="1600" dirty="0"/>
              <a:t>Egypten låg vid Nilen och hade samma funktion som Eufrat och Tigris hade för Mesopotamien </a:t>
            </a:r>
          </a:p>
          <a:p>
            <a:endParaRPr lang="sv-SE" sz="1600" dirty="0"/>
          </a:p>
          <a:p>
            <a:r>
              <a:rPr lang="sv-SE" sz="1600" dirty="0"/>
              <a:t>Till skillnad från Mesopotamien (med vissa undantag) var Egypten ett stabilt rike med få utomstående fiender (Bra geografiskt läge) </a:t>
            </a:r>
          </a:p>
          <a:p>
            <a:endParaRPr lang="sv-SE" sz="1600" dirty="0"/>
          </a:p>
          <a:p>
            <a:r>
              <a:rPr lang="sv-SE" sz="1600" dirty="0"/>
              <a:t> Tydlig samhällsstruktur där kungen (faraon) hade en gudalik position i samhället </a:t>
            </a:r>
          </a:p>
          <a:p>
            <a:endParaRPr lang="sv-SE" sz="1600" dirty="0"/>
          </a:p>
          <a:p>
            <a:r>
              <a:rPr lang="sv-SE" sz="1600" dirty="0"/>
              <a:t>Utvecklad samhällsstruktur med skattesystem, samhällsklasser, mytologi, skriftspråk (hieroglyfer), matematik och byggnadskonst </a:t>
            </a:r>
          </a:p>
          <a:p>
            <a:endParaRPr lang="sv-SE" sz="1400" dirty="0"/>
          </a:p>
          <a:p>
            <a:endParaRPr lang="sv-SE" sz="14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F8F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323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FC6A05-4A97-A916-473B-36A3AB3CF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v-SE" dirty="0"/>
              <a:t>Egypten fort.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75B33E-C1C2-3374-B542-5BE07A809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sv-SE" sz="1700" dirty="0"/>
              <a:t>Egypten är känt för sin byggnadskonst – Framförallt Pyramiderna,  templet i Luxor, gravbyggnader, Abu </a:t>
            </a:r>
            <a:r>
              <a:rPr lang="sv-SE" sz="1700" dirty="0" err="1"/>
              <a:t>Simbel</a:t>
            </a:r>
            <a:endParaRPr lang="sv-SE" sz="1700" dirty="0"/>
          </a:p>
          <a:p>
            <a:endParaRPr lang="sv-SE" sz="1700" dirty="0"/>
          </a:p>
          <a:p>
            <a:r>
              <a:rPr lang="sv-SE" sz="1700" dirty="0"/>
              <a:t>Dessa gigantiska byggnadsverk tyder på god förståelse för matematik och arkitektur </a:t>
            </a:r>
          </a:p>
          <a:p>
            <a:endParaRPr lang="sv-SE" sz="1700" dirty="0"/>
          </a:p>
          <a:p>
            <a:r>
              <a:rPr lang="sv-SE" sz="1700" dirty="0"/>
              <a:t>Det visar också på den stora vördnaden för faraon – Ofta även personer i de höga klasserna var med i byggnadsarbetet</a:t>
            </a:r>
          </a:p>
          <a:p>
            <a:endParaRPr lang="sv-SE" sz="1700" dirty="0"/>
          </a:p>
          <a:p>
            <a:r>
              <a:rPr lang="sv-SE" sz="1700" dirty="0"/>
              <a:t>Gravarna för </a:t>
            </a:r>
            <a:r>
              <a:rPr lang="sv-SE" sz="1700" dirty="0" err="1"/>
              <a:t>faroer</a:t>
            </a:r>
            <a:r>
              <a:rPr lang="sv-SE" sz="1700" dirty="0"/>
              <a:t> i Egypten smyckades med guld och fantastiska konstverk – Tydligt tecken på ledarnas storhet i förhållande till andra personer i samhället </a:t>
            </a:r>
          </a:p>
        </p:txBody>
      </p:sp>
      <p:cxnSp>
        <p:nvCxnSpPr>
          <p:cNvPr id="8199" name="Straight Connector 819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BE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329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616F709-91E6-C2F5-B151-AD17CA411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3075" name="926933C1-B3BE-4216-893E-C0EA937D550A" descr="IMG_8488.jpg">
            <a:extLst>
              <a:ext uri="{FF2B5EF4-FFF2-40B4-BE49-F238E27FC236}">
                <a16:creationId xmlns:a16="http://schemas.microsoft.com/office/drawing/2014/main" id="{B0818CF1-453F-E97C-BA5E-E0EE40BAA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-1743075"/>
            <a:ext cx="6743699" cy="899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837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709</Words>
  <Application>Microsoft Office PowerPoint</Application>
  <PresentationFormat>Bredbild</PresentationFormat>
  <Paragraphs>87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Forntiden och civilisationens vagga</vt:lpstr>
      <vt:lpstr>Tidiga strukturen – Jägare och samlare </vt:lpstr>
      <vt:lpstr>Mesopotamien (Tvåflodslandet mellan Eufrat och Tigris</vt:lpstr>
      <vt:lpstr>Tre olika civilisationer - Sumer </vt:lpstr>
      <vt:lpstr>Tre olika civilisationer – Babylon  </vt:lpstr>
      <vt:lpstr>Tre olika civilisationer – Assyrien   </vt:lpstr>
      <vt:lpstr>Egypten </vt:lpstr>
      <vt:lpstr>Egypten fort. </vt:lpstr>
      <vt:lpstr>PowerPoint-presentation</vt:lpstr>
      <vt:lpstr>PowerPoint-presentation</vt:lpstr>
      <vt:lpstr>PowerPoint-presentation</vt:lpstr>
      <vt:lpstr>Kina – Tre tidiga dynastier </vt:lpstr>
      <vt:lpstr>PowerPoint-presentation</vt:lpstr>
      <vt:lpstr>Källövning – Hammurabis lagar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Forntiden och civilisationens vagga</dc:title>
  <dc:creator>Joakim Jideström</dc:creator>
  <cp:lastModifiedBy>Joakim Jideström</cp:lastModifiedBy>
  <cp:revision>1</cp:revision>
  <dcterms:created xsi:type="dcterms:W3CDTF">2022-08-16T05:17:22Z</dcterms:created>
  <dcterms:modified xsi:type="dcterms:W3CDTF">2026-06-08T20:19:37Z</dcterms:modified>
</cp:coreProperties>
</file>