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FFC078-238C-4247-8284-754AAB028AA9}" v="15" dt="2026-06-22T11:50:13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6-22T11:50:14.266" v="16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49:45.374" v="3" actId="478"/>
        <pc:sldMkLst>
          <pc:docMk/>
          <pc:sldMk cId="220171009" sldId="256"/>
        </pc:sldMkLst>
        <pc:picChg chg="del">
          <ac:chgData name="Joakim Jideström" userId="55301464-3ae5-4df5-b584-5e5b60ec0c1b" providerId="ADAL" clId="{55BEA114-65DF-4831-B0DA-3F089B9AB1A6}" dt="2026-06-22T11:49:44.411" v="2" actId="478"/>
          <ac:picMkLst>
            <pc:docMk/>
            <pc:sldMk cId="220171009" sldId="256"/>
            <ac:picMk id="1026" creationId="{24CB2DB4-5C6C-4D4B-97C1-BCD5E2EAC74D}"/>
          </ac:picMkLst>
        </pc:picChg>
        <pc:picChg chg="del">
          <ac:chgData name="Joakim Jideström" userId="55301464-3ae5-4df5-b584-5e5b60ec0c1b" providerId="ADAL" clId="{55BEA114-65DF-4831-B0DA-3F089B9AB1A6}" dt="2026-06-22T11:49:43.516" v="1" actId="478"/>
          <ac:picMkLst>
            <pc:docMk/>
            <pc:sldMk cId="220171009" sldId="256"/>
            <ac:picMk id="1028" creationId="{448D9210-673E-47B1-97AA-A752FA486EE3}"/>
          </ac:picMkLst>
        </pc:picChg>
        <pc:picChg chg="del">
          <ac:chgData name="Joakim Jideström" userId="55301464-3ae5-4df5-b584-5e5b60ec0c1b" providerId="ADAL" clId="{55BEA114-65DF-4831-B0DA-3F089B9AB1A6}" dt="2026-06-22T11:49:45.374" v="3" actId="478"/>
          <ac:picMkLst>
            <pc:docMk/>
            <pc:sldMk cId="220171009" sldId="256"/>
            <ac:picMk id="1030" creationId="{971B049C-05A4-43B3-88E1-F308F60B7C19}"/>
          </ac:picMkLst>
        </pc:picChg>
      </pc:sldChg>
      <pc:sldChg chg="delSp">
        <pc:chgData name="Joakim Jideström" userId="55301464-3ae5-4df5-b584-5e5b60ec0c1b" providerId="ADAL" clId="{55BEA114-65DF-4831-B0DA-3F089B9AB1A6}" dt="2026-06-22T11:49:49.125" v="5" actId="478"/>
        <pc:sldMkLst>
          <pc:docMk/>
          <pc:sldMk cId="1285383246" sldId="257"/>
        </pc:sldMkLst>
        <pc:picChg chg="del">
          <ac:chgData name="Joakim Jideström" userId="55301464-3ae5-4df5-b584-5e5b60ec0c1b" providerId="ADAL" clId="{55BEA114-65DF-4831-B0DA-3F089B9AB1A6}" dt="2026-06-22T11:49:48.002" v="4" actId="478"/>
          <ac:picMkLst>
            <pc:docMk/>
            <pc:sldMk cId="1285383246" sldId="257"/>
            <ac:picMk id="2050" creationId="{14D5E291-C8CF-4C8A-AACC-9A8111711609}"/>
          </ac:picMkLst>
        </pc:picChg>
        <pc:picChg chg="del">
          <ac:chgData name="Joakim Jideström" userId="55301464-3ae5-4df5-b584-5e5b60ec0c1b" providerId="ADAL" clId="{55BEA114-65DF-4831-B0DA-3F089B9AB1A6}" dt="2026-06-22T11:49:49.125" v="5" actId="478"/>
          <ac:picMkLst>
            <pc:docMk/>
            <pc:sldMk cId="1285383246" sldId="257"/>
            <ac:picMk id="2052" creationId="{FAD4444F-BDC1-4223-B7D4-0B51C622ED79}"/>
          </ac:picMkLst>
        </pc:picChg>
      </pc:sldChg>
      <pc:sldChg chg="delSp">
        <pc:chgData name="Joakim Jideström" userId="55301464-3ae5-4df5-b584-5e5b60ec0c1b" providerId="ADAL" clId="{55BEA114-65DF-4831-B0DA-3F089B9AB1A6}" dt="2026-06-22T11:49:51.387" v="6" actId="478"/>
        <pc:sldMkLst>
          <pc:docMk/>
          <pc:sldMk cId="1609390211" sldId="258"/>
        </pc:sldMkLst>
        <pc:picChg chg="del">
          <ac:chgData name="Joakim Jideström" userId="55301464-3ae5-4df5-b584-5e5b60ec0c1b" providerId="ADAL" clId="{55BEA114-65DF-4831-B0DA-3F089B9AB1A6}" dt="2026-06-22T11:49:51.387" v="6" actId="478"/>
          <ac:picMkLst>
            <pc:docMk/>
            <pc:sldMk cId="1609390211" sldId="258"/>
            <ac:picMk id="2052" creationId="{45B47A32-B1EA-59C1-0105-657B86FB101F}"/>
          </ac:picMkLst>
        </pc:picChg>
      </pc:sldChg>
      <pc:sldChg chg="delSp">
        <pc:chgData name="Joakim Jideström" userId="55301464-3ae5-4df5-b584-5e5b60ec0c1b" providerId="ADAL" clId="{55BEA114-65DF-4831-B0DA-3F089B9AB1A6}" dt="2026-06-22T11:49:53.677" v="7" actId="478"/>
        <pc:sldMkLst>
          <pc:docMk/>
          <pc:sldMk cId="1321025255" sldId="259"/>
        </pc:sldMkLst>
        <pc:picChg chg="del">
          <ac:chgData name="Joakim Jideström" userId="55301464-3ae5-4df5-b584-5e5b60ec0c1b" providerId="ADAL" clId="{55BEA114-65DF-4831-B0DA-3F089B9AB1A6}" dt="2026-06-22T11:49:53.677" v="7" actId="478"/>
          <ac:picMkLst>
            <pc:docMk/>
            <pc:sldMk cId="1321025255" sldId="259"/>
            <ac:picMk id="3074" creationId="{D5311DC2-638B-49D4-AEDB-E66EBE6B511F}"/>
          </ac:picMkLst>
        </pc:picChg>
      </pc:sldChg>
      <pc:sldChg chg="delSp">
        <pc:chgData name="Joakim Jideström" userId="55301464-3ae5-4df5-b584-5e5b60ec0c1b" providerId="ADAL" clId="{55BEA114-65DF-4831-B0DA-3F089B9AB1A6}" dt="2026-06-22T11:49:56.004" v="8" actId="478"/>
        <pc:sldMkLst>
          <pc:docMk/>
          <pc:sldMk cId="2951570726" sldId="260"/>
        </pc:sldMkLst>
        <pc:picChg chg="del">
          <ac:chgData name="Joakim Jideström" userId="55301464-3ae5-4df5-b584-5e5b60ec0c1b" providerId="ADAL" clId="{55BEA114-65DF-4831-B0DA-3F089B9AB1A6}" dt="2026-06-22T11:49:56.004" v="8" actId="478"/>
          <ac:picMkLst>
            <pc:docMk/>
            <pc:sldMk cId="2951570726" sldId="260"/>
            <ac:picMk id="4098" creationId="{93B515CD-A555-4C1C-BDE4-EADFB87434C5}"/>
          </ac:picMkLst>
        </pc:picChg>
      </pc:sldChg>
      <pc:sldChg chg="delSp">
        <pc:chgData name="Joakim Jideström" userId="55301464-3ae5-4df5-b584-5e5b60ec0c1b" providerId="ADAL" clId="{55BEA114-65DF-4831-B0DA-3F089B9AB1A6}" dt="2026-06-22T11:49:59.372" v="9" actId="478"/>
        <pc:sldMkLst>
          <pc:docMk/>
          <pc:sldMk cId="921055446" sldId="261"/>
        </pc:sldMkLst>
        <pc:picChg chg="del">
          <ac:chgData name="Joakim Jideström" userId="55301464-3ae5-4df5-b584-5e5b60ec0c1b" providerId="ADAL" clId="{55BEA114-65DF-4831-B0DA-3F089B9AB1A6}" dt="2026-06-22T11:49:59.372" v="9" actId="478"/>
          <ac:picMkLst>
            <pc:docMk/>
            <pc:sldMk cId="921055446" sldId="261"/>
            <ac:picMk id="5122" creationId="{C1C17159-4772-4BA7-BED2-ED6071DE423D}"/>
          </ac:picMkLst>
        </pc:picChg>
      </pc:sldChg>
      <pc:sldChg chg="delSp">
        <pc:chgData name="Joakim Jideström" userId="55301464-3ae5-4df5-b584-5e5b60ec0c1b" providerId="ADAL" clId="{55BEA114-65DF-4831-B0DA-3F089B9AB1A6}" dt="2026-06-22T11:50:02.190" v="10" actId="478"/>
        <pc:sldMkLst>
          <pc:docMk/>
          <pc:sldMk cId="3451066626" sldId="262"/>
        </pc:sldMkLst>
        <pc:picChg chg="del">
          <ac:chgData name="Joakim Jideström" userId="55301464-3ae5-4df5-b584-5e5b60ec0c1b" providerId="ADAL" clId="{55BEA114-65DF-4831-B0DA-3F089B9AB1A6}" dt="2026-06-22T11:50:02.190" v="10" actId="478"/>
          <ac:picMkLst>
            <pc:docMk/>
            <pc:sldMk cId="3451066626" sldId="262"/>
            <ac:picMk id="6146" creationId="{63921D0F-842F-41E0-BD63-A6883518774A}"/>
          </ac:picMkLst>
        </pc:picChg>
      </pc:sldChg>
      <pc:sldChg chg="delSp">
        <pc:chgData name="Joakim Jideström" userId="55301464-3ae5-4df5-b584-5e5b60ec0c1b" providerId="ADAL" clId="{55BEA114-65DF-4831-B0DA-3F089B9AB1A6}" dt="2026-06-22T11:50:07.340" v="11" actId="478"/>
        <pc:sldMkLst>
          <pc:docMk/>
          <pc:sldMk cId="661811016" sldId="265"/>
        </pc:sldMkLst>
        <pc:picChg chg="del">
          <ac:chgData name="Joakim Jideström" userId="55301464-3ae5-4df5-b584-5e5b60ec0c1b" providerId="ADAL" clId="{55BEA114-65DF-4831-B0DA-3F089B9AB1A6}" dt="2026-06-22T11:50:07.340" v="11" actId="478"/>
          <ac:picMkLst>
            <pc:docMk/>
            <pc:sldMk cId="661811016" sldId="265"/>
            <ac:picMk id="1026" creationId="{97EAB993-30FB-2A1E-EBB7-8EA63A48FC88}"/>
          </ac:picMkLst>
        </pc:picChg>
      </pc:sldChg>
      <pc:sldChg chg="delSp mod">
        <pc:chgData name="Joakim Jideström" userId="55301464-3ae5-4df5-b584-5e5b60ec0c1b" providerId="ADAL" clId="{55BEA114-65DF-4831-B0DA-3F089B9AB1A6}" dt="2026-06-22T11:50:14.266" v="16" actId="478"/>
        <pc:sldMkLst>
          <pc:docMk/>
          <pc:sldMk cId="27493823" sldId="267"/>
        </pc:sldMkLst>
        <pc:picChg chg="del">
          <ac:chgData name="Joakim Jideström" userId="55301464-3ae5-4df5-b584-5e5b60ec0c1b" providerId="ADAL" clId="{55BEA114-65DF-4831-B0DA-3F089B9AB1A6}" dt="2026-06-22T11:50:14.266" v="16" actId="478"/>
          <ac:picMkLst>
            <pc:docMk/>
            <pc:sldMk cId="27493823" sldId="267"/>
            <ac:picMk id="5" creationId="{94F07FAE-FFFC-4223-BBAF-8D1A0E8C021D}"/>
          </ac:picMkLst>
        </pc:picChg>
        <pc:picChg chg="del">
          <ac:chgData name="Joakim Jideström" userId="55301464-3ae5-4df5-b584-5e5b60ec0c1b" providerId="ADAL" clId="{55BEA114-65DF-4831-B0DA-3F089B9AB1A6}" dt="2026-06-22T11:50:12.091" v="14" actId="478"/>
          <ac:picMkLst>
            <pc:docMk/>
            <pc:sldMk cId="27493823" sldId="267"/>
            <ac:picMk id="8194" creationId="{A2013E61-7989-4B45-94F0-FC3181CC7FE1}"/>
          </ac:picMkLst>
        </pc:picChg>
        <pc:picChg chg="del">
          <ac:chgData name="Joakim Jideström" userId="55301464-3ae5-4df5-b584-5e5b60ec0c1b" providerId="ADAL" clId="{55BEA114-65DF-4831-B0DA-3F089B9AB1A6}" dt="2026-06-22T11:50:10.870" v="13" actId="478"/>
          <ac:picMkLst>
            <pc:docMk/>
            <pc:sldMk cId="27493823" sldId="267"/>
            <ac:picMk id="8196" creationId="{9AEAEC9E-2EC2-4A90-A948-A943645B4A6A}"/>
          </ac:picMkLst>
        </pc:picChg>
        <pc:picChg chg="del">
          <ac:chgData name="Joakim Jideström" userId="55301464-3ae5-4df5-b584-5e5b60ec0c1b" providerId="ADAL" clId="{55BEA114-65DF-4831-B0DA-3F089B9AB1A6}" dt="2026-06-22T11:50:13.137" v="15" actId="478"/>
          <ac:picMkLst>
            <pc:docMk/>
            <pc:sldMk cId="27493823" sldId="267"/>
            <ac:picMk id="8198" creationId="{E54500A1-A597-4A8D-BCEC-6978BB9F5D5D}"/>
          </ac:picMkLst>
        </pc:picChg>
        <pc:picChg chg="del">
          <ac:chgData name="Joakim Jideström" userId="55301464-3ae5-4df5-b584-5e5b60ec0c1b" providerId="ADAL" clId="{55BEA114-65DF-4831-B0DA-3F089B9AB1A6}" dt="2026-06-22T11:50:09.989" v="12" actId="478"/>
          <ac:picMkLst>
            <pc:docMk/>
            <pc:sldMk cId="27493823" sldId="267"/>
            <ac:picMk id="8202" creationId="{43D541A1-BEC7-4C39-BA0E-2FCAFF4C84A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CC8AB0-158E-4053-B63B-31E3AC4A9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5CE868A-0859-4366-BCAE-A626F533C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BBF61CC-6789-4D40-B151-331231255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954ABC-F617-4D4B-89FE-1ACAC1909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176648D-5B22-4DB6-BE01-40301B6D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60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BD06F4-6658-46E8-A01B-B2BE545C4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7A9E212-D0B3-41B0-9ACD-FEAF0169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B51A38-7352-497A-9A3F-579EDF097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DEC1892-23C9-4D81-88E6-7B299C96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32387E-9AF8-45B6-B520-8DFD6ACD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038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03175B-1DCE-48E0-9657-824937F76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66D4CCA-B07E-4D03-AAB7-07EC91C44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62DB7EB-9BD3-4952-8EEB-F9D2CFBC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04C3D6-7D5B-4D4B-99DA-1F6CE2A83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3B887B-61E5-4747-B060-F7742CA21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696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495E1D-6893-4C21-A91F-D68393C5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F3635B-CF84-4724-B6AC-AFAD1E0F5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1F69F69-DA95-4D31-B9AF-F62265F03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255BA20-880D-4445-948E-C7ABC9B52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67E2AB-6B4F-4440-B3DE-E363C8003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0158CF9-E72E-4751-9673-AE505901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66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A1A595-E7D6-48C7-8558-2CF27DA7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54E6E5F-D3E4-4541-BB79-9BB88387F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7C399A0-834D-47CD-AE99-46DE21092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71B8477-8439-4276-9C51-2DFA82C49B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102A538-5D27-4584-9A35-9225781CE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917C679-A1B2-4E97-BAE7-7F8A12FFF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CC25B62-418C-41BF-BEDB-E722FA3F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943419B-00B9-4A8A-BB9A-C2F0DCAA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438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6B0209-E98D-4A34-A094-82F742EC6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DB4358D-3861-4C6D-9993-90176C8B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7232471-A1A6-40D9-A48D-8547CE657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29D8A9E-B3B6-4483-9159-BCA122D4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297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A1FD488-28E6-46CE-A6D5-62244C9FD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7CE9044-813A-411E-8499-0D0EA3761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EA6811C-2CEA-419D-8D84-91B663F61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394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680DBF-E500-4DD5-9252-BBB201B9D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9E00E5-D1D6-48D1-9057-206BACA54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B6DB36-28D2-4087-92AB-FA39DC1F7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31D2AA2-FF85-4654-9FF8-8FEAD37D8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D7D8904-634F-4DCB-99A8-0F9D2C3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804B0B6-BB3C-4BE3-8B16-E006FBAD7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770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E62850-F4AB-4116-B13D-633CDB217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A7DA4FA-41C2-4C23-8454-6EC2F41CDE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1B8BB3E-44FD-4537-A6F7-44452F760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2E7F435-FE59-4151-A262-63FAA48F7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E76F411-AD90-42B2-BF8D-FF463014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B9DDD61-7E06-4AA6-B8BF-08D2DD493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024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6F5485-5553-488F-BFED-F3D216CB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E40B354-0BBA-482B-8FFE-C827CD5DF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7383D98-70B0-47F1-BDFA-A44D3CEEA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57964A6-258C-4C7E-A9C1-2B177C951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C2EC10-E6D1-4C23-948D-E1632CA6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4010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F17EE6C-DF78-41B2-AB12-B2557A654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581AA67-6F4A-4A71-8BAB-83D89F918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ACF22E-8C81-47C9-965F-4B5C5BF2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FCEBD2-C769-4ADD-A6FF-BB6379CBD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569618-5C6B-476D-9A07-50C9D198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732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3F047DB-C35E-4CAE-A004-E1E78F58D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911DA9-3BB1-40E5-A1FB-C7D8D2310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7FC00FB-90A6-4F95-838A-EDC86DB60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03F43-E4EC-4FDD-A181-9B9C16AF79DD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97B229-D5F0-477E-8933-DF21C481E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07CF85D-EA1F-43A4-9B36-8EAFA8E96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65815-1566-42C4-BFFF-9570776FD2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249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23ACC0-0773-4F9C-826E-945FD3023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96" y="4571216"/>
            <a:ext cx="10906008" cy="1115415"/>
          </a:xfrm>
        </p:spPr>
        <p:txBody>
          <a:bodyPr>
            <a:normAutofit/>
          </a:bodyPr>
          <a:lstStyle/>
          <a:p>
            <a:r>
              <a:rPr lang="sv-SE" dirty="0"/>
              <a:t>Förintelsen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F382DD9-61C3-46C4-8FDB-3C6BE7C20F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96" y="5859140"/>
            <a:ext cx="10906008" cy="497210"/>
          </a:xfrm>
        </p:spPr>
        <p:txBody>
          <a:bodyPr>
            <a:normAutofit/>
          </a:bodyPr>
          <a:lstStyle/>
          <a:p>
            <a:r>
              <a:rPr lang="sv-SE" dirty="0"/>
              <a:t>Vad är det och hur kunde det ske? </a:t>
            </a: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7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7562F5-6484-4230-8829-3CDBEB253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165"/>
            <a:ext cx="10515600" cy="1325563"/>
          </a:xfrm>
        </p:spPr>
        <p:txBody>
          <a:bodyPr/>
          <a:lstStyle/>
          <a:p>
            <a:r>
              <a:rPr lang="sv-SE" dirty="0"/>
              <a:t>Bakgrund till Förintelsen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EDF2F61-DEAF-4FDB-94B2-81DD3E679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71080" cy="4839335"/>
          </a:xfrm>
        </p:spPr>
        <p:txBody>
          <a:bodyPr>
            <a:normAutofit lnSpcReduction="10000"/>
          </a:bodyPr>
          <a:lstStyle/>
          <a:p>
            <a:r>
              <a:rPr lang="sv-SE" dirty="0"/>
              <a:t>Europa har genom historien präglats av antisemitism (hat mot judar) </a:t>
            </a:r>
          </a:p>
          <a:p>
            <a:endParaRPr lang="sv-SE" dirty="0"/>
          </a:p>
          <a:p>
            <a:r>
              <a:rPr lang="sv-SE" dirty="0"/>
              <a:t>I och med socialdarwinismen introduceras rasbiologin och tankar och rashygien (influenser från till exempel Amerika och Sverige) </a:t>
            </a:r>
          </a:p>
          <a:p>
            <a:endParaRPr lang="sv-SE" dirty="0"/>
          </a:p>
          <a:p>
            <a:r>
              <a:rPr lang="sv-SE" dirty="0"/>
              <a:t>Nazisternas maktövertagande i Tyskland 1933 </a:t>
            </a:r>
          </a:p>
          <a:p>
            <a:endParaRPr lang="sv-SE" dirty="0"/>
          </a:p>
          <a:p>
            <a:r>
              <a:rPr lang="sv-SE" dirty="0"/>
              <a:t>Nazisternas antisemitistiska politisk som stegvis tog ifrån judar deras rättigheter och värdighet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F6F72CF-F49A-4ACC-8338-1E8E2036D167}"/>
              </a:ext>
            </a:extLst>
          </p:cNvPr>
          <p:cNvSpPr txBox="1"/>
          <p:nvPr/>
        </p:nvSpPr>
        <p:spPr>
          <a:xfrm>
            <a:off x="7861282" y="1487071"/>
            <a:ext cx="1800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Hermann Lundborg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3D69763-C576-4015-B61D-D1D0E50D9D2D}"/>
              </a:ext>
            </a:extLst>
          </p:cNvPr>
          <p:cNvSpPr txBox="1"/>
          <p:nvPr/>
        </p:nvSpPr>
        <p:spPr>
          <a:xfrm>
            <a:off x="8971280" y="4926817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Alfred </a:t>
            </a:r>
            <a:r>
              <a:rPr lang="sv-SE" sz="1400" dirty="0" err="1"/>
              <a:t>Ploetz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285383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4" name="Rectangle 205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06E04D5-BE2B-4A5E-B134-C59336B15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Bakgrund till Förintelsen fort. </a:t>
            </a:r>
          </a:p>
        </p:txBody>
      </p:sp>
      <p:sp>
        <p:nvSpPr>
          <p:cNvPr id="205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7B37C8-C6D9-4BD5-8232-887B9F122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800" dirty="0"/>
              <a:t>Tyskland hade upprättat koncentrationsläger redan under imperialismen i nuvarande Namibia – Shark Island </a:t>
            </a:r>
          </a:p>
          <a:p>
            <a:endParaRPr lang="sv-SE" sz="1800" dirty="0"/>
          </a:p>
          <a:p>
            <a:r>
              <a:rPr lang="sv-SE" sz="1800" dirty="0"/>
              <a:t>Nürnberglagarna – De första antisemitistiska lagar i Tyskland (1935)</a:t>
            </a:r>
          </a:p>
          <a:p>
            <a:endParaRPr lang="sv-SE" sz="1800" dirty="0"/>
          </a:p>
          <a:p>
            <a:r>
              <a:rPr lang="sv-SE" sz="1800" dirty="0"/>
              <a:t>Kristallnatten 1938 – Pogromer (upplopp mot judar i flera tyska städer) </a:t>
            </a:r>
          </a:p>
          <a:p>
            <a:endParaRPr lang="sv-SE" sz="1800" dirty="0"/>
          </a:p>
          <a:p>
            <a:r>
              <a:rPr lang="sv-SE" sz="1800" dirty="0"/>
              <a:t> Eutanasiprogrammet – Aktion T4 – Nazisterna beordrade att människor med funktionsnedsättning och psykiska sjukdomar på sjukhus skulle avrättas – Argument kring rashygien, hat mot svaghet</a:t>
            </a:r>
          </a:p>
          <a:p>
            <a:pPr marL="0" indent="0">
              <a:buNone/>
            </a:pPr>
            <a:endParaRPr lang="sv-SE" sz="1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160939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3DBA24-EB3E-4992-8E82-9FAF95A97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Tyskland går in i Polen och börjar skapa ghetton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BE4C2C-D5D6-4DFE-BC04-FB7066B62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/>
              <a:t>I och med Tyskland intåg i Polen börjar man upprätta ghetton – Ett specifikt område där enbart judar bodde under fruktansvärda förhållanden </a:t>
            </a:r>
          </a:p>
          <a:p>
            <a:endParaRPr lang="sv-SE" sz="2000"/>
          </a:p>
          <a:p>
            <a:r>
              <a:rPr lang="sv-SE" sz="2000"/>
              <a:t>Trångbebott och sjukdomar sprids snabbt – Ingen tillgång till läkare eller medicin </a:t>
            </a:r>
          </a:p>
          <a:p>
            <a:endParaRPr lang="sv-SE" sz="2000"/>
          </a:p>
          <a:p>
            <a:endParaRPr lang="sv-SE" sz="2000"/>
          </a:p>
        </p:txBody>
      </p:sp>
      <p:cxnSp>
        <p:nvCxnSpPr>
          <p:cNvPr id="3079" name="Straight Connector 307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02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6552E1-6549-4EFD-A2BA-FEF13A5F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Koncentrationsläger och förintelseläger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01EE3A-C08E-42F8-948E-68A345387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1805305"/>
            <a:ext cx="9199880" cy="4687570"/>
          </a:xfrm>
        </p:spPr>
        <p:txBody>
          <a:bodyPr>
            <a:normAutofit fontScale="77500" lnSpcReduction="20000"/>
          </a:bodyPr>
          <a:lstStyle/>
          <a:p>
            <a:r>
              <a:rPr lang="sv-SE" dirty="0"/>
              <a:t>Koncentrationsläger – Samla personer som uppfattas utgöra ett hot mot regimen eller nationen – funnits i massor länder: Sovjet, Spanien, Japan, Kina</a:t>
            </a:r>
          </a:p>
          <a:p>
            <a:endParaRPr lang="sv-SE" dirty="0"/>
          </a:p>
          <a:p>
            <a:r>
              <a:rPr lang="sv-SE" dirty="0"/>
              <a:t>Förintelseläger – Ett läger vars enda mål är att mörda människor – Unikt för Förintelsen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Tyskland inrättade koncentrationsläger från maktövertagandet 1933 – de sista övergavs av Tyskland 1945 </a:t>
            </a:r>
          </a:p>
          <a:p>
            <a:endParaRPr lang="sv-SE" dirty="0"/>
          </a:p>
          <a:p>
            <a:r>
              <a:rPr lang="sv-SE" dirty="0" err="1"/>
              <a:t>Wannseekonferensen</a:t>
            </a:r>
            <a:r>
              <a:rPr lang="sv-SE" dirty="0"/>
              <a:t> 1942 – Man planerar hur man logistiskt ska kunna genomföra den slutgiltiga lösningen </a:t>
            </a:r>
          </a:p>
          <a:p>
            <a:endParaRPr lang="sv-SE" dirty="0"/>
          </a:p>
          <a:p>
            <a:r>
              <a:rPr lang="sv-SE" dirty="0"/>
              <a:t>Tyskland inrättade förintelseläger från 1941 – Operation Reinhard – Den slutgiltiga lösningen – Alla judar skulle dödas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F3A54E1-A50F-4CBB-9FA5-BBC3DD9CCE5C}"/>
              </a:ext>
            </a:extLst>
          </p:cNvPr>
          <p:cNvSpPr txBox="1"/>
          <p:nvPr/>
        </p:nvSpPr>
        <p:spPr>
          <a:xfrm>
            <a:off x="9515793" y="4928215"/>
            <a:ext cx="2204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Reinhard </a:t>
            </a:r>
            <a:r>
              <a:rPr lang="sv-SE" dirty="0" err="1"/>
              <a:t>Heydrich</a:t>
            </a:r>
            <a:r>
              <a:rPr lang="sv-SE" dirty="0"/>
              <a:t> – En av hjärnorna bakom Förintelsen </a:t>
            </a:r>
          </a:p>
        </p:txBody>
      </p:sp>
    </p:spTree>
    <p:extLst>
      <p:ext uri="{BB962C8B-B14F-4D97-AF65-F5344CB8AC3E}">
        <p14:creationId xmlns:p14="http://schemas.microsoft.com/office/powerpoint/2010/main" val="295157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54AD2D-692C-43D3-A9EE-F849AA00F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Förintelselägren och koncentrationsläger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6A66949-BDFF-454A-B327-8CD6B68C0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21055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36E6C3-BEFC-4068-AF11-C3880423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gick det till?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827E39-3921-44C8-8955-B9A008168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/>
              <a:t>Från en början sköt man alla judar i de ockuperade området – </a:t>
            </a:r>
            <a:r>
              <a:rPr lang="sv-SE" dirty="0" err="1"/>
              <a:t>Einsatzgruppen</a:t>
            </a:r>
            <a:r>
              <a:rPr lang="sv-SE" dirty="0"/>
              <a:t> och andra specialgrupper hade det som uppgift – Dyrt och ineffektivt</a:t>
            </a:r>
          </a:p>
          <a:p>
            <a:endParaRPr lang="sv-SE" dirty="0"/>
          </a:p>
          <a:p>
            <a:r>
              <a:rPr lang="sv-SE" dirty="0"/>
              <a:t>Människor transporterades från alla tyska ockuperade områden till koncentrationsläger eller förintelseläger – Ofta från ghetton </a:t>
            </a:r>
          </a:p>
          <a:p>
            <a:endParaRPr lang="sv-SE" dirty="0"/>
          </a:p>
          <a:p>
            <a:r>
              <a:rPr lang="sv-SE" dirty="0"/>
              <a:t>Man anlände antingen ett koncentrationsläger (arbetsläger) eller förintelseläger (säker död) </a:t>
            </a:r>
          </a:p>
          <a:p>
            <a:endParaRPr lang="sv-SE" dirty="0"/>
          </a:p>
          <a:p>
            <a:r>
              <a:rPr lang="sv-SE" dirty="0"/>
              <a:t>Man gjorde mycket för att hålla judarna och andra grupper lugna – Till exempel genom att iscensätta att de skulle byta tåg eller att de skulle arbeta i förintelselägren</a:t>
            </a:r>
          </a:p>
          <a:p>
            <a:endParaRPr lang="sv-SE" dirty="0"/>
          </a:p>
          <a:p>
            <a:r>
              <a:rPr lang="sv-SE" dirty="0"/>
              <a:t>I förintelselägren gasades sedan personerna med olika gaser beroende på vilket förintelseläger det hade hamnat – Ofta cyklon b eller </a:t>
            </a:r>
            <a:r>
              <a:rPr lang="sv-SE" dirty="0" err="1"/>
              <a:t>kolomonoxid</a:t>
            </a: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063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21C071-4208-4AB3-B7FC-7F892A325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dirty="0"/>
              <a:t>Följder av Förintelsen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30936D-3F07-4A6B-AA9C-FC6D8E54F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900"/>
              <a:t>Runt 6 miljoner judar dör till följd av nazisternas agerande </a:t>
            </a:r>
          </a:p>
          <a:p>
            <a:endParaRPr lang="sv-SE" sz="1900"/>
          </a:p>
          <a:p>
            <a:r>
              <a:rPr lang="sv-SE" sz="1900"/>
              <a:t>Flera andra grupper drabbas också hårt – några exempel är romer, homosexuella, funktionsnedsatta, intellektuella </a:t>
            </a:r>
          </a:p>
          <a:p>
            <a:endParaRPr lang="sv-SE" sz="1900"/>
          </a:p>
          <a:p>
            <a:r>
              <a:rPr lang="sv-SE" sz="1900"/>
              <a:t>Flera nazister som deltog i Förintelsen döms till döden i Nürnbergrättegångarna 1945 och även senare straff (Eichmann i Israel) </a:t>
            </a:r>
          </a:p>
          <a:p>
            <a:endParaRPr lang="sv-SE" sz="1900"/>
          </a:p>
          <a:p>
            <a:r>
              <a:rPr lang="sv-SE" sz="1900"/>
              <a:t>Helt annan uppfattning om vad människan i kapabel till – Förintelsen är unik i historien </a:t>
            </a:r>
          </a:p>
          <a:p>
            <a:pPr marL="0" indent="0">
              <a:buNone/>
            </a:pPr>
            <a:endParaRPr lang="sv-SE" sz="1900"/>
          </a:p>
          <a:p>
            <a:endParaRPr lang="sv-SE" sz="1900"/>
          </a:p>
          <a:p>
            <a:endParaRPr lang="sv-SE" sz="1900"/>
          </a:p>
          <a:p>
            <a:endParaRPr lang="sv-SE" sz="1900"/>
          </a:p>
          <a:p>
            <a:endParaRPr lang="sv-SE" sz="1900"/>
          </a:p>
        </p:txBody>
      </p:sp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6B8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066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458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B4986C-824E-418A-9569-CFAB02F4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0797" y="1122363"/>
            <a:ext cx="3084758" cy="290288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Hur var det möjligt?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0EB47C-4BB2-4F52-95F6-C8A031C6E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0797" y="4852070"/>
            <a:ext cx="3084758" cy="9904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Två böcker som beskriver det bra </a:t>
            </a:r>
          </a:p>
        </p:txBody>
      </p:sp>
      <p:grpSp>
        <p:nvGrpSpPr>
          <p:cNvPr id="7181" name="Group 7180">
            <a:extLst>
              <a:ext uri="{FF2B5EF4-FFF2-40B4-BE49-F238E27FC236}">
                <a16:creationId xmlns:a16="http://schemas.microsoft.com/office/drawing/2014/main" id="{9A19A3F5-314C-46CC-8695-7C6BFCACF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741664" y="73152"/>
            <a:ext cx="1178966" cy="232963"/>
            <a:chOff x="7763256" y="73152"/>
            <a:chExt cx="1178966" cy="232963"/>
          </a:xfrm>
        </p:grpSpPr>
        <p:sp>
          <p:nvSpPr>
            <p:cNvPr id="7182" name="Rectangle 64">
              <a:extLst>
                <a:ext uri="{FF2B5EF4-FFF2-40B4-BE49-F238E27FC236}">
                  <a16:creationId xmlns:a16="http://schemas.microsoft.com/office/drawing/2014/main" id="{278F674D-D76D-4798-B032-C8B53BB24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3" name="Rectangle 66">
              <a:extLst>
                <a:ext uri="{FF2B5EF4-FFF2-40B4-BE49-F238E27FC236}">
                  <a16:creationId xmlns:a16="http://schemas.microsoft.com/office/drawing/2014/main" id="{93C95A67-CFD6-49FD-BAAA-A697C0CD3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4" name="Rectangle 64">
              <a:extLst>
                <a:ext uri="{FF2B5EF4-FFF2-40B4-BE49-F238E27FC236}">
                  <a16:creationId xmlns:a16="http://schemas.microsoft.com/office/drawing/2014/main" id="{182CC514-9A22-43DC-9B8B-274A1BA4F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5" name="Rectangle 66">
              <a:extLst>
                <a:ext uri="{FF2B5EF4-FFF2-40B4-BE49-F238E27FC236}">
                  <a16:creationId xmlns:a16="http://schemas.microsoft.com/office/drawing/2014/main" id="{C5736E08-B988-4CC3-A244-9E5F806B4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6" name="Rectangle 64">
              <a:extLst>
                <a:ext uri="{FF2B5EF4-FFF2-40B4-BE49-F238E27FC236}">
                  <a16:creationId xmlns:a16="http://schemas.microsoft.com/office/drawing/2014/main" id="{B2938EAC-3109-4B44-9E80-A9A7D99F1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7" name="Rectangle 66">
              <a:extLst>
                <a:ext uri="{FF2B5EF4-FFF2-40B4-BE49-F238E27FC236}">
                  <a16:creationId xmlns:a16="http://schemas.microsoft.com/office/drawing/2014/main" id="{E10B9525-3F05-4446-8486-E44910EE6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8" name="Rectangle 64">
              <a:extLst>
                <a:ext uri="{FF2B5EF4-FFF2-40B4-BE49-F238E27FC236}">
                  <a16:creationId xmlns:a16="http://schemas.microsoft.com/office/drawing/2014/main" id="{F93E511D-E6DC-4D13-976A-0110E165A5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9" name="Rectangle 66">
              <a:extLst>
                <a:ext uri="{FF2B5EF4-FFF2-40B4-BE49-F238E27FC236}">
                  <a16:creationId xmlns:a16="http://schemas.microsoft.com/office/drawing/2014/main" id="{85684F25-E83E-4E6D-AD9A-B9BDDB0E7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0" name="Rectangle 64">
              <a:extLst>
                <a:ext uri="{FF2B5EF4-FFF2-40B4-BE49-F238E27FC236}">
                  <a16:creationId xmlns:a16="http://schemas.microsoft.com/office/drawing/2014/main" id="{118B2579-8426-416F-8744-D7EB91511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1" name="Rectangle 66">
              <a:extLst>
                <a:ext uri="{FF2B5EF4-FFF2-40B4-BE49-F238E27FC236}">
                  <a16:creationId xmlns:a16="http://schemas.microsoft.com/office/drawing/2014/main" id="{5B4CB9E6-5FA1-4665-888E-BEBD41CC8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2" name="Rectangle 64">
              <a:extLst>
                <a:ext uri="{FF2B5EF4-FFF2-40B4-BE49-F238E27FC236}">
                  <a16:creationId xmlns:a16="http://schemas.microsoft.com/office/drawing/2014/main" id="{5095E589-7E16-4865-B076-8C04BA65A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3" name="Rectangle 66">
              <a:extLst>
                <a:ext uri="{FF2B5EF4-FFF2-40B4-BE49-F238E27FC236}">
                  <a16:creationId xmlns:a16="http://schemas.microsoft.com/office/drawing/2014/main" id="{6D0546CB-725B-4586-BEDD-A8E1DA496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4" name="Rectangle 64">
              <a:extLst>
                <a:ext uri="{FF2B5EF4-FFF2-40B4-BE49-F238E27FC236}">
                  <a16:creationId xmlns:a16="http://schemas.microsoft.com/office/drawing/2014/main" id="{AB5EE017-5E43-4AB4-BF17-C2150694C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5" name="Rectangle 66">
              <a:extLst>
                <a:ext uri="{FF2B5EF4-FFF2-40B4-BE49-F238E27FC236}">
                  <a16:creationId xmlns:a16="http://schemas.microsoft.com/office/drawing/2014/main" id="{456BFE42-FE3E-4763-A6E8-BC9C34C10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6" name="Rectangle 64">
              <a:extLst>
                <a:ext uri="{FF2B5EF4-FFF2-40B4-BE49-F238E27FC236}">
                  <a16:creationId xmlns:a16="http://schemas.microsoft.com/office/drawing/2014/main" id="{A395DBA0-7465-4857-B1C8-CB25971B03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7" name="Rectangle 66">
              <a:extLst>
                <a:ext uri="{FF2B5EF4-FFF2-40B4-BE49-F238E27FC236}">
                  <a16:creationId xmlns:a16="http://schemas.microsoft.com/office/drawing/2014/main" id="{BC8EB897-B7B1-4BAD-AB7C-A40DE6F4B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8" name="Rectangle 64">
              <a:extLst>
                <a:ext uri="{FF2B5EF4-FFF2-40B4-BE49-F238E27FC236}">
                  <a16:creationId xmlns:a16="http://schemas.microsoft.com/office/drawing/2014/main" id="{4664B19C-7F4F-4092-ADCA-581CE08E1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9" name="Rectangle 66">
              <a:extLst>
                <a:ext uri="{FF2B5EF4-FFF2-40B4-BE49-F238E27FC236}">
                  <a16:creationId xmlns:a16="http://schemas.microsoft.com/office/drawing/2014/main" id="{1841D5A7-F7A1-4A43-834B-F6DF2B0E2F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0" name="Rectangle 64">
              <a:extLst>
                <a:ext uri="{FF2B5EF4-FFF2-40B4-BE49-F238E27FC236}">
                  <a16:creationId xmlns:a16="http://schemas.microsoft.com/office/drawing/2014/main" id="{07387B72-31EA-4F4A-8CAD-2132C3335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1" name="Rectangle 66">
              <a:extLst>
                <a:ext uri="{FF2B5EF4-FFF2-40B4-BE49-F238E27FC236}">
                  <a16:creationId xmlns:a16="http://schemas.microsoft.com/office/drawing/2014/main" id="{99841BC6-D90A-4F47-B7B0-21B4DEA249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172" name="Picture 4" descr="Vårt folk – Karneval förlag">
            <a:extLst>
              <a:ext uri="{FF2B5EF4-FFF2-40B4-BE49-F238E27FC236}">
                <a16:creationId xmlns:a16="http://schemas.microsoft.com/office/drawing/2014/main" id="{CA1A106E-0CEC-4FB6-B686-7D128E55FE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" r="1781" b="-3"/>
          <a:stretch/>
        </p:blipFill>
        <p:spPr bwMode="auto">
          <a:xfrm>
            <a:off x="224949" y="576072"/>
            <a:ext cx="3919228" cy="552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Browning, Christopher R. - Helt vanliga män - 13083810 - Norstedts - Vi ger  ut böcker sedan 1823">
            <a:extLst>
              <a:ext uri="{FF2B5EF4-FFF2-40B4-BE49-F238E27FC236}">
                <a16:creationId xmlns:a16="http://schemas.microsoft.com/office/drawing/2014/main" id="{8FB2B609-E42C-4547-817A-41FC47F8E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9490"/>
          <a:stretch/>
        </p:blipFill>
        <p:spPr bwMode="auto">
          <a:xfrm>
            <a:off x="4346544" y="576072"/>
            <a:ext cx="3922776" cy="552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03" name="Rectangle 7202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2BD5C7B-7132-4C16-8096-DA278833E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Helt vanliga män – Browning 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7E7843-EFF7-4B6B-BD38-71698B4BD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6864627" cy="4611932"/>
          </a:xfrm>
        </p:spPr>
        <p:txBody>
          <a:bodyPr anchor="t">
            <a:normAutofit/>
          </a:bodyPr>
          <a:lstStyle/>
          <a:p>
            <a:r>
              <a:rPr lang="sv-SE" sz="1600" dirty="0"/>
              <a:t>Reservbataljon 101 – ungefär 400 män från Hamburgområdet som skickades till Polen under kriget </a:t>
            </a:r>
          </a:p>
          <a:p>
            <a:endParaRPr lang="sv-SE" sz="1600" dirty="0"/>
          </a:p>
          <a:p>
            <a:r>
              <a:rPr lang="sv-SE" sz="1600" dirty="0"/>
              <a:t>Övre medelåldersmän från en god social bakgrund – Med vanliga jobb (poliser, butiksägare osv.) – Inte nazister utan snarare socialdemokrater och liberaler</a:t>
            </a:r>
          </a:p>
          <a:p>
            <a:endParaRPr lang="sv-SE" sz="1600" dirty="0"/>
          </a:p>
          <a:p>
            <a:r>
              <a:rPr lang="sv-SE" sz="1600" dirty="0"/>
              <a:t>Dödade under 1 år 35000 judar (mestadels barn och kvinnor) </a:t>
            </a:r>
          </a:p>
          <a:p>
            <a:endParaRPr lang="sv-SE" sz="1600" dirty="0"/>
          </a:p>
          <a:p>
            <a:r>
              <a:rPr lang="sv-SE" sz="1600" dirty="0"/>
              <a:t>Anledningen? Order från högre makter, grupptryck, </a:t>
            </a:r>
            <a:r>
              <a:rPr lang="sv-SE" sz="1600" dirty="0" err="1"/>
              <a:t>karriärsjakt</a:t>
            </a:r>
            <a:r>
              <a:rPr lang="sv-SE" sz="1600" dirty="0"/>
              <a:t>, avhumanisering av offren</a:t>
            </a:r>
          </a:p>
          <a:p>
            <a:endParaRPr lang="sv-SE" sz="1600" dirty="0"/>
          </a:p>
          <a:p>
            <a:r>
              <a:rPr lang="sv-SE" sz="1600" dirty="0"/>
              <a:t>Helt vanliga människor begår fruktansvärda handlingar på grund av situationen de är i, alltså ett krig  </a:t>
            </a:r>
          </a:p>
        </p:txBody>
      </p:sp>
    </p:spTree>
    <p:extLst>
      <p:ext uri="{BB962C8B-B14F-4D97-AF65-F5344CB8AC3E}">
        <p14:creationId xmlns:p14="http://schemas.microsoft.com/office/powerpoint/2010/main" val="661811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EA28160-31D5-4DE5-A4EB-9CC02FE6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sz="5400"/>
              <a:t>Vårt Folk – Vanagaite &amp; Zuroff 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CEBA9A-A974-4DFA-BDF9-BB70E6A94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r>
              <a:rPr lang="sv-SE" sz="2400" dirty="0"/>
              <a:t>Två personer beskriver och besöker platser där massmord på judar skett i Litauen </a:t>
            </a:r>
          </a:p>
          <a:p>
            <a:endParaRPr lang="sv-SE" sz="2400" dirty="0"/>
          </a:p>
          <a:p>
            <a:r>
              <a:rPr lang="sv-SE" sz="2400" dirty="0"/>
              <a:t>95% av alla judar i Litauen dog under andra världskriget (högst procentuellt i hela Europa) – Ofta mördade av lokalbefolkningen som inte var nazister men antisemiter</a:t>
            </a:r>
          </a:p>
          <a:p>
            <a:endParaRPr lang="sv-SE" sz="2400" dirty="0"/>
          </a:p>
          <a:p>
            <a:r>
              <a:rPr lang="sv-SE" sz="2400" dirty="0"/>
              <a:t>När Tyskland ockuperade Litauen 1941 godkände man en fruktansvärd behandling av judarna – Lokalbefolkningen tog chansen och mördade, stal och utförde fruktansvärda handlingar mot judar. </a:t>
            </a:r>
          </a:p>
          <a:p>
            <a:endParaRPr lang="sv-SE" sz="2400" dirty="0"/>
          </a:p>
          <a:p>
            <a:r>
              <a:rPr lang="sv-SE" sz="2400" dirty="0"/>
              <a:t>Mer om detta i källövningen – Vittnesmål från Förintelsen i Litauen på </a:t>
            </a:r>
            <a:r>
              <a:rPr lang="sv-SE" sz="2400" dirty="0" err="1"/>
              <a:t>Mahifi</a:t>
            </a:r>
            <a:r>
              <a:rPr lang="sv-SE" sz="2400"/>
              <a:t>. 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812675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C45017-52FE-4EA1-BE08-748E6D3B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09" y="635069"/>
            <a:ext cx="4509236" cy="1139139"/>
          </a:xfrm>
        </p:spPr>
        <p:txBody>
          <a:bodyPr>
            <a:normAutofit/>
          </a:bodyPr>
          <a:lstStyle/>
          <a:p>
            <a:r>
              <a:rPr lang="sv-SE" sz="3600"/>
              <a:t>Den stora maskinen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970B57-9C25-4792-AE73-B92911B05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03" y="1461654"/>
            <a:ext cx="5375008" cy="3142431"/>
          </a:xfrm>
        </p:spPr>
        <p:txBody>
          <a:bodyPr anchor="t">
            <a:noAutofit/>
          </a:bodyPr>
          <a:lstStyle/>
          <a:p>
            <a:r>
              <a:rPr lang="sv-SE" sz="1600" dirty="0"/>
              <a:t>Svårt att säga vem som har ansvaret för Förintelsen </a:t>
            </a:r>
          </a:p>
          <a:p>
            <a:endParaRPr lang="sv-SE" sz="1600" dirty="0"/>
          </a:p>
          <a:p>
            <a:r>
              <a:rPr lang="sv-SE" sz="1600" dirty="0"/>
              <a:t>Människor följde order och hade andra motiv </a:t>
            </a:r>
          </a:p>
          <a:p>
            <a:endParaRPr lang="sv-SE" sz="1600" dirty="0"/>
          </a:p>
          <a:p>
            <a:r>
              <a:rPr lang="sv-SE" sz="1600" dirty="0"/>
              <a:t>Det är flera miljoner människor som står ansvariga för det som skedde</a:t>
            </a:r>
          </a:p>
          <a:p>
            <a:endParaRPr lang="sv-SE" sz="1600" dirty="0"/>
          </a:p>
          <a:p>
            <a:r>
              <a:rPr lang="sv-SE" sz="1600" dirty="0"/>
              <a:t>Förståelsen för att extrema idéer kan få stora konsekvenser</a:t>
            </a:r>
          </a:p>
          <a:p>
            <a:endParaRPr lang="sv-SE" sz="1600" dirty="0"/>
          </a:p>
          <a:p>
            <a:r>
              <a:rPr lang="sv-SE" sz="1600" dirty="0"/>
              <a:t>”Jag lydde bara order” – Eichmann 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-1626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3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26F8B9-F85F-454A-ABA8-0D4BBC174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765651"/>
            <a:ext cx="10515600" cy="1325563"/>
          </a:xfrm>
        </p:spPr>
        <p:txBody>
          <a:bodyPr/>
          <a:lstStyle/>
          <a:p>
            <a:r>
              <a:rPr lang="sv-SE" dirty="0"/>
              <a:t>Vem har ansvaret? Vem/vilka är skyldiga till att över 6 miljoner människor förlorat sitt liv?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1A4FF43-D289-4CB0-BC66-317664450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Diskutera med </a:t>
            </a:r>
            <a:r>
              <a:rPr lang="sv-SE"/>
              <a:t>din granne/grupp av 4</a:t>
            </a:r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D3A1ED60-E48A-8288-B1C6-16B539347B42}"/>
              </a:ext>
            </a:extLst>
          </p:cNvPr>
          <p:cNvSpPr txBox="1">
            <a:spLocks/>
          </p:cNvSpPr>
          <p:nvPr/>
        </p:nvSpPr>
        <p:spPr>
          <a:xfrm>
            <a:off x="746760" y="26757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Hur kunde det gå så långt under en så förhållandevis kort tid? 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06ADD6C4-0C3F-B9E5-79D1-5E81209CD449}"/>
              </a:ext>
            </a:extLst>
          </p:cNvPr>
          <p:cNvSpPr txBox="1">
            <a:spLocks/>
          </p:cNvSpPr>
          <p:nvPr/>
        </p:nvSpPr>
        <p:spPr>
          <a:xfrm>
            <a:off x="746760" y="41902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Vad ska vi göra för att motverka liknande händelser i framtiden? </a:t>
            </a:r>
          </a:p>
        </p:txBody>
      </p:sp>
    </p:spTree>
    <p:extLst>
      <p:ext uri="{BB962C8B-B14F-4D97-AF65-F5344CB8AC3E}">
        <p14:creationId xmlns:p14="http://schemas.microsoft.com/office/powerpoint/2010/main" val="2041005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11502</TotalTime>
  <Words>737</Words>
  <Application>Microsoft Office PowerPoint</Application>
  <PresentationFormat>Bredbild</PresentationFormat>
  <Paragraphs>99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Förintelsen </vt:lpstr>
      <vt:lpstr>Bakgrund till Förintelsen </vt:lpstr>
      <vt:lpstr>Bakgrund till Förintelsen fort. </vt:lpstr>
      <vt:lpstr>Tyskland går in i Polen och börjar skapa ghetton </vt:lpstr>
      <vt:lpstr>Koncentrationsläger och förintelseläger </vt:lpstr>
      <vt:lpstr>Förintelselägren och koncentrationsläger  </vt:lpstr>
      <vt:lpstr>Hur gick det till? </vt:lpstr>
      <vt:lpstr>Följder av Förintelsen </vt:lpstr>
      <vt:lpstr>Hur var det möjligt? </vt:lpstr>
      <vt:lpstr>Helt vanliga män – Browning </vt:lpstr>
      <vt:lpstr>Vårt Folk – Vanagaite &amp; Zuroff  </vt:lpstr>
      <vt:lpstr>Den stora maskinen </vt:lpstr>
      <vt:lpstr>Vem har ansvaret? Vem/vilka är skyldiga till att över 6 miljoner människor förlorat sitt liv?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Förintelsen </dc:title>
  <dc:creator>Joakim Jideström</dc:creator>
  <cp:lastModifiedBy>Joakim Jideström</cp:lastModifiedBy>
  <cp:revision>2</cp:revision>
  <dcterms:created xsi:type="dcterms:W3CDTF">2022-04-26T05:44:51Z</dcterms:created>
  <dcterms:modified xsi:type="dcterms:W3CDTF">2026-06-22T11:50:15Z</dcterms:modified>
</cp:coreProperties>
</file>