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2" r:id="rId4"/>
    <p:sldId id="263" r:id="rId5"/>
    <p:sldId id="264" r:id="rId6"/>
    <p:sldId id="272" r:id="rId7"/>
    <p:sldId id="257" r:id="rId8"/>
    <p:sldId id="258" r:id="rId9"/>
    <p:sldId id="260" r:id="rId10"/>
    <p:sldId id="261" r:id="rId1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4AFAB5-8C04-49E2-990F-063E98ECDF89}" v="8" dt="2026-06-08T20:25:35.5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akim Jideström" userId="55301464-3ae5-4df5-b584-5e5b60ec0c1b" providerId="ADAL" clId="{55BEA114-65DF-4831-B0DA-3F089B9AB1A6}"/>
    <pc:docChg chg="delSld modSld">
      <pc:chgData name="Joakim Jideström" userId="55301464-3ae5-4df5-b584-5e5b60ec0c1b" providerId="ADAL" clId="{55BEA114-65DF-4831-B0DA-3F089B9AB1A6}" dt="2026-06-08T20:25:35.505" v="8" actId="478"/>
      <pc:docMkLst>
        <pc:docMk/>
      </pc:docMkLst>
      <pc:sldChg chg="delSp">
        <pc:chgData name="Joakim Jideström" userId="55301464-3ae5-4df5-b584-5e5b60ec0c1b" providerId="ADAL" clId="{55BEA114-65DF-4831-B0DA-3F089B9AB1A6}" dt="2026-06-08T20:25:01.459" v="1" actId="478"/>
        <pc:sldMkLst>
          <pc:docMk/>
          <pc:sldMk cId="1662373861" sldId="256"/>
        </pc:sldMkLst>
        <pc:picChg chg="del">
          <ac:chgData name="Joakim Jideström" userId="55301464-3ae5-4df5-b584-5e5b60ec0c1b" providerId="ADAL" clId="{55BEA114-65DF-4831-B0DA-3F089B9AB1A6}" dt="2026-06-08T20:25:01.459" v="1" actId="478"/>
          <ac:picMkLst>
            <pc:docMk/>
            <pc:sldMk cId="1662373861" sldId="256"/>
            <ac:picMk id="1026" creationId="{D2810B56-7CF0-44A9-AA80-BB39AACF1207}"/>
          </ac:picMkLst>
        </pc:picChg>
        <pc:picChg chg="del">
          <ac:chgData name="Joakim Jideström" userId="55301464-3ae5-4df5-b584-5e5b60ec0c1b" providerId="ADAL" clId="{55BEA114-65DF-4831-B0DA-3F089B9AB1A6}" dt="2026-06-08T20:24:59.927" v="0" actId="478"/>
          <ac:picMkLst>
            <pc:docMk/>
            <pc:sldMk cId="1662373861" sldId="256"/>
            <ac:picMk id="1028" creationId="{0D7A5DD9-725B-43B3-9017-E338A173F2B8}"/>
          </ac:picMkLst>
        </pc:picChg>
      </pc:sldChg>
      <pc:sldChg chg="delSp">
        <pc:chgData name="Joakim Jideström" userId="55301464-3ae5-4df5-b584-5e5b60ec0c1b" providerId="ADAL" clId="{55BEA114-65DF-4831-B0DA-3F089B9AB1A6}" dt="2026-06-08T20:25:26.578" v="5" actId="478"/>
        <pc:sldMkLst>
          <pc:docMk/>
          <pc:sldMk cId="181704541" sldId="257"/>
        </pc:sldMkLst>
        <pc:picChg chg="del">
          <ac:chgData name="Joakim Jideström" userId="55301464-3ae5-4df5-b584-5e5b60ec0c1b" providerId="ADAL" clId="{55BEA114-65DF-4831-B0DA-3F089B9AB1A6}" dt="2026-06-08T20:25:26.578" v="5" actId="478"/>
          <ac:picMkLst>
            <pc:docMk/>
            <pc:sldMk cId="181704541" sldId="257"/>
            <ac:picMk id="2050" creationId="{877EF21D-E7D2-4ED3-B4A9-532EEFF5531D}"/>
          </ac:picMkLst>
        </pc:picChg>
      </pc:sldChg>
      <pc:sldChg chg="delSp">
        <pc:chgData name="Joakim Jideström" userId="55301464-3ae5-4df5-b584-5e5b60ec0c1b" providerId="ADAL" clId="{55BEA114-65DF-4831-B0DA-3F089B9AB1A6}" dt="2026-06-08T20:25:29.365" v="6" actId="478"/>
        <pc:sldMkLst>
          <pc:docMk/>
          <pc:sldMk cId="3570250058" sldId="258"/>
        </pc:sldMkLst>
        <pc:picChg chg="del">
          <ac:chgData name="Joakim Jideström" userId="55301464-3ae5-4df5-b584-5e5b60ec0c1b" providerId="ADAL" clId="{55BEA114-65DF-4831-B0DA-3F089B9AB1A6}" dt="2026-06-08T20:25:29.365" v="6" actId="478"/>
          <ac:picMkLst>
            <pc:docMk/>
            <pc:sldMk cId="3570250058" sldId="258"/>
            <ac:picMk id="3074" creationId="{059DE6B5-BE62-457B-9B5B-28431A8F2E89}"/>
          </ac:picMkLst>
        </pc:picChg>
      </pc:sldChg>
      <pc:sldChg chg="delSp">
        <pc:chgData name="Joakim Jideström" userId="55301464-3ae5-4df5-b584-5e5b60ec0c1b" providerId="ADAL" clId="{55BEA114-65DF-4831-B0DA-3F089B9AB1A6}" dt="2026-06-08T20:25:32.121" v="7" actId="478"/>
        <pc:sldMkLst>
          <pc:docMk/>
          <pc:sldMk cId="858882262" sldId="260"/>
        </pc:sldMkLst>
        <pc:picChg chg="del">
          <ac:chgData name="Joakim Jideström" userId="55301464-3ae5-4df5-b584-5e5b60ec0c1b" providerId="ADAL" clId="{55BEA114-65DF-4831-B0DA-3F089B9AB1A6}" dt="2026-06-08T20:25:32.121" v="7" actId="478"/>
          <ac:picMkLst>
            <pc:docMk/>
            <pc:sldMk cId="858882262" sldId="260"/>
            <ac:picMk id="5122" creationId="{EA3952FB-9129-43D2-95D0-2495D28CDC79}"/>
          </ac:picMkLst>
        </pc:picChg>
      </pc:sldChg>
      <pc:sldChg chg="delSp">
        <pc:chgData name="Joakim Jideström" userId="55301464-3ae5-4df5-b584-5e5b60ec0c1b" providerId="ADAL" clId="{55BEA114-65DF-4831-B0DA-3F089B9AB1A6}" dt="2026-06-08T20:25:35.505" v="8" actId="478"/>
        <pc:sldMkLst>
          <pc:docMk/>
          <pc:sldMk cId="2250069019" sldId="261"/>
        </pc:sldMkLst>
        <pc:picChg chg="del">
          <ac:chgData name="Joakim Jideström" userId="55301464-3ae5-4df5-b584-5e5b60ec0c1b" providerId="ADAL" clId="{55BEA114-65DF-4831-B0DA-3F089B9AB1A6}" dt="2026-06-08T20:25:35.505" v="8" actId="478"/>
          <ac:picMkLst>
            <pc:docMk/>
            <pc:sldMk cId="2250069019" sldId="261"/>
            <ac:picMk id="6152" creationId="{3063BD17-B6F8-4526-A978-4534961A8572}"/>
          </ac:picMkLst>
        </pc:picChg>
      </pc:sldChg>
      <pc:sldChg chg="delSp">
        <pc:chgData name="Joakim Jideström" userId="55301464-3ae5-4df5-b584-5e5b60ec0c1b" providerId="ADAL" clId="{55BEA114-65DF-4831-B0DA-3F089B9AB1A6}" dt="2026-06-08T20:25:12.510" v="3" actId="478"/>
        <pc:sldMkLst>
          <pc:docMk/>
          <pc:sldMk cId="99825377" sldId="262"/>
        </pc:sldMkLst>
        <pc:picChg chg="del">
          <ac:chgData name="Joakim Jideström" userId="55301464-3ae5-4df5-b584-5e5b60ec0c1b" providerId="ADAL" clId="{55BEA114-65DF-4831-B0DA-3F089B9AB1A6}" dt="2026-06-08T20:25:12.510" v="3" actId="478"/>
          <ac:picMkLst>
            <pc:docMk/>
            <pc:sldMk cId="99825377" sldId="262"/>
            <ac:picMk id="2050" creationId="{9D82C2A7-ED17-3A05-8309-E40921C27F92}"/>
          </ac:picMkLst>
        </pc:picChg>
      </pc:sldChg>
      <pc:sldChg chg="delSp">
        <pc:chgData name="Joakim Jideström" userId="55301464-3ae5-4df5-b584-5e5b60ec0c1b" providerId="ADAL" clId="{55BEA114-65DF-4831-B0DA-3F089B9AB1A6}" dt="2026-06-08T20:25:14.968" v="4" actId="478"/>
        <pc:sldMkLst>
          <pc:docMk/>
          <pc:sldMk cId="2222958674" sldId="263"/>
        </pc:sldMkLst>
        <pc:picChg chg="del">
          <ac:chgData name="Joakim Jideström" userId="55301464-3ae5-4df5-b584-5e5b60ec0c1b" providerId="ADAL" clId="{55BEA114-65DF-4831-B0DA-3F089B9AB1A6}" dt="2026-06-08T20:25:14.968" v="4" actId="478"/>
          <ac:picMkLst>
            <pc:docMk/>
            <pc:sldMk cId="2222958674" sldId="263"/>
            <ac:picMk id="1026" creationId="{FBCFEF70-DB15-1576-1F82-33E3B929F11A}"/>
          </ac:picMkLst>
        </pc:picChg>
      </pc:sldChg>
      <pc:sldChg chg="del">
        <pc:chgData name="Joakim Jideström" userId="55301464-3ae5-4df5-b584-5e5b60ec0c1b" providerId="ADAL" clId="{55BEA114-65DF-4831-B0DA-3F089B9AB1A6}" dt="2026-06-08T20:25:08.982" v="2" actId="47"/>
        <pc:sldMkLst>
          <pc:docMk/>
          <pc:sldMk cId="847527295" sldId="265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26E31D-0A3D-4680-B5F6-EDCB728A1F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35F5321-DFC1-44B7-B116-5D5B21BBB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AA6D621-C1B8-47A0-A099-B8A95A1EDA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A3E50A1-D68E-4A35-88C3-D874E49BC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AC623B3-02C6-45BA-9103-55304DB74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8099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8092C4-1382-4D37-9698-D2E446F00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91DAE201-AA88-483E-B85A-CFBBD220FC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0A28A30-2A71-4A1D-AA5A-DABA0F71B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8529CD3-213E-4C32-B71A-CD471E08C5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6EACDF9-FDD4-49E8-B5D2-6D79EDD53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66596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9E986E6-ADCE-4623-B436-1D3A45465C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79A5F2F-02E0-46CF-9777-FFAA621197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39DD85F-C064-4E03-B5A5-821D9B377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B0B0E7F-CBF3-4A46-9BAD-4FB02BCAC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1F7D29B-9AD7-4F14-B255-570F62622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4555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F42EE26-79E4-4B18-8FC2-3A62490A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430423A-59EB-48FA-AC13-032756301E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CCAF6F3-9E49-4143-A96E-B2000BD6B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7AE49FA-9993-4171-81D5-AA46DC222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54E3BDE-A1E3-4F82-BCA3-65438CDD6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422120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C88AAC-18F7-4377-AB05-C09C0828E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33AB0C0D-E9E7-4B67-B280-FB4052441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F2678D7-7EF5-4732-9923-0D65D37943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8466C06-42C2-4BBF-9CF8-1AC09283A9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0F29B2-3043-4554-BE75-353B991FD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22008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3C1DDB-7988-4CA1-BD5D-5DA5F85CB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71E776-419C-427C-AE50-962ADC1F91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9CAC05B-70AD-4F65-82CD-963A5E8A29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41399C50-3CD8-4B92-A08C-145C35845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B17BB7B-CBD9-4BC0-B26E-2F4000756E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0BAFD98-576C-4216-990F-E33FE44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1531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B8EDA8-AA1D-4B7D-9B36-FEB4C746E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BC526397-2A65-4E4F-9B13-6EACDC8F1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0A2D0A4-AB39-42F9-9971-5ACA6A75B6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6B3ED22-8312-455C-9AEC-D788ADF6D7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8ECE5AB6-E90A-4553-90EC-AE28E1DAC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2FD7F993-BD07-4817-B5E7-EF5360D16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12433A06-F9FC-46EA-B1C8-395A948DF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CAD0FC40-EDC7-4EDE-8A1C-8192B4DC2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692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C5E9BCF-96EB-4B41-9B31-8CCCF23C8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628C595-CBB8-45A1-A0AA-EEE26E248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090048CA-0D9C-4183-9C41-07F3D9787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60B7D4D7-B19F-46AE-A03B-655B53B88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44375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87D4C68-74E0-4F0F-92C7-F858C1B54F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B7795F31-82E9-4A48-B7E1-9AF380A5B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F124B1E-4B2E-4563-89B7-604F1510D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61600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B8A259-FF41-4498-A757-0BA05645E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3354A0A-F2AD-4147-8366-A4BA8B56E4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1C5D999-1CB9-4C39-950A-493FA9194F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73A86092-E333-446A-AD3A-941366C2A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7898808-8697-4388-9888-D184F7FE7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F313DC8-C5D5-4D3E-B71C-E96A917BC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216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F3AF8D-29C8-42BE-8233-6CCB5898B0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755CEFB-3DC0-4002-88D7-12D31F2D0A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723868C6-585D-4257-A0CB-F21BEE8D41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334BB78-56C7-47F7-A5E0-0CDB4C49E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BB23230-3AD9-48C7-99FF-1DFECB16B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364D514-4D93-4973-AB5A-32B26232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7488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1C42B5DB-760F-4F1E-8B83-A7A4567FD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CE1A826-0773-4C67-B86C-5E53DF0D0B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80ADE4-A59D-4317-B90A-49FAD23D0F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7F63C-5D1A-4510-9AC8-DADEAF2F70DF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08CDB7A-45D0-42E4-928E-CCDC6D6FD0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A77E91C-C79B-4F9F-91AD-F12900E8A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0A5FF-4ABA-43F5-B7F6-016157E7F42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66955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>
            <a:extLst>
              <a:ext uri="{FF2B5EF4-FFF2-40B4-BE49-F238E27FC236}">
                <a16:creationId xmlns:a16="http://schemas.microsoft.com/office/drawing/2014/main" id="{B4D3D850-2041-4B7C-AED9-54DA385B14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409915" y="1742916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Frame 76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3971277" y="1304278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7D429BE-1566-4E34-868D-94C17F2FB4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45528" y="4201466"/>
            <a:ext cx="2700944" cy="659993"/>
          </a:xfrm>
          <a:noFill/>
        </p:spPr>
        <p:txBody>
          <a:bodyPr>
            <a:normAutofit/>
          </a:bodyPr>
          <a:lstStyle/>
          <a:p>
            <a:r>
              <a:rPr lang="sv-SE" sz="1600">
                <a:solidFill>
                  <a:srgbClr val="080808"/>
                </a:solidFill>
              </a:rPr>
              <a:t>Vad fick vi egentligen från antiken? 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0A8346C-4B7C-48C7-9BDF-C7B95EC734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86858" y="2761554"/>
            <a:ext cx="3618284" cy="1345720"/>
          </a:xfrm>
          <a:noFill/>
        </p:spPr>
        <p:txBody>
          <a:bodyPr anchor="ctr">
            <a:normAutofit/>
          </a:bodyPr>
          <a:lstStyle/>
          <a:p>
            <a:r>
              <a:rPr lang="sv-SE" sz="2800" dirty="0">
                <a:solidFill>
                  <a:srgbClr val="080808"/>
                </a:solidFill>
              </a:rPr>
              <a:t>Varför föll </a:t>
            </a:r>
            <a:r>
              <a:rPr lang="sv-SE" sz="2800" dirty="0" err="1">
                <a:solidFill>
                  <a:srgbClr val="080808"/>
                </a:solidFill>
              </a:rPr>
              <a:t>Västrom</a:t>
            </a:r>
            <a:r>
              <a:rPr lang="sv-SE" sz="2800" dirty="0">
                <a:solidFill>
                  <a:srgbClr val="080808"/>
                </a:solidFill>
              </a:rPr>
              <a:t>? </a:t>
            </a:r>
            <a:br>
              <a:rPr lang="sv-SE" sz="2800" dirty="0">
                <a:solidFill>
                  <a:srgbClr val="080808"/>
                </a:solidFill>
              </a:rPr>
            </a:br>
            <a:r>
              <a:rPr lang="sv-SE" sz="2800" dirty="0">
                <a:solidFill>
                  <a:srgbClr val="080808"/>
                </a:solidFill>
              </a:rPr>
              <a:t>Arvet från antiken </a:t>
            </a:r>
          </a:p>
        </p:txBody>
      </p:sp>
    </p:spTree>
    <p:extLst>
      <p:ext uri="{BB962C8B-B14F-4D97-AF65-F5344CB8AC3E}">
        <p14:creationId xmlns:p14="http://schemas.microsoft.com/office/powerpoint/2010/main" val="1662373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Freeform 5">
            <a:extLst>
              <a:ext uri="{FF2B5EF4-FFF2-40B4-BE49-F238E27FC236}">
                <a16:creationId xmlns:a16="http://schemas.microsoft.com/office/drawing/2014/main" id="{3CD9DF72-87A3-404E-A828-84CBF11A83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 flipH="1">
            <a:off x="0" y="998175"/>
            <a:ext cx="6017172" cy="5859825"/>
          </a:xfrm>
          <a:custGeom>
            <a:avLst/>
            <a:gdLst>
              <a:gd name="T0" fmla="*/ 1333 w 1333"/>
              <a:gd name="T1" fmla="*/ 1031 h 1298"/>
              <a:gd name="T2" fmla="*/ 1333 w 1333"/>
              <a:gd name="T3" fmla="*/ 380 h 1298"/>
              <a:gd name="T4" fmla="*/ 706 w 1333"/>
              <a:gd name="T5" fmla="*/ 0 h 1298"/>
              <a:gd name="T6" fmla="*/ 0 w 1333"/>
              <a:gd name="T7" fmla="*/ 706 h 1298"/>
              <a:gd name="T8" fmla="*/ 323 w 1333"/>
              <a:gd name="T9" fmla="*/ 1298 h 1298"/>
              <a:gd name="T10" fmla="*/ 1090 w 1333"/>
              <a:gd name="T11" fmla="*/ 1298 h 1298"/>
              <a:gd name="T12" fmla="*/ 1333 w 1333"/>
              <a:gd name="T13" fmla="*/ 1031 h 12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333" h="1298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bg1">
              <a:alpha val="75000"/>
            </a:schemeClr>
          </a:solidFill>
          <a:ln w="50800" cap="sq" cmpd="dbl">
            <a:noFill/>
            <a:miter lim="800000"/>
          </a:ln>
          <a:effectLst/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000"/>
              </a:spcAft>
              <a:buClr>
                <a:schemeClr val="tx1"/>
              </a:buClr>
              <a:buSzPct val="100000"/>
              <a:buFont typeface="Arial"/>
              <a:buNone/>
            </a:pPr>
            <a:endParaRPr lang="en-US" sz="1600" cap="all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000514A2-13D8-4B6C-94E1-660B41C76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448" y="1913950"/>
            <a:ext cx="4204137" cy="1342754"/>
          </a:xfrm>
        </p:spPr>
        <p:txBody>
          <a:bodyPr>
            <a:normAutofit/>
          </a:bodyPr>
          <a:lstStyle/>
          <a:p>
            <a:pPr algn="ctr"/>
            <a:r>
              <a:rPr lang="sv-SE" sz="3600"/>
              <a:t>Konst och litteratur </a:t>
            </a: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20E3A342-4D61-4E3F-AF90-1AB42AEB96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87051" y="3337139"/>
            <a:ext cx="935420" cy="0"/>
          </a:xfrm>
          <a:prstGeom prst="line">
            <a:avLst/>
          </a:prstGeom>
          <a:ln w="25400" cap="sq">
            <a:solidFill>
              <a:schemeClr val="tx1">
                <a:lumMod val="85000"/>
                <a:lumOff val="15000"/>
              </a:schemeClr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5EA4190-DD5B-4306-87C5-898A8DDF7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16" y="3417573"/>
            <a:ext cx="4593021" cy="2619839"/>
          </a:xfrm>
        </p:spPr>
        <p:txBody>
          <a:bodyPr anchor="ctr">
            <a:normAutofit lnSpcReduction="10000"/>
          </a:bodyPr>
          <a:lstStyle/>
          <a:p>
            <a:r>
              <a:rPr lang="sv-SE" sz="1500" dirty="0"/>
              <a:t>Grunden för västerländsk litteratur: Platons dialoger, Homeros, Sapfo (första kända kvinnliga poeten), Vergilius, Sofokles</a:t>
            </a:r>
          </a:p>
          <a:p>
            <a:endParaRPr lang="sv-SE" sz="1500" dirty="0"/>
          </a:p>
          <a:p>
            <a:r>
              <a:rPr lang="sv-SE" sz="1500" dirty="0"/>
              <a:t>Dessa verk bygger sedan upp litteraturen i väst</a:t>
            </a:r>
          </a:p>
          <a:p>
            <a:endParaRPr lang="sv-SE" sz="1500" dirty="0"/>
          </a:p>
          <a:p>
            <a:r>
              <a:rPr lang="sv-SE" sz="1500" dirty="0"/>
              <a:t>Grunden till västerländsk konst: Keramik, skulpturer i olika material, avbilden av människan som muskulös (idealkroppen för grekerna), avbild av den faktiska människan (romerskt ideal) – Influenser från flera andra civilisationer </a:t>
            </a:r>
          </a:p>
        </p:txBody>
      </p:sp>
    </p:spTree>
    <p:extLst>
      <p:ext uri="{BB962C8B-B14F-4D97-AF65-F5344CB8AC3E}">
        <p14:creationId xmlns:p14="http://schemas.microsoft.com/office/powerpoint/2010/main" val="22500690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D202F31-9F24-1100-C6CD-B242F2451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anchor="b">
            <a:normAutofit/>
          </a:bodyPr>
          <a:lstStyle/>
          <a:p>
            <a:r>
              <a:rPr lang="sv-SE" dirty="0"/>
              <a:t>Hur analyserar vi historia? Några angreppssätt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B8ED3B0-493A-A166-5DC9-255669F508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1" y="2599509"/>
            <a:ext cx="4530898" cy="3639450"/>
          </a:xfrm>
        </p:spPr>
        <p:txBody>
          <a:bodyPr anchor="ctr">
            <a:normAutofit/>
          </a:bodyPr>
          <a:lstStyle/>
          <a:p>
            <a:r>
              <a:rPr lang="sv-SE" sz="2000" dirty="0"/>
              <a:t>Aktör – Struktur </a:t>
            </a:r>
          </a:p>
          <a:p>
            <a:pPr>
              <a:buFontTx/>
              <a:buChar char="-"/>
            </a:pPr>
            <a:r>
              <a:rPr lang="sv-SE" sz="2000" dirty="0"/>
              <a:t>Är det personer eller strukturer som driver historien eller enskilda historia händelser? </a:t>
            </a:r>
          </a:p>
          <a:p>
            <a:pPr>
              <a:buFontTx/>
              <a:buChar char="-"/>
            </a:pPr>
            <a:endParaRPr lang="sv-SE" sz="2000" dirty="0"/>
          </a:p>
          <a:p>
            <a:r>
              <a:rPr lang="sv-SE" sz="2000" dirty="0"/>
              <a:t>Orsak och konsekvens </a:t>
            </a:r>
          </a:p>
          <a:p>
            <a:endParaRPr lang="sv-SE" sz="2000" dirty="0"/>
          </a:p>
          <a:p>
            <a:r>
              <a:rPr lang="sv-SE" sz="2000" dirty="0"/>
              <a:t>Förändring och kontinuitet </a:t>
            </a:r>
          </a:p>
          <a:p>
            <a:pPr marL="0" indent="0">
              <a:buNone/>
            </a:pPr>
            <a:r>
              <a:rPr lang="sv-SE" sz="2000" dirty="0"/>
              <a:t>- Vad har förändrats efter en historisk händelse och vad är desamma? 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40699F5-5DBE-82C9-1FAD-D2E68BB167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860" y="3761162"/>
            <a:ext cx="6628980" cy="1366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5402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BA2CC6AB-7E28-8D0A-768B-EC9F7CD9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4200"/>
              <a:t>Historiska frågor: till exempel Varför föll Västrom? </a:t>
            </a:r>
          </a:p>
        </p:txBody>
      </p:sp>
      <p:sp>
        <p:nvSpPr>
          <p:cNvPr id="205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036E9F-45FA-68B2-F078-7A984BEC3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520" y="2751328"/>
            <a:ext cx="4907280" cy="3915664"/>
          </a:xfrm>
        </p:spPr>
        <p:txBody>
          <a:bodyPr>
            <a:normAutofit lnSpcReduction="10000"/>
          </a:bodyPr>
          <a:lstStyle/>
          <a:p>
            <a:r>
              <a:rPr lang="sv-SE" sz="1400" dirty="0"/>
              <a:t>Historiska vetenskapen bygger på frågor som man försöker besvara </a:t>
            </a:r>
          </a:p>
          <a:p>
            <a:endParaRPr lang="sv-SE" sz="1400" dirty="0"/>
          </a:p>
          <a:p>
            <a:r>
              <a:rPr lang="sv-SE" sz="1400" dirty="0"/>
              <a:t>Vissa historiska frågor är komplicerade och kräver utförliga svar</a:t>
            </a:r>
          </a:p>
          <a:p>
            <a:endParaRPr lang="sv-SE" sz="1400" dirty="0"/>
          </a:p>
          <a:p>
            <a:r>
              <a:rPr lang="sv-SE" sz="1400" dirty="0"/>
              <a:t>En klassisk fråga är varför föll </a:t>
            </a:r>
            <a:r>
              <a:rPr lang="sv-SE" sz="1400" dirty="0" err="1"/>
              <a:t>Västrom</a:t>
            </a:r>
            <a:r>
              <a:rPr lang="sv-SE" sz="1400" dirty="0"/>
              <a:t> som imperium – En mycket svår historisk fråga </a:t>
            </a:r>
          </a:p>
          <a:p>
            <a:endParaRPr lang="sv-SE" sz="1400" dirty="0"/>
          </a:p>
          <a:p>
            <a:r>
              <a:rPr lang="sv-SE" sz="1400" dirty="0"/>
              <a:t>Det finns inget lätt sätt att besvara den frågan utan vi måste inkludera flera perspektiv för att förstå Västroms fall </a:t>
            </a:r>
          </a:p>
          <a:p>
            <a:endParaRPr lang="sv-SE" sz="1400" dirty="0"/>
          </a:p>
          <a:p>
            <a:r>
              <a:rPr lang="sv-SE" sz="1400" dirty="0"/>
              <a:t>Ett bra svar på en svår historisk fråga </a:t>
            </a:r>
            <a:r>
              <a:rPr lang="sv-SE" sz="1400" b="1" dirty="0"/>
              <a:t>visar att flera aspekter påverkar varandra och visar att det är komplext att förklara stora historisk händelser</a:t>
            </a:r>
          </a:p>
          <a:p>
            <a:endParaRPr lang="sv-SE" sz="1000" dirty="0"/>
          </a:p>
          <a:p>
            <a:endParaRPr lang="sv-SE" sz="1000" dirty="0"/>
          </a:p>
        </p:txBody>
      </p:sp>
    </p:spTree>
    <p:extLst>
      <p:ext uri="{BB962C8B-B14F-4D97-AF65-F5344CB8AC3E}">
        <p14:creationId xmlns:p14="http://schemas.microsoft.com/office/powerpoint/2010/main" val="99825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9B51DDE0-0537-5281-7D02-E0970ECD1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538075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3800" dirty="0"/>
              <a:t>Förklaringsmodeller för Västroms fall </a:t>
            </a:r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6D6F76B-DF08-91D2-BDB4-7849C4DB6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451" y="2697360"/>
            <a:ext cx="5130800" cy="3998976"/>
          </a:xfrm>
        </p:spPr>
        <p:txBody>
          <a:bodyPr>
            <a:noAutofit/>
          </a:bodyPr>
          <a:lstStyle/>
          <a:p>
            <a:r>
              <a:rPr lang="sv-SE" sz="1400" dirty="0"/>
              <a:t>Kristendomens intåg – Nya ideal och maktspelare </a:t>
            </a:r>
          </a:p>
          <a:p>
            <a:endParaRPr lang="sv-SE" sz="1400" dirty="0"/>
          </a:p>
          <a:p>
            <a:r>
              <a:rPr lang="sv-SE" sz="1400" dirty="0"/>
              <a:t>Germanska/hunnerna folk press och inflytande på </a:t>
            </a:r>
            <a:r>
              <a:rPr lang="sv-SE" sz="1400" dirty="0" err="1"/>
              <a:t>Västrom</a:t>
            </a:r>
            <a:r>
              <a:rPr lang="sv-SE" sz="1400" dirty="0"/>
              <a:t> – Flera folk  utanför Romarriket krigar med kriget och fick inflytande inom administrationen </a:t>
            </a:r>
          </a:p>
          <a:p>
            <a:endParaRPr lang="sv-SE" sz="1400" dirty="0"/>
          </a:p>
          <a:p>
            <a:r>
              <a:rPr lang="sv-SE" sz="1400" dirty="0"/>
              <a:t>Försvagad statsmakt – Kejsarmakten klarade inte av att upprätthålla auktoriteten, svårt att upprätthålla kontinuitet – Svagare ekonomi (högre skatter) </a:t>
            </a:r>
          </a:p>
          <a:p>
            <a:endParaRPr lang="sv-SE" sz="1400" dirty="0"/>
          </a:p>
          <a:p>
            <a:r>
              <a:rPr lang="sv-SE" sz="1400" dirty="0"/>
              <a:t>Sämre skördar till följd av klimatförändring – Svårare att livnära folket </a:t>
            </a:r>
          </a:p>
          <a:p>
            <a:pPr marL="0" indent="0">
              <a:buNone/>
            </a:pPr>
            <a:endParaRPr lang="sv-SE" sz="1400" dirty="0"/>
          </a:p>
          <a:p>
            <a:r>
              <a:rPr lang="sv-SE" sz="1400" dirty="0"/>
              <a:t>Romerska arméns minskade lojalitet – Försvagad statsmakt resulterade i att armén inte kände samma lojalitet, mer lokala initiativ från generaler  </a:t>
            </a:r>
          </a:p>
        </p:txBody>
      </p:sp>
    </p:spTree>
    <p:extLst>
      <p:ext uri="{BB962C8B-B14F-4D97-AF65-F5344CB8AC3E}">
        <p14:creationId xmlns:p14="http://schemas.microsoft.com/office/powerpoint/2010/main" val="2222958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411860A-9388-770E-2A54-47E9DD8502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sv-SE" sz="3400"/>
              <a:t>Alexander den store – Fältherre och spridning av de grekiska idealen</a:t>
            </a:r>
          </a:p>
        </p:txBody>
      </p:sp>
      <p:sp>
        <p:nvSpPr>
          <p:cNvPr id="103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CE24747-90CC-D101-6E18-FEB032A89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sv-SE" sz="2200" dirty="0"/>
              <a:t>Född i Makedonien och senare kung över det Makedonska riket.</a:t>
            </a:r>
          </a:p>
          <a:p>
            <a:endParaRPr lang="sv-SE" sz="2200" dirty="0"/>
          </a:p>
          <a:p>
            <a:r>
              <a:rPr lang="sv-SE" sz="2200" dirty="0"/>
              <a:t>Förde fälttåg till </a:t>
            </a:r>
            <a:r>
              <a:rPr lang="sv-SE" sz="2200" dirty="0" err="1"/>
              <a:t>till</a:t>
            </a:r>
            <a:r>
              <a:rPr lang="sv-SE" sz="2200" dirty="0"/>
              <a:t> exempel Persien, Egypten, nära Indien </a:t>
            </a:r>
          </a:p>
          <a:p>
            <a:endParaRPr lang="sv-SE" sz="2200" dirty="0"/>
          </a:p>
          <a:p>
            <a:r>
              <a:rPr lang="sv-SE" sz="2200" dirty="0"/>
              <a:t>Spred de grekiska idealen – Grunden för hellenismen </a:t>
            </a:r>
          </a:p>
          <a:p>
            <a:endParaRPr lang="sv-SE" sz="2200" dirty="0"/>
          </a:p>
          <a:p>
            <a:endParaRPr lang="sv-SE" sz="2200" dirty="0"/>
          </a:p>
        </p:txBody>
      </p:sp>
      <p:pic>
        <p:nvPicPr>
          <p:cNvPr id="1026" name="Picture 2" descr="Så blev Alexander den store en vandrande vålnad 10 juni 2024 - OBS:  Radioessän | Sveriges Radio">
            <a:extLst>
              <a:ext uri="{FF2B5EF4-FFF2-40B4-BE49-F238E27FC236}">
                <a16:creationId xmlns:a16="http://schemas.microsoft.com/office/drawing/2014/main" id="{D77A6ED2-DFC7-E10E-AC50-5AD72A9AC5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27" r="19252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7592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103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1AC75D4-3ADE-20B4-F737-F6132B25F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3F5ACF1F-C9F3-103F-C406-2B47D01A13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079" y="0"/>
            <a:ext cx="7733842" cy="693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878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55BE05D3-D7DD-49D7-8688-C79CD7DB10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sv-SE" sz="4000"/>
              <a:t>Vetenskapligt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B00F119-22BE-4630-8433-7C926549E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09" y="2121763"/>
            <a:ext cx="6620505" cy="3773010"/>
          </a:xfrm>
        </p:spPr>
        <p:txBody>
          <a:bodyPr>
            <a:normAutofit/>
          </a:bodyPr>
          <a:lstStyle/>
          <a:p>
            <a:r>
              <a:rPr lang="sv-SE" sz="1500" dirty="0"/>
              <a:t>Grund för västerländsk filosofi lades i Aten </a:t>
            </a:r>
          </a:p>
          <a:p>
            <a:endParaRPr lang="sv-SE" sz="1500" dirty="0"/>
          </a:p>
          <a:p>
            <a:r>
              <a:rPr lang="sv-SE" sz="1500" dirty="0"/>
              <a:t>Grunden för naturvetenskapen och viljan att undersöka den naturliga världen </a:t>
            </a:r>
          </a:p>
          <a:p>
            <a:endParaRPr lang="sv-SE" sz="1500" dirty="0"/>
          </a:p>
          <a:p>
            <a:r>
              <a:rPr lang="sv-SE" sz="1500" dirty="0"/>
              <a:t>Grunden för den empiriska vetenskapen - Vi kan få kunskap om den naturliga världen genom att undersöka den</a:t>
            </a:r>
          </a:p>
          <a:p>
            <a:endParaRPr lang="sv-SE" sz="1500" dirty="0"/>
          </a:p>
          <a:p>
            <a:r>
              <a:rPr lang="sv-SE" sz="1500" dirty="0"/>
              <a:t>Grunder för att undersöka hur människan är, dess natur och situation – Begrepp som rättvisa, moral, själen, kunskap diskuterades flitigt</a:t>
            </a:r>
          </a:p>
          <a:p>
            <a:endParaRPr lang="sv-SE" sz="1500" dirty="0"/>
          </a:p>
          <a:p>
            <a:r>
              <a:rPr lang="sv-SE" sz="1500"/>
              <a:t>Grunden att vetenskap ska grundas på diskussion och argument inte religiösa övertygelser </a:t>
            </a:r>
          </a:p>
          <a:p>
            <a:endParaRPr lang="sv-SE" sz="1500" dirty="0"/>
          </a:p>
          <a:p>
            <a:pPr marL="0" indent="0">
              <a:buNone/>
            </a:pPr>
            <a:endParaRPr lang="sv-SE" sz="1500" dirty="0"/>
          </a:p>
        </p:txBody>
      </p:sp>
    </p:spTree>
    <p:extLst>
      <p:ext uri="{BB962C8B-B14F-4D97-AF65-F5344CB8AC3E}">
        <p14:creationId xmlns:p14="http://schemas.microsoft.com/office/powerpoint/2010/main" val="181704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473AE3E9-D6E2-4748-885B-0DC9F509CD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sv-SE" sz="4000"/>
              <a:t>Statsmässigt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B08083-794A-46BE-B179-BF7733964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09" y="2121763"/>
            <a:ext cx="6620505" cy="3773010"/>
          </a:xfrm>
        </p:spPr>
        <p:txBody>
          <a:bodyPr>
            <a:normAutofit/>
          </a:bodyPr>
          <a:lstStyle/>
          <a:p>
            <a:r>
              <a:rPr lang="sv-SE" sz="2200"/>
              <a:t>Grunden för demokrati </a:t>
            </a:r>
          </a:p>
          <a:p>
            <a:endParaRPr lang="sv-SE" sz="2200"/>
          </a:p>
          <a:p>
            <a:r>
              <a:rPr lang="sv-SE" sz="2200"/>
              <a:t>Grunden för vårt rättssystem – Den romerska rätten </a:t>
            </a:r>
          </a:p>
          <a:p>
            <a:endParaRPr lang="sv-SE" sz="2200"/>
          </a:p>
          <a:p>
            <a:r>
              <a:rPr lang="sv-SE" sz="2200"/>
              <a:t>Grunden för våra olika statsskick – Demokratisk, republikansk, diktatoriskt, oligarkisk, kejsardöme </a:t>
            </a:r>
          </a:p>
          <a:p>
            <a:endParaRPr lang="sv-SE" sz="2200"/>
          </a:p>
          <a:p>
            <a:r>
              <a:rPr lang="sv-SE" sz="2200"/>
              <a:t>Grunden för viktiga statsinstitutioner – Veto, ämbeten, diskussion kring politiska beslut, senat, folkförsamling </a:t>
            </a:r>
          </a:p>
        </p:txBody>
      </p:sp>
    </p:spTree>
    <p:extLst>
      <p:ext uri="{BB962C8B-B14F-4D97-AF65-F5344CB8AC3E}">
        <p14:creationId xmlns:p14="http://schemas.microsoft.com/office/powerpoint/2010/main" val="3570250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86C7B4A1-154A-4DF0-AC46-F88D75A2E0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6"/>
            <a:ext cx="7197772" cy="5896743"/>
          </a:xfrm>
          <a:prstGeom prst="rect">
            <a:avLst/>
          </a:prstGeom>
          <a:solidFill>
            <a:schemeClr val="bg1">
              <a:alpha val="90000"/>
            </a:schemeClr>
          </a:solidFill>
          <a:ln w="127000" cap="sq" cmpd="thinThick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D886CAF-62A1-4AD8-A3B9-C7ACE0D20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804" y="640263"/>
            <a:ext cx="6619811" cy="1344975"/>
          </a:xfrm>
        </p:spPr>
        <p:txBody>
          <a:bodyPr>
            <a:normAutofit/>
          </a:bodyPr>
          <a:lstStyle/>
          <a:p>
            <a:r>
              <a:rPr lang="sv-SE" sz="4000"/>
              <a:t>Religiöst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B11A1B7-19E2-497F-BBE2-16322A5758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109" y="2121763"/>
            <a:ext cx="6620505" cy="3773010"/>
          </a:xfrm>
        </p:spPr>
        <p:txBody>
          <a:bodyPr>
            <a:normAutofit/>
          </a:bodyPr>
          <a:lstStyle/>
          <a:p>
            <a:r>
              <a:rPr lang="sv-SE" sz="2400" dirty="0"/>
              <a:t>Kristendomens spridning – I och med att det blev statsreligion 300 e.kr blev ungefär 1/6 av jordens befolkning direkt kopplade till kristendomen – Viktigt för fortsatta spridningen kristendomen</a:t>
            </a:r>
          </a:p>
          <a:p>
            <a:endParaRPr lang="sv-SE" sz="2400" dirty="0"/>
          </a:p>
          <a:p>
            <a:r>
              <a:rPr lang="sv-SE" sz="2400" dirty="0"/>
              <a:t>Språket latin som sedan blev det vetenskapliga språket och utgör fortfarande en central del av vetenskapens språk</a:t>
            </a:r>
          </a:p>
          <a:p>
            <a:endParaRPr lang="sv-SE" sz="2400" dirty="0"/>
          </a:p>
          <a:p>
            <a:pPr marL="0" indent="0">
              <a:buNone/>
            </a:pPr>
            <a:endParaRPr lang="sv-SE" sz="2400" dirty="0"/>
          </a:p>
        </p:txBody>
      </p:sp>
    </p:spTree>
    <p:extLst>
      <p:ext uri="{BB962C8B-B14F-4D97-AF65-F5344CB8AC3E}">
        <p14:creationId xmlns:p14="http://schemas.microsoft.com/office/powerpoint/2010/main" val="858882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1666</TotalTime>
  <Words>504</Words>
  <Application>Microsoft Office PowerPoint</Application>
  <PresentationFormat>Bredbild</PresentationFormat>
  <Paragraphs>64</Paragraphs>
  <Slides>10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Office-tema</vt:lpstr>
      <vt:lpstr>Varför föll Västrom?  Arvet från antiken </vt:lpstr>
      <vt:lpstr>Hur analyserar vi historia? Några angreppssätt </vt:lpstr>
      <vt:lpstr>Historiska frågor: till exempel Varför föll Västrom? </vt:lpstr>
      <vt:lpstr>Förklaringsmodeller för Västroms fall </vt:lpstr>
      <vt:lpstr>Alexander den store – Fältherre och spridning av de grekiska idealen</vt:lpstr>
      <vt:lpstr>PowerPoint-presentation</vt:lpstr>
      <vt:lpstr>Vetenskapligt </vt:lpstr>
      <vt:lpstr>Statsmässigt</vt:lpstr>
      <vt:lpstr>Religiöst </vt:lpstr>
      <vt:lpstr>Konst och litteratur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Arvet från antiken </dc:title>
  <dc:creator>Joakim Jideström</dc:creator>
  <cp:lastModifiedBy>Joakim Jideström</cp:lastModifiedBy>
  <cp:revision>2</cp:revision>
  <dcterms:created xsi:type="dcterms:W3CDTF">2022-05-31T07:32:33Z</dcterms:created>
  <dcterms:modified xsi:type="dcterms:W3CDTF">2026-06-08T20:25:37Z</dcterms:modified>
</cp:coreProperties>
</file>