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CA4D2C-6332-461B-B7DA-DB02BC1AA37F}" v="12" dt="2026-06-08T20:20:57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Jideström" userId="55301464-3ae5-4df5-b584-5e5b60ec0c1b" providerId="ADAL" clId="{55BEA114-65DF-4831-B0DA-3F089B9AB1A6}"/>
    <pc:docChg chg="delSld modSld">
      <pc:chgData name="Joakim Jideström" userId="55301464-3ae5-4df5-b584-5e5b60ec0c1b" providerId="ADAL" clId="{55BEA114-65DF-4831-B0DA-3F089B9AB1A6}" dt="2026-06-08T20:20:57.696" v="12" actId="478"/>
      <pc:docMkLst>
        <pc:docMk/>
      </pc:docMkLst>
      <pc:sldChg chg="delSp">
        <pc:chgData name="Joakim Jideström" userId="55301464-3ae5-4df5-b584-5e5b60ec0c1b" providerId="ADAL" clId="{55BEA114-65DF-4831-B0DA-3F089B9AB1A6}" dt="2026-06-08T20:20:24.918" v="2" actId="478"/>
        <pc:sldMkLst>
          <pc:docMk/>
          <pc:sldMk cId="3807030859" sldId="256"/>
        </pc:sldMkLst>
        <pc:picChg chg="del">
          <ac:chgData name="Joakim Jideström" userId="55301464-3ae5-4df5-b584-5e5b60ec0c1b" providerId="ADAL" clId="{55BEA114-65DF-4831-B0DA-3F089B9AB1A6}" dt="2026-06-08T20:20:21.787" v="0" actId="478"/>
          <ac:picMkLst>
            <pc:docMk/>
            <pc:sldMk cId="3807030859" sldId="256"/>
            <ac:picMk id="1026" creationId="{426AFE11-EBEB-43FB-9B4D-8F8CB04C8FA1}"/>
          </ac:picMkLst>
        </pc:picChg>
        <pc:picChg chg="del">
          <ac:chgData name="Joakim Jideström" userId="55301464-3ae5-4df5-b584-5e5b60ec0c1b" providerId="ADAL" clId="{55BEA114-65DF-4831-B0DA-3F089B9AB1A6}" dt="2026-06-08T20:20:22.569" v="1" actId="478"/>
          <ac:picMkLst>
            <pc:docMk/>
            <pc:sldMk cId="3807030859" sldId="256"/>
            <ac:picMk id="1028" creationId="{E00D61EF-F7F8-4EA5-AF9F-57E2D746D98E}"/>
          </ac:picMkLst>
        </pc:picChg>
        <pc:picChg chg="del">
          <ac:chgData name="Joakim Jideström" userId="55301464-3ae5-4df5-b584-5e5b60ec0c1b" providerId="ADAL" clId="{55BEA114-65DF-4831-B0DA-3F089B9AB1A6}" dt="2026-06-08T20:20:24.918" v="2" actId="478"/>
          <ac:picMkLst>
            <pc:docMk/>
            <pc:sldMk cId="3807030859" sldId="256"/>
            <ac:picMk id="1030" creationId="{FDAE0F03-F3AE-46B4-9CC4-73F9F3F864B1}"/>
          </ac:picMkLst>
        </pc:picChg>
      </pc:sldChg>
      <pc:sldChg chg="delSp">
        <pc:chgData name="Joakim Jideström" userId="55301464-3ae5-4df5-b584-5e5b60ec0c1b" providerId="ADAL" clId="{55BEA114-65DF-4831-B0DA-3F089B9AB1A6}" dt="2026-06-08T20:20:27.359" v="3" actId="478"/>
        <pc:sldMkLst>
          <pc:docMk/>
          <pc:sldMk cId="4117582009" sldId="257"/>
        </pc:sldMkLst>
        <pc:picChg chg="del">
          <ac:chgData name="Joakim Jideström" userId="55301464-3ae5-4df5-b584-5e5b60ec0c1b" providerId="ADAL" clId="{55BEA114-65DF-4831-B0DA-3F089B9AB1A6}" dt="2026-06-08T20:20:27.359" v="3" actId="478"/>
          <ac:picMkLst>
            <pc:docMk/>
            <pc:sldMk cId="4117582009" sldId="257"/>
            <ac:picMk id="2050" creationId="{39339671-6306-46B3-BBD3-F4FA80F41EFF}"/>
          </ac:picMkLst>
        </pc:picChg>
      </pc:sldChg>
      <pc:sldChg chg="delSp">
        <pc:chgData name="Joakim Jideström" userId="55301464-3ae5-4df5-b584-5e5b60ec0c1b" providerId="ADAL" clId="{55BEA114-65DF-4831-B0DA-3F089B9AB1A6}" dt="2026-06-08T20:20:38.720" v="6" actId="478"/>
        <pc:sldMkLst>
          <pc:docMk/>
          <pc:sldMk cId="1979996947" sldId="258"/>
        </pc:sldMkLst>
        <pc:picChg chg="del">
          <ac:chgData name="Joakim Jideström" userId="55301464-3ae5-4df5-b584-5e5b60ec0c1b" providerId="ADAL" clId="{55BEA114-65DF-4831-B0DA-3F089B9AB1A6}" dt="2026-06-08T20:20:38.720" v="6" actId="478"/>
          <ac:picMkLst>
            <pc:docMk/>
            <pc:sldMk cId="1979996947" sldId="258"/>
            <ac:picMk id="4098" creationId="{125F310F-A4ED-4E23-961B-3F356C688E3A}"/>
          </ac:picMkLst>
        </pc:picChg>
      </pc:sldChg>
      <pc:sldChg chg="delSp del">
        <pc:chgData name="Joakim Jideström" userId="55301464-3ae5-4df5-b584-5e5b60ec0c1b" providerId="ADAL" clId="{55BEA114-65DF-4831-B0DA-3F089B9AB1A6}" dt="2026-06-08T20:20:36.685" v="5" actId="2696"/>
        <pc:sldMkLst>
          <pc:docMk/>
          <pc:sldMk cId="225101376" sldId="259"/>
        </pc:sldMkLst>
        <pc:picChg chg="del">
          <ac:chgData name="Joakim Jideström" userId="55301464-3ae5-4df5-b584-5e5b60ec0c1b" providerId="ADAL" clId="{55BEA114-65DF-4831-B0DA-3F089B9AB1A6}" dt="2026-06-08T20:20:30.070" v="4" actId="478"/>
          <ac:picMkLst>
            <pc:docMk/>
            <pc:sldMk cId="225101376" sldId="259"/>
            <ac:picMk id="3074" creationId="{58DE0A50-D36D-4D53-A27F-9A111544DAFE}"/>
          </ac:picMkLst>
        </pc:picChg>
      </pc:sldChg>
      <pc:sldChg chg="delSp">
        <pc:chgData name="Joakim Jideström" userId="55301464-3ae5-4df5-b584-5e5b60ec0c1b" providerId="ADAL" clId="{55BEA114-65DF-4831-B0DA-3F089B9AB1A6}" dt="2026-06-08T20:20:42.985" v="8" actId="478"/>
        <pc:sldMkLst>
          <pc:docMk/>
          <pc:sldMk cId="2304190281" sldId="260"/>
        </pc:sldMkLst>
        <pc:picChg chg="del">
          <ac:chgData name="Joakim Jideström" userId="55301464-3ae5-4df5-b584-5e5b60ec0c1b" providerId="ADAL" clId="{55BEA114-65DF-4831-B0DA-3F089B9AB1A6}" dt="2026-06-08T20:20:41.635" v="7" actId="478"/>
          <ac:picMkLst>
            <pc:docMk/>
            <pc:sldMk cId="2304190281" sldId="260"/>
            <ac:picMk id="4" creationId="{0F1CCDFA-1F50-4C0E-9B09-4AF403285EF2}"/>
          </ac:picMkLst>
        </pc:picChg>
        <pc:picChg chg="del">
          <ac:chgData name="Joakim Jideström" userId="55301464-3ae5-4df5-b584-5e5b60ec0c1b" providerId="ADAL" clId="{55BEA114-65DF-4831-B0DA-3F089B9AB1A6}" dt="2026-06-08T20:20:42.985" v="8" actId="478"/>
          <ac:picMkLst>
            <pc:docMk/>
            <pc:sldMk cId="2304190281" sldId="260"/>
            <ac:picMk id="5122" creationId="{1DAA4634-C3BE-4F59-921E-AFC70C3AC48C}"/>
          </ac:picMkLst>
        </pc:picChg>
      </pc:sldChg>
      <pc:sldChg chg="delSp">
        <pc:chgData name="Joakim Jideström" userId="55301464-3ae5-4df5-b584-5e5b60ec0c1b" providerId="ADAL" clId="{55BEA114-65DF-4831-B0DA-3F089B9AB1A6}" dt="2026-06-08T20:20:47.145" v="9" actId="478"/>
        <pc:sldMkLst>
          <pc:docMk/>
          <pc:sldMk cId="4144716523" sldId="261"/>
        </pc:sldMkLst>
        <pc:picChg chg="del">
          <ac:chgData name="Joakim Jideström" userId="55301464-3ae5-4df5-b584-5e5b60ec0c1b" providerId="ADAL" clId="{55BEA114-65DF-4831-B0DA-3F089B9AB1A6}" dt="2026-06-08T20:20:47.145" v="9" actId="478"/>
          <ac:picMkLst>
            <pc:docMk/>
            <pc:sldMk cId="4144716523" sldId="261"/>
            <ac:picMk id="6146" creationId="{D4A8C729-8EDF-423B-BEEB-A057B43658AF}"/>
          </ac:picMkLst>
        </pc:picChg>
      </pc:sldChg>
      <pc:sldChg chg="delSp">
        <pc:chgData name="Joakim Jideström" userId="55301464-3ae5-4df5-b584-5e5b60ec0c1b" providerId="ADAL" clId="{55BEA114-65DF-4831-B0DA-3F089B9AB1A6}" dt="2026-06-08T20:20:50.106" v="10" actId="478"/>
        <pc:sldMkLst>
          <pc:docMk/>
          <pc:sldMk cId="4051614571" sldId="262"/>
        </pc:sldMkLst>
        <pc:picChg chg="del">
          <ac:chgData name="Joakim Jideström" userId="55301464-3ae5-4df5-b584-5e5b60ec0c1b" providerId="ADAL" clId="{55BEA114-65DF-4831-B0DA-3F089B9AB1A6}" dt="2026-06-08T20:20:50.106" v="10" actId="478"/>
          <ac:picMkLst>
            <pc:docMk/>
            <pc:sldMk cId="4051614571" sldId="262"/>
            <ac:picMk id="7170" creationId="{E2D6F5B5-47B9-46FA-80C5-5A9FE58EC142}"/>
          </ac:picMkLst>
        </pc:picChg>
      </pc:sldChg>
      <pc:sldChg chg="delSp">
        <pc:chgData name="Joakim Jideström" userId="55301464-3ae5-4df5-b584-5e5b60ec0c1b" providerId="ADAL" clId="{55BEA114-65DF-4831-B0DA-3F089B9AB1A6}" dt="2026-06-08T20:20:53.985" v="11" actId="478"/>
        <pc:sldMkLst>
          <pc:docMk/>
          <pc:sldMk cId="2777620560" sldId="263"/>
        </pc:sldMkLst>
        <pc:picChg chg="del">
          <ac:chgData name="Joakim Jideström" userId="55301464-3ae5-4df5-b584-5e5b60ec0c1b" providerId="ADAL" clId="{55BEA114-65DF-4831-B0DA-3F089B9AB1A6}" dt="2026-06-08T20:20:53.985" v="11" actId="478"/>
          <ac:picMkLst>
            <pc:docMk/>
            <pc:sldMk cId="2777620560" sldId="263"/>
            <ac:picMk id="8194" creationId="{DE9AA13B-2BE4-4575-909B-0D215FF38C96}"/>
          </ac:picMkLst>
        </pc:picChg>
      </pc:sldChg>
      <pc:sldChg chg="delSp">
        <pc:chgData name="Joakim Jideström" userId="55301464-3ae5-4df5-b584-5e5b60ec0c1b" providerId="ADAL" clId="{55BEA114-65DF-4831-B0DA-3F089B9AB1A6}" dt="2026-06-08T20:20:57.696" v="12" actId="478"/>
        <pc:sldMkLst>
          <pc:docMk/>
          <pc:sldMk cId="2511418466" sldId="264"/>
        </pc:sldMkLst>
        <pc:picChg chg="del">
          <ac:chgData name="Joakim Jideström" userId="55301464-3ae5-4df5-b584-5e5b60ec0c1b" providerId="ADAL" clId="{55BEA114-65DF-4831-B0DA-3F089B9AB1A6}" dt="2026-06-08T20:20:57.696" v="12" actId="478"/>
          <ac:picMkLst>
            <pc:docMk/>
            <pc:sldMk cId="2511418466" sldId="264"/>
            <ac:picMk id="9218" creationId="{1D43327A-E2EA-4358-A05F-DBCF1607C4F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329459-DD8A-4451-9317-2091414A6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944614A-ACF4-4794-8FAC-4A2CEA3A0E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F4362C4-C24D-4CD2-8D02-1DCE77CB2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9DC742-6FE7-4FA5-B6D1-CB3E2778F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CBDDE5-4748-4B3F-A0D4-76147E9B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239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495C66-6400-4954-92E2-6E5B09117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8654B24-41ED-42EE-8B9F-6FDA079A7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C7ACD6-9EA5-4893-803D-6E8762139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310D65-6CD7-4830-9908-822944012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1E6538-F674-4161-83E2-011E1B14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692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787C4B8-187D-4DE1-9C19-076A3706FB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CB65E3-4D4D-427B-A80F-6227EF98D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48CE7E-F656-43E3-891E-FA39E3CD5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269F30-B71C-4D34-8F40-972728DFF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A42A06-6778-42CE-A89B-70A9C7676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390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1D7FA1-4798-4F41-9024-57AD95569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221329-800E-43F2-9D96-67C0FF189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6F9052-E1C4-412A-8DBC-30C3CB419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352E24-B9FB-4EDA-A633-6D3447A7B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1402E1-2288-4C04-9F0D-96598DCB3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406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04357-2075-433D-853C-D51116725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4CAE58-6559-4568-9179-F7C0BDBC7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188E46-82F5-4D78-9DBB-BF5D0BE8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0B5C68-73C3-41E1-9A65-6EC82A6F3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30AD675-F516-41D8-BA20-C9DF562D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57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9E4C88-C854-41AD-AC0F-4B86727ED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F924F3-0850-4CAF-9A0D-A64E70D8A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11FD13-4B34-4417-9637-AE7FF6473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C95D4F-2190-4C18-B2CE-1B5BE11C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37851BD-B344-4AB0-93E4-C96358A34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CD77519-8255-4EB9-9353-EF226B71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2257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BA9BD3-B42F-4506-8BAC-099CFE096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389244-2185-4FCF-981E-F996A9C02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072573F-8EB4-4A24-8976-E3DFCA427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716E3FF-2CA5-480C-BA39-3C56772899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3E353F3-BDDE-40CA-B44B-C194B45728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37DA324-3405-4323-94F8-02D360521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F27384-A34C-44D7-8748-6F6BDC128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46E36E-789E-49C3-B36C-6C3410784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07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68F9E7-FC62-4ED7-9C89-141DFA691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38B093B-0C5B-43AF-A5A0-582263B38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5D6878-A48D-4AE1-9899-79819B1D3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EC0B0D9-3DB3-4B86-BAB9-F7D546FB7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8365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DD0894C-E7F3-4C46-8775-5725B4835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696EEC7-7018-4117-A8C1-659E1B76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72E1C73-2313-4272-96DB-986688234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965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53CD99-293D-4F0B-A3E0-AFC2BB0E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EE28A4-67F4-4CE3-8FD4-B461FA9CB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BC511B0-FD31-4D81-8BAC-D405E418B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179D09B-9804-48F5-8F87-503207A57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4A97891-BE1E-448B-A191-D653803E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5ADCE3E-A87E-45A1-8651-DD9AB1E45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5966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AF169A-E275-4132-82B5-16BAAE971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0459078-6BBF-4058-BD4C-E98E0AFBB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E9FCC1E-CC4A-4643-8383-EA205A44B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21A78C0-BCFB-4804-9175-6CCEFA5FC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162F35-662C-4410-964A-FAFDF5A93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0155412-7024-4723-A279-CA0C320A0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411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951EC56-4DFF-41A9-A33D-9AF9ED09B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BE9CF5-E6E5-4C3E-8D78-79455F040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6A6F40-E535-446E-93FB-B1570768F1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F96C3-6549-4D9F-807F-88E29C6ED2C1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FA48AE8-BC53-4D2D-A38F-0E26A39BAA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3D46CC-609E-4D03-B5EE-F5AF75290E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A4F36-AE76-4FDF-B1B0-1613979AA9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189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7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33" name="Straight Connector 7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>
            <a:extLst>
              <a:ext uri="{FF2B5EF4-FFF2-40B4-BE49-F238E27FC236}">
                <a16:creationId xmlns:a16="http://schemas.microsoft.com/office/drawing/2014/main" id="{A1465B67-4116-459A-8C69-F9DA3DC13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073" y="466578"/>
            <a:ext cx="11139854" cy="930447"/>
          </a:xfrm>
        </p:spPr>
        <p:txBody>
          <a:bodyPr>
            <a:normAutofit/>
          </a:bodyPr>
          <a:lstStyle/>
          <a:p>
            <a:r>
              <a:rPr lang="sv-SE" sz="5400">
                <a:solidFill>
                  <a:srgbClr val="FFFFFF"/>
                </a:solidFill>
              </a:rPr>
              <a:t>Antiken: Grekland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C3A4A6-D555-4AEE-9F1E-259246AD44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25638"/>
            <a:ext cx="9144000" cy="420001"/>
          </a:xfrm>
        </p:spPr>
        <p:txBody>
          <a:bodyPr>
            <a:normAutofit/>
          </a:bodyPr>
          <a:lstStyle/>
          <a:p>
            <a:r>
              <a:rPr lang="sv-SE" sz="2000" dirty="0">
                <a:solidFill>
                  <a:srgbClr val="D3AC7A"/>
                </a:solidFill>
              </a:rPr>
              <a:t>Den intellektuella grunden för västerländsk civilisation grundas – 700 f.kr- 200 f.kr</a:t>
            </a:r>
          </a:p>
        </p:txBody>
      </p:sp>
    </p:spTree>
    <p:extLst>
      <p:ext uri="{BB962C8B-B14F-4D97-AF65-F5344CB8AC3E}">
        <p14:creationId xmlns:p14="http://schemas.microsoft.com/office/powerpoint/2010/main" val="3807030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7F78E5-0715-47A9-98A5-AA501CA18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5400"/>
              <a:t>Antikens Grekland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25777E-C53A-4734-9150-DA2705EA2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754880" cy="3930226"/>
          </a:xfrm>
        </p:spPr>
        <p:txBody>
          <a:bodyPr>
            <a:normAutofit lnSpcReduction="10000"/>
          </a:bodyPr>
          <a:lstStyle/>
          <a:p>
            <a:r>
              <a:rPr lang="sv-SE" sz="1500" dirty="0"/>
              <a:t>En område som hade varit befolkat under lång tid </a:t>
            </a:r>
          </a:p>
          <a:p>
            <a:endParaRPr lang="sv-SE" sz="1500" dirty="0"/>
          </a:p>
          <a:p>
            <a:r>
              <a:rPr lang="sv-SE" sz="1500" dirty="0"/>
              <a:t>Inte särskilt bördig mark, beroende av handel – Kontakt med medelhavet med hjälp av kolonier </a:t>
            </a:r>
          </a:p>
          <a:p>
            <a:endParaRPr lang="sv-SE" sz="1500" dirty="0"/>
          </a:p>
          <a:p>
            <a:r>
              <a:rPr lang="sv-SE" sz="1500" dirty="0"/>
              <a:t>Antikens Grekland var aldrig enat i ett rike – Grekland var uppdelat i flera stadsstater med olika ideal, styrelsesätt och styrka</a:t>
            </a:r>
          </a:p>
          <a:p>
            <a:endParaRPr lang="sv-SE" sz="1500" dirty="0"/>
          </a:p>
          <a:p>
            <a:r>
              <a:rPr lang="sv-SE" sz="1500" dirty="0"/>
              <a:t>Trots uppdelningen i stadsstater fanns en enhet – Religion, språk, Olympiska spelen, strider mot främmande makter </a:t>
            </a:r>
          </a:p>
          <a:p>
            <a:endParaRPr lang="sv-SE" sz="1500" dirty="0"/>
          </a:p>
          <a:p>
            <a:r>
              <a:rPr lang="sv-SE" sz="1500" dirty="0"/>
              <a:t>De mest dominerade var Aten och Sparta – Olika ideal </a:t>
            </a:r>
          </a:p>
        </p:txBody>
      </p:sp>
    </p:spTree>
    <p:extLst>
      <p:ext uri="{BB962C8B-B14F-4D97-AF65-F5344CB8AC3E}">
        <p14:creationId xmlns:p14="http://schemas.microsoft.com/office/powerpoint/2010/main" val="411758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BAE7EAD-5950-4310-A41F-D6442FBF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4200"/>
              <a:t>Antikens Grekland – Aten och Sparta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B10E75-34FA-4445-B669-DF72ED0EB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sv-SE" sz="1500"/>
              <a:t>Aten – Präglades av intellektuell öppenhet, demokrati, filosofi, naturvetenskap </a:t>
            </a:r>
          </a:p>
          <a:p>
            <a:endParaRPr lang="sv-SE" sz="1500"/>
          </a:p>
          <a:p>
            <a:r>
              <a:rPr lang="sv-SE" sz="1500"/>
              <a:t>Sparta – Präglades av stridskonst, militärdiktatur, oligarki (liten grupp styr staten) </a:t>
            </a:r>
          </a:p>
          <a:p>
            <a:endParaRPr lang="sv-SE" sz="1500"/>
          </a:p>
          <a:p>
            <a:r>
              <a:rPr lang="sv-SE" sz="1500"/>
              <a:t>Hjälpte varandra i bland annat kriget mot Persien under 400-talet f.kr</a:t>
            </a:r>
          </a:p>
          <a:p>
            <a:endParaRPr lang="sv-SE" sz="1500"/>
          </a:p>
          <a:p>
            <a:r>
              <a:rPr lang="sv-SE" sz="1500"/>
              <a:t>Var i regelbunden strid mot varandra – Sparta i regel mer dominanta i strid </a:t>
            </a:r>
          </a:p>
        </p:txBody>
      </p:sp>
    </p:spTree>
    <p:extLst>
      <p:ext uri="{BB962C8B-B14F-4D97-AF65-F5344CB8AC3E}">
        <p14:creationId xmlns:p14="http://schemas.microsoft.com/office/powerpoint/2010/main" val="1979996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A7070E-0AEA-412A-8421-6A3657499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6387102" cy="1325563"/>
          </a:xfrm>
        </p:spPr>
        <p:txBody>
          <a:bodyPr>
            <a:normAutofit/>
          </a:bodyPr>
          <a:lstStyle/>
          <a:p>
            <a:r>
              <a:rPr lang="sv-SE"/>
              <a:t>Atens demokrati – Grunden till framsteg?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D48545-C672-496A-9043-D5506D201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2871982"/>
            <a:ext cx="6382657" cy="3181684"/>
          </a:xfrm>
        </p:spPr>
        <p:txBody>
          <a:bodyPr anchor="t">
            <a:normAutofit/>
          </a:bodyPr>
          <a:lstStyle/>
          <a:p>
            <a:r>
              <a:rPr lang="sv-SE" sz="1500" dirty="0"/>
              <a:t>Tidigare hade Atens styre präglats av kungastyre </a:t>
            </a:r>
          </a:p>
          <a:p>
            <a:endParaRPr lang="sv-SE" sz="1500" dirty="0"/>
          </a:p>
          <a:p>
            <a:r>
              <a:rPr lang="sv-SE" sz="1500" dirty="0"/>
              <a:t>Under 500 f.kr Började flera intellektuella diskutera tanken kring medborgligt inflytande – Introducerades formellt av statsmannen </a:t>
            </a:r>
            <a:r>
              <a:rPr lang="sv-SE" sz="1500" dirty="0" err="1"/>
              <a:t>Kleisthenes</a:t>
            </a:r>
            <a:r>
              <a:rPr lang="sv-SE" sz="1500" dirty="0"/>
              <a:t> </a:t>
            </a:r>
          </a:p>
          <a:p>
            <a:endParaRPr lang="sv-SE" sz="1500" dirty="0"/>
          </a:p>
          <a:p>
            <a:r>
              <a:rPr lang="sv-SE" sz="1500" dirty="0"/>
              <a:t>Öppnade upp för att de som klassificerades som medborgare också skulle ha ett inflytande kring hur staten styrdes – Öppnar upp för diskussion och viss tolerans mot nya idéer</a:t>
            </a:r>
          </a:p>
          <a:p>
            <a:endParaRPr lang="sv-SE" sz="1500" dirty="0"/>
          </a:p>
          <a:p>
            <a:r>
              <a:rPr lang="sv-SE" sz="1500" dirty="0"/>
              <a:t>Det anordnades möten där medborgarna möttes och diskuterade nödvändiga reformer och röstade med handuppräckning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1902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467B03E-9A97-47A8-B8AD-2A1E8AA3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4200"/>
              <a:t>Antikens demokrati – Inte särskilt demokratisk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C215E02-4BDA-4A11-9400-AB0CB2C80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85698"/>
            <a:ext cx="6765324" cy="3966812"/>
          </a:xfrm>
        </p:spPr>
        <p:txBody>
          <a:bodyPr>
            <a:noAutofit/>
          </a:bodyPr>
          <a:lstStyle/>
          <a:p>
            <a:r>
              <a:rPr lang="sv-SE" sz="1600" dirty="0"/>
              <a:t>Anakronism – Vi placerar nutida begrepp och ideal på historiska händelser som inte riktigt passar in (fel begrepp i tidsperioden) </a:t>
            </a:r>
          </a:p>
          <a:p>
            <a:endParaRPr lang="sv-SE" sz="1600" dirty="0"/>
          </a:p>
          <a:p>
            <a:r>
              <a:rPr lang="sv-SE" sz="1600" dirty="0"/>
              <a:t>Vår nuvarande demokratiska syn är inte samma som i antikens Aten</a:t>
            </a:r>
          </a:p>
          <a:p>
            <a:endParaRPr lang="sv-SE" sz="1600" dirty="0"/>
          </a:p>
          <a:p>
            <a:r>
              <a:rPr lang="sv-SE" sz="1600" dirty="0"/>
              <a:t>Medborgare i Aten: Fria män definierades som medborgare, </a:t>
            </a:r>
            <a:r>
              <a:rPr lang="sv-SE" sz="1600" b="1" u="sng" dirty="0"/>
              <a:t>inte </a:t>
            </a:r>
            <a:r>
              <a:rPr lang="sv-SE" sz="1600" dirty="0"/>
              <a:t>kvinnor, slavar, invandrade grupper (ungefär 10% av befolkningen i Aten) </a:t>
            </a:r>
          </a:p>
          <a:p>
            <a:endParaRPr lang="sv-SE" sz="1600" b="1" u="sng" dirty="0"/>
          </a:p>
          <a:p>
            <a:r>
              <a:rPr lang="sv-SE" sz="1600" b="1" u="sng" dirty="0"/>
              <a:t>Fördelar: </a:t>
            </a:r>
            <a:r>
              <a:rPr lang="sv-SE" sz="1600" dirty="0"/>
              <a:t>Idéer kunde komma fram, diskussion blev grund för reform, tolerans mot nya idéer, kritiska diskussioner kring styrelsesättet (vilket är bäst?)</a:t>
            </a:r>
            <a:endParaRPr lang="sv-SE" sz="1600" b="1" u="sng" dirty="0"/>
          </a:p>
          <a:p>
            <a:r>
              <a:rPr lang="sv-SE" sz="1600" b="1" u="sng" dirty="0"/>
              <a:t>Nackdelar: </a:t>
            </a:r>
            <a:r>
              <a:rPr lang="sv-SE" sz="1600" dirty="0"/>
              <a:t>Långt från alla som kom fram (inte representativt), de som behövde reformer fick det inte, trögt styrelsesätt, retorik istället för kunskap blev avgörande </a:t>
            </a:r>
            <a:endParaRPr lang="sv-SE" sz="1600" b="1" u="sng" dirty="0"/>
          </a:p>
        </p:txBody>
      </p:sp>
    </p:spTree>
    <p:extLst>
      <p:ext uri="{BB962C8B-B14F-4D97-AF65-F5344CB8AC3E}">
        <p14:creationId xmlns:p14="http://schemas.microsoft.com/office/powerpoint/2010/main" val="4144716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58F78-A50C-4B57-A34F-D439A71C3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sv-SE" sz="3600" dirty="0"/>
              <a:t>Den intellektuella utvecklingen i Aten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89CAA1-6C71-4EAB-BEEF-AED8D2360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835938" cy="3105140"/>
          </a:xfrm>
        </p:spPr>
        <p:txBody>
          <a:bodyPr anchor="ctr">
            <a:normAutofit/>
          </a:bodyPr>
          <a:lstStyle/>
          <a:p>
            <a:r>
              <a:rPr lang="sv-SE" sz="1400" dirty="0"/>
              <a:t>Stor kunskapsutökande under antikens Grekland – Filosofi, matematik, fysik, medicin, biologi</a:t>
            </a:r>
          </a:p>
          <a:p>
            <a:endParaRPr lang="sv-SE" sz="1400" dirty="0"/>
          </a:p>
          <a:p>
            <a:r>
              <a:rPr lang="sv-SE" sz="1400" dirty="0"/>
              <a:t>Grekisk mytologi grundades inte på att allt går att kopplas till gudavärlden – Vilja att undersöka den naturliga världen </a:t>
            </a:r>
          </a:p>
          <a:p>
            <a:endParaRPr lang="sv-SE" sz="1400" dirty="0"/>
          </a:p>
          <a:p>
            <a:r>
              <a:rPr lang="sv-SE" sz="1400" dirty="0"/>
              <a:t>Sokrates, introducerade den systematiska filosofin, lärjungen Platon förmedlade den och utvecklade den, lärjungen till Platon Aristoteles sofistikerade den ytterligare med även viktiga naturvetenskapliga upptäckter </a:t>
            </a:r>
          </a:p>
          <a:p>
            <a:endParaRPr lang="sv-SE" sz="1400" dirty="0"/>
          </a:p>
          <a:p>
            <a:r>
              <a:rPr lang="sv-SE" sz="1400" dirty="0"/>
              <a:t>Platon skapar akademin i Aten (föregångare till universitetet), Aristoteles gör samma med skolan </a:t>
            </a:r>
            <a:r>
              <a:rPr lang="sv-SE" sz="1400" dirty="0" err="1"/>
              <a:t>Lykeion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051614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083DB9D-3385-4DEC-BBFA-7D704E44C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sv-SE" sz="3700"/>
              <a:t>Den intellektuella utvecklingen i antikens Grekland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0B22A0-446F-4C90-B839-F3EC97054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6"/>
            <a:ext cx="6224520" cy="4331013"/>
          </a:xfrm>
        </p:spPr>
        <p:txBody>
          <a:bodyPr>
            <a:normAutofit/>
          </a:bodyPr>
          <a:lstStyle/>
          <a:p>
            <a:r>
              <a:rPr lang="sv-SE" sz="1800" dirty="0"/>
              <a:t>Euklides Elementa (verksam i Alexandria) – En av de viktigaste böckerna om geometri – fortfarande grundläggande för matematiken</a:t>
            </a:r>
          </a:p>
          <a:p>
            <a:endParaRPr lang="sv-SE" sz="1800" dirty="0"/>
          </a:p>
          <a:p>
            <a:r>
              <a:rPr lang="sv-SE" sz="1800" dirty="0"/>
              <a:t>Hippokrates – Utvecklade medicinen med systematiska tester </a:t>
            </a:r>
          </a:p>
          <a:p>
            <a:endParaRPr lang="sv-SE" sz="1800" dirty="0"/>
          </a:p>
          <a:p>
            <a:r>
              <a:rPr lang="sv-SE" sz="1800" dirty="0" err="1"/>
              <a:t>Eratosthenes</a:t>
            </a:r>
            <a:r>
              <a:rPr lang="sv-SE" sz="1800" dirty="0"/>
              <a:t> (verksam i Alexandria) – Beräknade jorden omkrets med 2% felaktighet med hjälp av skuggor </a:t>
            </a:r>
          </a:p>
          <a:p>
            <a:endParaRPr lang="sv-SE" sz="1800" dirty="0"/>
          </a:p>
          <a:p>
            <a:r>
              <a:rPr lang="sv-SE" sz="1800" dirty="0"/>
              <a:t>Homeros – Skrev de episka verken </a:t>
            </a:r>
            <a:r>
              <a:rPr lang="sv-SE" sz="1800" dirty="0" err="1"/>
              <a:t>Odysséen</a:t>
            </a:r>
            <a:r>
              <a:rPr lang="sv-SE" sz="1800" dirty="0"/>
              <a:t> och Illiaden </a:t>
            </a:r>
          </a:p>
          <a:p>
            <a:endParaRPr lang="sv-SE" sz="1800" dirty="0"/>
          </a:p>
          <a:p>
            <a:r>
              <a:rPr lang="sv-SE" sz="1800" dirty="0" err="1"/>
              <a:t>Demokritos</a:t>
            </a:r>
            <a:r>
              <a:rPr lang="sv-SE" sz="1800" dirty="0"/>
              <a:t> – En av de första som menade att vårt materia borde vara ihopsatt av små delar som han kallade atomer </a:t>
            </a:r>
          </a:p>
          <a:p>
            <a:endParaRPr lang="sv-SE" sz="1400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777620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E20AF30-0B74-456A-8A97-6CE012017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sv-SE" sz="4000"/>
              <a:t>Antikens Grekland och dess arv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299EA1-1E4E-48C7-AB67-4D94E5B92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sv-SE" sz="1900" dirty="0"/>
              <a:t>Efter 200 f.kr tappar Grekland sitt inflytande mer och mer och blir sedan en del av Romarriket </a:t>
            </a:r>
          </a:p>
          <a:p>
            <a:endParaRPr lang="sv-SE" sz="1900" dirty="0"/>
          </a:p>
          <a:p>
            <a:r>
              <a:rPr lang="sv-SE" sz="1900" dirty="0"/>
              <a:t>Vissa delar av arvet går vidare till Romarriket (mytologi, viss vetenskap och styrelsesätt) </a:t>
            </a:r>
          </a:p>
          <a:p>
            <a:endParaRPr lang="sv-SE" sz="1900" dirty="0"/>
          </a:p>
          <a:p>
            <a:r>
              <a:rPr lang="sv-SE" sz="1900" dirty="0"/>
              <a:t>Mycket glöms bort i Europa – Däremot </a:t>
            </a:r>
            <a:r>
              <a:rPr lang="sv-SE" sz="1900" dirty="0" err="1"/>
              <a:t>återinlivas</a:t>
            </a:r>
            <a:r>
              <a:rPr lang="sv-SE" sz="1900"/>
              <a:t> arvet i Mellanöstern under 600 e.kr </a:t>
            </a:r>
          </a:p>
          <a:p>
            <a:endParaRPr lang="sv-SE" sz="1900" dirty="0"/>
          </a:p>
          <a:p>
            <a:r>
              <a:rPr lang="sv-SE" sz="1900" dirty="0"/>
              <a:t>Idag ser vi på Grekland som en av de viktigaste civilisationerna i vår historia </a:t>
            </a:r>
          </a:p>
        </p:txBody>
      </p:sp>
    </p:spTree>
    <p:extLst>
      <p:ext uri="{BB962C8B-B14F-4D97-AF65-F5344CB8AC3E}">
        <p14:creationId xmlns:p14="http://schemas.microsoft.com/office/powerpoint/2010/main" val="2511418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CB6725C3891B468002F0E788494921" ma:contentTypeVersion="7" ma:contentTypeDescription="Skapa ett nytt dokument." ma:contentTypeScope="" ma:versionID="0c4a6f3284e9827a8246c16f4da750e6">
  <xsd:schema xmlns:xsd="http://www.w3.org/2001/XMLSchema" xmlns:xs="http://www.w3.org/2001/XMLSchema" xmlns:p="http://schemas.microsoft.com/office/2006/metadata/properties" xmlns:ns3="2992b169-f8a0-4bfe-82b3-390023ceb9b7" targetNamespace="http://schemas.microsoft.com/office/2006/metadata/properties" ma:root="true" ma:fieldsID="3057c2894ddb683489598847b5322367" ns3:_="">
    <xsd:import namespace="2992b169-f8a0-4bfe-82b3-390023ceb9b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2b169-f8a0-4bfe-82b3-390023ceb9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A5FF9D-19B4-456B-A052-0904E91624E1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2992b169-f8a0-4bfe-82b3-390023ceb9b7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EB3EE06-FF77-4846-8785-BD16A1ABDD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7DB592-2BD5-4D91-955C-EE906AC038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92b169-f8a0-4bfe-82b3-390023ceb9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587</Words>
  <Application>Microsoft Office PowerPoint</Application>
  <PresentationFormat>Bredbild</PresentationFormat>
  <Paragraphs>63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Antiken: Grekland </vt:lpstr>
      <vt:lpstr>Antikens Grekland </vt:lpstr>
      <vt:lpstr>Antikens Grekland – Aten och Sparta </vt:lpstr>
      <vt:lpstr>Atens demokrati – Grunden till framsteg? </vt:lpstr>
      <vt:lpstr>Antikens demokrati – Inte särskilt demokratisk </vt:lpstr>
      <vt:lpstr>Den intellektuella utvecklingen i Aten </vt:lpstr>
      <vt:lpstr>Den intellektuella utvecklingen i antikens Grekland</vt:lpstr>
      <vt:lpstr>Antikens Grekland och dess arv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Antiken: Grekland </dc:title>
  <dc:creator>Joakim Jideström</dc:creator>
  <cp:lastModifiedBy>Joakim Jideström</cp:lastModifiedBy>
  <cp:revision>2</cp:revision>
  <dcterms:created xsi:type="dcterms:W3CDTF">2022-05-30T07:31:49Z</dcterms:created>
  <dcterms:modified xsi:type="dcterms:W3CDTF">2026-06-08T20:20:57Z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0x01010081CB6725C3891B468002F0E788494921</vt:lpwstr>
  </property>
</Properties>
</file>