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2C5EE8-23C3-4E02-A719-40F371A77638}" v="11" dt="2026-06-22T11:49:02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49:02.163" v="10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48:44.096" v="2" actId="478"/>
        <pc:sldMkLst>
          <pc:docMk/>
          <pc:sldMk cId="101025352" sldId="256"/>
        </pc:sldMkLst>
        <pc:picChg chg="del">
          <ac:chgData name="Joakim Jideström" userId="55301464-3ae5-4df5-b584-5e5b60ec0c1b" providerId="ADAL" clId="{55BEA114-65DF-4831-B0DA-3F089B9AB1A6}" dt="2026-06-22T11:48:43.041" v="1" actId="478"/>
          <ac:picMkLst>
            <pc:docMk/>
            <pc:sldMk cId="101025352" sldId="256"/>
            <ac:picMk id="1026" creationId="{BE4045FB-4B0E-4097-9108-888B894B3358}"/>
          </ac:picMkLst>
        </pc:picChg>
        <pc:picChg chg="del">
          <ac:chgData name="Joakim Jideström" userId="55301464-3ae5-4df5-b584-5e5b60ec0c1b" providerId="ADAL" clId="{55BEA114-65DF-4831-B0DA-3F089B9AB1A6}" dt="2026-06-22T11:48:42.130" v="0" actId="478"/>
          <ac:picMkLst>
            <pc:docMk/>
            <pc:sldMk cId="101025352" sldId="256"/>
            <ac:picMk id="1028" creationId="{D72D3682-C215-4414-BE9C-827C8E7D2461}"/>
          </ac:picMkLst>
        </pc:picChg>
        <pc:picChg chg="del">
          <ac:chgData name="Joakim Jideström" userId="55301464-3ae5-4df5-b584-5e5b60ec0c1b" providerId="ADAL" clId="{55BEA114-65DF-4831-B0DA-3F089B9AB1A6}" dt="2026-06-22T11:48:44.096" v="2" actId="478"/>
          <ac:picMkLst>
            <pc:docMk/>
            <pc:sldMk cId="101025352" sldId="256"/>
            <ac:picMk id="1030" creationId="{6F562C19-20DC-4541-9DC6-2C140D2E8065}"/>
          </ac:picMkLst>
        </pc:picChg>
      </pc:sldChg>
      <pc:sldChg chg="delSp">
        <pc:chgData name="Joakim Jideström" userId="55301464-3ae5-4df5-b584-5e5b60ec0c1b" providerId="ADAL" clId="{55BEA114-65DF-4831-B0DA-3F089B9AB1A6}" dt="2026-06-22T11:48:46.196" v="3" actId="478"/>
        <pc:sldMkLst>
          <pc:docMk/>
          <pc:sldMk cId="2170106159" sldId="257"/>
        </pc:sldMkLst>
        <pc:picChg chg="del">
          <ac:chgData name="Joakim Jideström" userId="55301464-3ae5-4df5-b584-5e5b60ec0c1b" providerId="ADAL" clId="{55BEA114-65DF-4831-B0DA-3F089B9AB1A6}" dt="2026-06-22T11:48:46.196" v="3" actId="478"/>
          <ac:picMkLst>
            <pc:docMk/>
            <pc:sldMk cId="2170106159" sldId="257"/>
            <ac:picMk id="1026" creationId="{16466056-77EE-E2A0-128E-33EC0D51737E}"/>
          </ac:picMkLst>
        </pc:picChg>
      </pc:sldChg>
      <pc:sldChg chg="delSp">
        <pc:chgData name="Joakim Jideström" userId="55301464-3ae5-4df5-b584-5e5b60ec0c1b" providerId="ADAL" clId="{55BEA114-65DF-4831-B0DA-3F089B9AB1A6}" dt="2026-06-22T11:48:49.900" v="4" actId="478"/>
        <pc:sldMkLst>
          <pc:docMk/>
          <pc:sldMk cId="3336613257" sldId="259"/>
        </pc:sldMkLst>
        <pc:picChg chg="del">
          <ac:chgData name="Joakim Jideström" userId="55301464-3ae5-4df5-b584-5e5b60ec0c1b" providerId="ADAL" clId="{55BEA114-65DF-4831-B0DA-3F089B9AB1A6}" dt="2026-06-22T11:48:49.900" v="4" actId="478"/>
          <ac:picMkLst>
            <pc:docMk/>
            <pc:sldMk cId="3336613257" sldId="259"/>
            <ac:picMk id="1026" creationId="{EF18E46C-ED2D-49B9-8904-EDCDB3829634}"/>
          </ac:picMkLst>
        </pc:picChg>
      </pc:sldChg>
      <pc:sldChg chg="delSp">
        <pc:chgData name="Joakim Jideström" userId="55301464-3ae5-4df5-b584-5e5b60ec0c1b" providerId="ADAL" clId="{55BEA114-65DF-4831-B0DA-3F089B9AB1A6}" dt="2026-06-22T11:48:52.497" v="5" actId="478"/>
        <pc:sldMkLst>
          <pc:docMk/>
          <pc:sldMk cId="2481565637" sldId="260"/>
        </pc:sldMkLst>
        <pc:picChg chg="del">
          <ac:chgData name="Joakim Jideström" userId="55301464-3ae5-4df5-b584-5e5b60ec0c1b" providerId="ADAL" clId="{55BEA114-65DF-4831-B0DA-3F089B9AB1A6}" dt="2026-06-22T11:48:52.497" v="5" actId="478"/>
          <ac:picMkLst>
            <pc:docMk/>
            <pc:sldMk cId="2481565637" sldId="260"/>
            <ac:picMk id="5122" creationId="{D66256AF-2F0B-49D1-9FB6-3021197D8FD6}"/>
          </ac:picMkLst>
        </pc:picChg>
      </pc:sldChg>
      <pc:sldChg chg="delSp">
        <pc:chgData name="Joakim Jideström" userId="55301464-3ae5-4df5-b584-5e5b60ec0c1b" providerId="ADAL" clId="{55BEA114-65DF-4831-B0DA-3F089B9AB1A6}" dt="2026-06-22T11:48:54.594" v="6" actId="478"/>
        <pc:sldMkLst>
          <pc:docMk/>
          <pc:sldMk cId="2696542013" sldId="261"/>
        </pc:sldMkLst>
        <pc:picChg chg="del">
          <ac:chgData name="Joakim Jideström" userId="55301464-3ae5-4df5-b584-5e5b60ec0c1b" providerId="ADAL" clId="{55BEA114-65DF-4831-B0DA-3F089B9AB1A6}" dt="2026-06-22T11:48:54.594" v="6" actId="478"/>
          <ac:picMkLst>
            <pc:docMk/>
            <pc:sldMk cId="2696542013" sldId="261"/>
            <ac:picMk id="2050" creationId="{03B093ED-4DAC-41E8-95F4-38D7A81EB0B4}"/>
          </ac:picMkLst>
        </pc:picChg>
      </pc:sldChg>
      <pc:sldChg chg="delSp">
        <pc:chgData name="Joakim Jideström" userId="55301464-3ae5-4df5-b584-5e5b60ec0c1b" providerId="ADAL" clId="{55BEA114-65DF-4831-B0DA-3F089B9AB1A6}" dt="2026-06-22T11:48:56.354" v="7" actId="478"/>
        <pc:sldMkLst>
          <pc:docMk/>
          <pc:sldMk cId="1487766040" sldId="262"/>
        </pc:sldMkLst>
        <pc:picChg chg="del">
          <ac:chgData name="Joakim Jideström" userId="55301464-3ae5-4df5-b584-5e5b60ec0c1b" providerId="ADAL" clId="{55BEA114-65DF-4831-B0DA-3F089B9AB1A6}" dt="2026-06-22T11:48:56.354" v="7" actId="478"/>
          <ac:picMkLst>
            <pc:docMk/>
            <pc:sldMk cId="1487766040" sldId="262"/>
            <ac:picMk id="3074" creationId="{21708DF8-CE11-4232-8EB7-7FE4BAFE7D8A}"/>
          </ac:picMkLst>
        </pc:picChg>
      </pc:sldChg>
      <pc:sldChg chg="delSp">
        <pc:chgData name="Joakim Jideström" userId="55301464-3ae5-4df5-b584-5e5b60ec0c1b" providerId="ADAL" clId="{55BEA114-65DF-4831-B0DA-3F089B9AB1A6}" dt="2026-06-22T11:48:57.752" v="8" actId="478"/>
        <pc:sldMkLst>
          <pc:docMk/>
          <pc:sldMk cId="1680714573" sldId="263"/>
        </pc:sldMkLst>
        <pc:picChg chg="del">
          <ac:chgData name="Joakim Jideström" userId="55301464-3ae5-4df5-b584-5e5b60ec0c1b" providerId="ADAL" clId="{55BEA114-65DF-4831-B0DA-3F089B9AB1A6}" dt="2026-06-22T11:48:57.752" v="8" actId="478"/>
          <ac:picMkLst>
            <pc:docMk/>
            <pc:sldMk cId="1680714573" sldId="263"/>
            <ac:picMk id="2050" creationId="{1F92BB73-EC05-46C9-89A2-2F565D7983BC}"/>
          </ac:picMkLst>
        </pc:picChg>
      </pc:sldChg>
      <pc:sldChg chg="delSp">
        <pc:chgData name="Joakim Jideström" userId="55301464-3ae5-4df5-b584-5e5b60ec0c1b" providerId="ADAL" clId="{55BEA114-65DF-4831-B0DA-3F089B9AB1A6}" dt="2026-06-22T11:49:02.163" v="10" actId="478"/>
        <pc:sldMkLst>
          <pc:docMk/>
          <pc:sldMk cId="3270845091" sldId="265"/>
        </pc:sldMkLst>
        <pc:picChg chg="del">
          <ac:chgData name="Joakim Jideström" userId="55301464-3ae5-4df5-b584-5e5b60ec0c1b" providerId="ADAL" clId="{55BEA114-65DF-4831-B0DA-3F089B9AB1A6}" dt="2026-06-22T11:49:00.760" v="9" actId="478"/>
          <ac:picMkLst>
            <pc:docMk/>
            <pc:sldMk cId="3270845091" sldId="265"/>
            <ac:picMk id="4098" creationId="{522543F9-DC21-417B-B930-408CCC20ECC8}"/>
          </ac:picMkLst>
        </pc:picChg>
        <pc:picChg chg="del">
          <ac:chgData name="Joakim Jideström" userId="55301464-3ae5-4df5-b584-5e5b60ec0c1b" providerId="ADAL" clId="{55BEA114-65DF-4831-B0DA-3F089B9AB1A6}" dt="2026-06-22T11:49:02.163" v="10" actId="478"/>
          <ac:picMkLst>
            <pc:docMk/>
            <pc:sldMk cId="3270845091" sldId="265"/>
            <ac:picMk id="4100" creationId="{7CFDD640-D6B3-4FF5-AC2B-225AAF26DB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CF53B7-C3A1-47D7-BC00-5E71B22E7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885565C-47CF-4814-9A74-84F47F0C9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23E00C-CF1A-481A-93A8-F37F492F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BB3976-BB29-49B7-9C1A-69046F64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168132-B91A-4893-8C18-9A410C50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756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58DF5C-792D-4442-A7BF-1B9E8AC27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95693C-4F3B-4A52-B4CE-671183FE7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5E374A-A11F-4E1C-8788-470F3F90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B4CD2B-36F0-4E0C-B16B-03C5E123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809C0E-D354-45C3-BA8F-6C079A54D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519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3FEA64-6B5F-4D52-A3BC-15A524D1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809B631-FC9F-4ACC-A67A-F295FD36D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9623C7-CED1-41BA-B103-B51C3DD6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561900-D593-4BFA-9B04-4937B7F6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D2E28F-355B-4D7E-B724-2B14B6EA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316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C9E5D0-B145-42B1-9294-0F426F87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232985-63A8-4B6E-9AF3-2F8BE5DE1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8950CBF-003E-4039-9E2C-DE17971FA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4EF7444-3000-464D-B0E1-7E43C400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57295D4-75D0-4170-B5E1-B2F7F352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4A876DF-1459-42DB-8308-102D6039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523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313730-7222-431A-9C25-3FE669BD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1B2263-0A3D-449E-B061-E9401F549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DFC14D8-0E3C-4CC6-BACE-F3B07AABD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9862C0C-08AD-4EE9-B8FC-019CC53A2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8847EA9-183B-4498-946C-BF03213A7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C037023-FF15-4EEC-8931-0504F0D8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5D25525-CECC-421D-892D-44E26DFC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D1DCF5D-A482-49EA-A5D3-499C69BE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693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1B60ED-DADC-4BA5-AED5-5C1BC485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56577D8-E687-46EA-A15B-4508BFB37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008AFD-F50F-4721-A096-65604DC2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03242B3-9ABA-4617-A826-7C7B385F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17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02E3768-0398-4BAD-A071-0F09B93F6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79C1675-4CD9-4FFD-9A8B-0977BC13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6785DD9-C42C-4399-ABD2-093A4E99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666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730811-5416-4ABA-81D1-24F088DC0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248A86-0E3A-40A0-BFE7-38AD28AA9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B8B1B7-3FA9-4F41-AF8E-B8C0492C9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FC17F1-3811-48D5-8703-13AFC1172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42EEC24-A7F6-4804-BEEB-400D6070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38D6CC3-8559-4E65-AE16-A3F19FCE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088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A596E8-CAC9-4620-AD54-F30EDC570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BA1A7ED-6BBC-4238-B8A6-8739B0AD8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9D7894-96DF-477B-832A-342343F85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314F5F-4617-43A0-A544-0CE221B80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BEE38-9F8D-4C4B-9B83-E79DDCC4F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A86DBC-4D4D-4A0D-811E-2440DDFA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79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E40D71-2204-48A7-9352-6D11F431B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A5182EB-36DF-4DE6-8B67-BD13BCBF1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0B45D4-EFC3-451E-969B-4EE31CDA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2BA889-91C4-4740-93CC-3BD0B8C9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FFBE48-2E31-4FB3-9703-434FF216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172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939666C-2D14-4767-BB04-6C413B5B2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5965404-848A-48BD-8EF9-9ECDEF3F3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D5A3A0-BA2D-489D-A119-3C8146DA6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A057AE-DD5C-4293-8231-56CBFE46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10C6EA-1044-4C46-B2DB-7937553EE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625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CE5E10A-DB73-4676-85C7-576BD466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2958766-C908-4A9B-B850-5D3F076D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5BAE0D-6B9E-42D3-A074-B66C4B539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74920-7313-4DE2-9672-4E3CAEC64078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9AE409-FDED-48E5-B71B-19EF03033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C60D85-6D11-42BF-91D2-30897B4F9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D99B3-08A3-4661-95BC-AF5EF17199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872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AC7003-95ED-4EFD-8B28-51066D9FF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Andra världskrigets slut och Sverige under 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8BF7809-C409-4111-9459-8A012C2DA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5550568"/>
            <a:ext cx="6465286" cy="602551"/>
          </a:xfrm>
        </p:spPr>
        <p:txBody>
          <a:bodyPr>
            <a:normAutofit/>
          </a:bodyPr>
          <a:lstStyle/>
          <a:p>
            <a:pPr algn="l"/>
            <a:r>
              <a:rPr lang="sv-SE" sz="2000">
                <a:solidFill>
                  <a:srgbClr val="E7E6E6"/>
                </a:solidFill>
              </a:rPr>
              <a:t>Hur såg kriget ut från 1941? Vilken roll hade Sverige? </a:t>
            </a:r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2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7023CB4-229E-48A0-A121-832BAAC4C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Nazityskland skapar ett tvåfrontskrig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7DDE55-4889-4C18-B61D-482F35A1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710688"/>
            <a:ext cx="5157777" cy="3933952"/>
          </a:xfrm>
        </p:spPr>
        <p:txBody>
          <a:bodyPr>
            <a:normAutofit lnSpcReduction="10000"/>
          </a:bodyPr>
          <a:lstStyle/>
          <a:p>
            <a:r>
              <a:rPr lang="sv-SE" sz="1400" dirty="0"/>
              <a:t>1941 inleds Operation </a:t>
            </a:r>
            <a:r>
              <a:rPr lang="sv-SE" sz="1400" dirty="0" err="1"/>
              <a:t>Barbarossa</a:t>
            </a:r>
            <a:r>
              <a:rPr lang="sv-SE" sz="1400" dirty="0"/>
              <a:t> – En militär operation som hade målet att ta över Sovjetunionen – Molotov-Ribbentrop-pakten bryts</a:t>
            </a:r>
          </a:p>
          <a:p>
            <a:endParaRPr lang="sv-SE" sz="1400" dirty="0"/>
          </a:p>
          <a:p>
            <a:r>
              <a:rPr lang="sv-SE" sz="1400" dirty="0"/>
              <a:t>En stor armé mobiliserades och tog sig mot Sovjet (runt 4 miljoner) – Tar även över Baltikum</a:t>
            </a:r>
          </a:p>
          <a:p>
            <a:endParaRPr lang="sv-SE" sz="1400" dirty="0"/>
          </a:p>
          <a:p>
            <a:r>
              <a:rPr lang="sv-SE" sz="1400" dirty="0"/>
              <a:t>Stora tyska framgångar till en början – Sedan stora motgångar (till följd dels av den kalla vintern) </a:t>
            </a:r>
          </a:p>
          <a:p>
            <a:endParaRPr lang="sv-SE" sz="1400" dirty="0"/>
          </a:p>
          <a:p>
            <a:r>
              <a:rPr lang="sv-SE" sz="1400" dirty="0"/>
              <a:t>Antagligen ett stort misstag eftersom Tyskland då fick tvåfrontskrig – De allierade mobiliserade på västfronten</a:t>
            </a:r>
          </a:p>
          <a:p>
            <a:endParaRPr lang="sv-SE" sz="1400" dirty="0"/>
          </a:p>
          <a:p>
            <a:r>
              <a:rPr lang="sv-SE" sz="1400" dirty="0"/>
              <a:t>Första riktiga militära nederlaget för Nazityskland – Vid Stalingrad vänder det 1943</a:t>
            </a:r>
          </a:p>
          <a:p>
            <a:endParaRPr lang="sv-SE" sz="1000" dirty="0"/>
          </a:p>
          <a:p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217010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C9414E-7BE4-4781-84A4-AEFC342A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En bild som visar karta&#10;&#10;Automatiskt genererad beskrivning">
            <a:extLst>
              <a:ext uri="{FF2B5EF4-FFF2-40B4-BE49-F238E27FC236}">
                <a16:creationId xmlns:a16="http://schemas.microsoft.com/office/drawing/2014/main" id="{53B995F3-5D89-499F-BF47-3DC8DA2BE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94" y="2164080"/>
            <a:ext cx="3794054" cy="3449820"/>
          </a:xfrm>
        </p:spPr>
      </p:pic>
      <p:pic>
        <p:nvPicPr>
          <p:cNvPr id="7" name="Bildobjekt 6" descr="En bild som visar karta&#10;&#10;Automatiskt genererad beskrivning">
            <a:extLst>
              <a:ext uri="{FF2B5EF4-FFF2-40B4-BE49-F238E27FC236}">
                <a16:creationId xmlns:a16="http://schemas.microsoft.com/office/drawing/2014/main" id="{837CCC3B-0CD3-4CAA-9F7A-306D7D59E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973" y="2155274"/>
            <a:ext cx="3794053" cy="3458626"/>
          </a:xfrm>
          <a:prstGeom prst="rect">
            <a:avLst/>
          </a:prstGeom>
        </p:spPr>
      </p:pic>
      <p:pic>
        <p:nvPicPr>
          <p:cNvPr id="9" name="Bildobjekt 8" descr="En bild som visar karta&#10;&#10;Automatiskt genererad beskrivning">
            <a:extLst>
              <a:ext uri="{FF2B5EF4-FFF2-40B4-BE49-F238E27FC236}">
                <a16:creationId xmlns:a16="http://schemas.microsoft.com/office/drawing/2014/main" id="{23955B8A-16D8-4770-B3C1-1D5A1F50B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727" y="2161625"/>
            <a:ext cx="3839974" cy="346497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C49EF713-374C-48F1-8601-A24FDAE17CEC}"/>
              </a:ext>
            </a:extLst>
          </p:cNvPr>
          <p:cNvSpPr txBox="1"/>
          <p:nvPr/>
        </p:nvSpPr>
        <p:spPr>
          <a:xfrm>
            <a:off x="389511" y="5717960"/>
            <a:ext cx="329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Tyskland som störst januari 1943 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3D4BA82-7314-45EA-9D2D-7CBB8F27FB9A}"/>
              </a:ext>
            </a:extLst>
          </p:cNvPr>
          <p:cNvSpPr txBox="1"/>
          <p:nvPr/>
        </p:nvSpPr>
        <p:spPr>
          <a:xfrm>
            <a:off x="4734248" y="5717960"/>
            <a:ext cx="272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Den 6 juni 1944 – D-dagen 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91B894A-9807-4D0B-BFD7-AAD3E04F59B0}"/>
              </a:ext>
            </a:extLst>
          </p:cNvPr>
          <p:cNvSpPr txBox="1"/>
          <p:nvPr/>
        </p:nvSpPr>
        <p:spPr>
          <a:xfrm>
            <a:off x="8507867" y="5717960"/>
            <a:ext cx="369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April 1945 veckor några veckor innan </a:t>
            </a:r>
          </a:p>
          <a:p>
            <a:r>
              <a:rPr lang="sv-SE" dirty="0"/>
              <a:t>                         krigsslut</a:t>
            </a:r>
          </a:p>
        </p:txBody>
      </p:sp>
    </p:spTree>
    <p:extLst>
      <p:ext uri="{BB962C8B-B14F-4D97-AF65-F5344CB8AC3E}">
        <p14:creationId xmlns:p14="http://schemas.microsoft.com/office/powerpoint/2010/main" val="289081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0AAD40-340C-48CB-BF47-84E0109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sv-SE" sz="4000"/>
              <a:t>De allierade lyckas mobilisera sig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3E6643-1930-446B-A89C-B6083A9B1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>
            <a:normAutofit/>
          </a:bodyPr>
          <a:lstStyle/>
          <a:p>
            <a:r>
              <a:rPr lang="sv-SE" sz="2400"/>
              <a:t>D-dagen – Landstigningen i Normandie – Man lyckas trycka tillbaka Tyskland från Frankrike – 6 juni 1944</a:t>
            </a:r>
          </a:p>
          <a:p>
            <a:endParaRPr lang="sv-SE" sz="2400"/>
          </a:p>
          <a:p>
            <a:r>
              <a:rPr lang="sv-SE" sz="2400"/>
              <a:t>Tyskland som redan hade det tufft österut blir överrumplat i väst</a:t>
            </a:r>
          </a:p>
          <a:p>
            <a:endParaRPr lang="sv-SE" sz="2400"/>
          </a:p>
          <a:p>
            <a:r>
              <a:rPr lang="sv-SE" sz="2400"/>
              <a:t>De allierade tränger in från väst och öst. Tyskland kapitulerar under maj 1945</a:t>
            </a:r>
          </a:p>
          <a:p>
            <a:endParaRPr lang="sv-SE" sz="2400"/>
          </a:p>
          <a:p>
            <a:pPr marL="0" indent="0">
              <a:buNone/>
            </a:pP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333661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5E1FC38-6841-4941-8E51-D5293521F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sv-SE" sz="4000"/>
              <a:t>Sista striderna i Asien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38A0E9-F282-42F6-A997-168D6B213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/>
              <a:t>Efter Japans attack på USA militära bas Pearl </a:t>
            </a:r>
            <a:r>
              <a:rPr lang="sv-SE" sz="1800" dirty="0" err="1"/>
              <a:t>Habour</a:t>
            </a:r>
            <a:r>
              <a:rPr lang="sv-SE" sz="1800" dirty="0"/>
              <a:t> – USA trycker Japan långsamt bort i Stilla havet – Japan vägrar att ge sig – Hög krigsmoral </a:t>
            </a:r>
          </a:p>
          <a:p>
            <a:endParaRPr lang="sv-SE" sz="1800" dirty="0"/>
          </a:p>
          <a:p>
            <a:r>
              <a:rPr lang="sv-SE" sz="1800" dirty="0"/>
              <a:t>Den 6 augusti och 9 augusti 1945 släpper USA atombomber (mest kraftfulla bomberna människor producerat) över de Japanska städerna Hiroshima och Nagasaki – Order från den amerikanska presidenten Harry S. Truman </a:t>
            </a:r>
          </a:p>
          <a:p>
            <a:endParaRPr lang="sv-SE" sz="1800" dirty="0"/>
          </a:p>
          <a:p>
            <a:r>
              <a:rPr lang="sv-SE" sz="1800" dirty="0"/>
              <a:t>Japan kapitulerar några </a:t>
            </a:r>
            <a:r>
              <a:rPr lang="sv-SE" sz="1800"/>
              <a:t>dagar efter</a:t>
            </a:r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481565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2BA972-0D3C-4E32-A3F9-F58C9EC71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5E2BF9-3595-4C24-BC79-0EBDEF4EE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654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9669F92-A9C0-4322-846D-E0E5005A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dirty="0"/>
              <a:t>Sverige under Andra världskriget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1B94B6-9ABE-4E3C-8F09-1945C95A2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sv-SE" sz="1900"/>
              <a:t>Vid krigsutbrottet deklarerar Sverige att man är neutral i kriget </a:t>
            </a:r>
          </a:p>
          <a:p>
            <a:endParaRPr lang="sv-SE" sz="1900"/>
          </a:p>
          <a:p>
            <a:r>
              <a:rPr lang="sv-SE" sz="1900"/>
              <a:t>Samtidigt exporterade man till exempel järnmalm till Tyskland och kullager till Storbritannien – Sverige stort behov av export under kriget</a:t>
            </a:r>
          </a:p>
          <a:p>
            <a:endParaRPr lang="sv-SE" sz="1900"/>
          </a:p>
          <a:p>
            <a:r>
              <a:rPr lang="sv-SE" sz="1900"/>
              <a:t>Efter Tysklands ockupation av Norge och Danmark hade Sverige svårt att exportera vidare till Storbritannien – Fortsatte däremot järnmalmexporten till Tyskland </a:t>
            </a:r>
          </a:p>
        </p:txBody>
      </p:sp>
    </p:spTree>
    <p:extLst>
      <p:ext uri="{BB962C8B-B14F-4D97-AF65-F5344CB8AC3E}">
        <p14:creationId xmlns:p14="http://schemas.microsoft.com/office/powerpoint/2010/main" val="148776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03D67A3-D241-409C-9B83-394DACFC7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sv-SE" sz="3700"/>
              <a:t>Tysktågen, censur och flyktingar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FBEE84-8575-41C8-B84A-6C62D41EB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r>
              <a:rPr lang="sv-SE" sz="1400" dirty="0"/>
              <a:t>Mellan 1940-1943 transporterades 2 miljoner tyska soldater genom Sverige till Norge med svenska tåg och svensk järnväg </a:t>
            </a:r>
          </a:p>
          <a:p>
            <a:endParaRPr lang="sv-SE" sz="1400" dirty="0"/>
          </a:p>
          <a:p>
            <a:r>
              <a:rPr lang="sv-SE" sz="1400" dirty="0"/>
              <a:t>Under kriget censurerade den svenska staten artiklar och information kring vad som skedde i kriget (till en början med fördel för Tyskland) – Bland annat information om Förintelsen</a:t>
            </a:r>
          </a:p>
          <a:p>
            <a:pPr marL="0" indent="0">
              <a:buNone/>
            </a:pPr>
            <a:endParaRPr lang="sv-SE" sz="1400" dirty="0"/>
          </a:p>
          <a:p>
            <a:r>
              <a:rPr lang="sv-SE" sz="1400" dirty="0"/>
              <a:t>Sverige var oerhört restriktiv med att ta emot judiska flyktingar under andra världskriget (inte samma inställning som för finländska krigsbarn – Först i slutet av kriget (1943) ändrades flyktingpolitiken – Varför ändrades det? Antagligen för att Tysklands krigslycka vände</a:t>
            </a:r>
          </a:p>
        </p:txBody>
      </p:sp>
    </p:spTree>
    <p:extLst>
      <p:ext uri="{BB962C8B-B14F-4D97-AF65-F5344CB8AC3E}">
        <p14:creationId xmlns:p14="http://schemas.microsoft.com/office/powerpoint/2010/main" val="168071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291A7F-0F40-4BC6-9FF4-5AC7687C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Eftergiftspolitiken – Moraliskt fel eller rätt?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49E2FF-36B4-4237-AEB6-2F01313C6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Sverige gjorde allt för att undvika gå med i kriget </a:t>
            </a:r>
          </a:p>
          <a:p>
            <a:endParaRPr lang="sv-SE" dirty="0"/>
          </a:p>
          <a:p>
            <a:r>
              <a:rPr lang="sv-SE" dirty="0"/>
              <a:t>Man vände kappan efter vinden efter 1943 då Tyskland inte längre såg ut som vinnaren av kriget </a:t>
            </a:r>
          </a:p>
          <a:p>
            <a:endParaRPr lang="sv-SE" dirty="0"/>
          </a:p>
          <a:p>
            <a:r>
              <a:rPr lang="sv-SE" dirty="0"/>
              <a:t>Räddade en stor del av svenska befolkningen? Men till vilket pris? </a:t>
            </a:r>
          </a:p>
          <a:p>
            <a:endParaRPr lang="sv-SE" dirty="0"/>
          </a:p>
          <a:p>
            <a:r>
              <a:rPr lang="sv-SE" dirty="0"/>
              <a:t>Förintelsen – Sverige hade god förståelse kring hur judar behandlades i Tyskland (censur fanns) – Stor protester när norska judar deporterades </a:t>
            </a:r>
          </a:p>
        </p:txBody>
      </p:sp>
    </p:spTree>
    <p:extLst>
      <p:ext uri="{BB962C8B-B14F-4D97-AF65-F5344CB8AC3E}">
        <p14:creationId xmlns:p14="http://schemas.microsoft.com/office/powerpoint/2010/main" val="2673349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A66AC3-97C9-462C-A101-5F2567EA9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Några svenska individer under kriget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5F2C1FB-8BB9-4DC2-A3EA-D512C2103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DBA40BE-1E6B-48C8-A53E-28DB67EC9F90}"/>
              </a:ext>
            </a:extLst>
          </p:cNvPr>
          <p:cNvSpPr txBox="1"/>
          <p:nvPr/>
        </p:nvSpPr>
        <p:spPr>
          <a:xfrm>
            <a:off x="375920" y="4541520"/>
            <a:ext cx="4718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Torgny </a:t>
            </a:r>
            <a:r>
              <a:rPr lang="sv-SE" dirty="0" err="1"/>
              <a:t>Segestedt</a:t>
            </a:r>
            <a:r>
              <a:rPr lang="sv-SE" dirty="0"/>
              <a:t> var historiker och </a:t>
            </a:r>
          </a:p>
          <a:p>
            <a:r>
              <a:rPr lang="sv-SE" dirty="0"/>
              <a:t>skrev om sin avsky mot nazismen </a:t>
            </a:r>
            <a:r>
              <a:rPr lang="sv-SE"/>
              <a:t>och Hitler bad </a:t>
            </a:r>
            <a:endParaRPr lang="sv-SE" dirty="0"/>
          </a:p>
          <a:p>
            <a:r>
              <a:rPr lang="sv-SE" dirty="0"/>
              <a:t>flera gånger svenska staten att</a:t>
            </a:r>
          </a:p>
          <a:p>
            <a:r>
              <a:rPr lang="sv-SE" dirty="0"/>
              <a:t>censurera honom.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1157CDF-625B-408D-A84F-2455547A6804}"/>
              </a:ext>
            </a:extLst>
          </p:cNvPr>
          <p:cNvSpPr txBox="1"/>
          <p:nvPr/>
        </p:nvSpPr>
        <p:spPr>
          <a:xfrm>
            <a:off x="6502400" y="4847354"/>
            <a:ext cx="4327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Raoul Wallenberg var diplomat och affärsman som räddade stora tiotusentals judar i Ungern. Är sedan 1945 försvunnen, ingen vet vad som hände med Raoul.</a:t>
            </a:r>
          </a:p>
        </p:txBody>
      </p:sp>
    </p:spTree>
    <p:extLst>
      <p:ext uri="{BB962C8B-B14F-4D97-AF65-F5344CB8AC3E}">
        <p14:creationId xmlns:p14="http://schemas.microsoft.com/office/powerpoint/2010/main" val="3270845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2825</TotalTime>
  <Words>516</Words>
  <Application>Microsoft Office PowerPoint</Application>
  <PresentationFormat>Bredbild</PresentationFormat>
  <Paragraphs>54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Andra världskrigets slut och Sverige under kriget </vt:lpstr>
      <vt:lpstr>Nazityskland skapar ett tvåfrontskrig </vt:lpstr>
      <vt:lpstr>PowerPoint-presentation</vt:lpstr>
      <vt:lpstr>De allierade lyckas mobilisera sig</vt:lpstr>
      <vt:lpstr>Sista striderna i Asien </vt:lpstr>
      <vt:lpstr>PowerPoint-presentation</vt:lpstr>
      <vt:lpstr>Sverige under Andra världskriget </vt:lpstr>
      <vt:lpstr>Tysktågen, censur och flyktingar </vt:lpstr>
      <vt:lpstr>Eftergiftspolitiken – Moraliskt fel eller rätt? </vt:lpstr>
      <vt:lpstr>Några svenska individer under kriget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Andra världskrigets slut och Sverige under kriget </dc:title>
  <dc:creator>Joakim Jideström</dc:creator>
  <cp:lastModifiedBy>Joakim Jideström</cp:lastModifiedBy>
  <cp:revision>1</cp:revision>
  <dcterms:created xsi:type="dcterms:W3CDTF">2022-04-22T05:46:42Z</dcterms:created>
  <dcterms:modified xsi:type="dcterms:W3CDTF">2026-06-22T11:49:08Z</dcterms:modified>
</cp:coreProperties>
</file>