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F16735-19BF-48AA-9AA7-32E9B1F5C348}" v="9" dt="2026-06-18T08:24:25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Jideström" userId="55301464-3ae5-4df5-b584-5e5b60ec0c1b" providerId="ADAL" clId="{55BEA114-65DF-4831-B0DA-3F089B9AB1A6}"/>
    <pc:docChg chg="modSld">
      <pc:chgData name="Joakim Jideström" userId="55301464-3ae5-4df5-b584-5e5b60ec0c1b" providerId="ADAL" clId="{55BEA114-65DF-4831-B0DA-3F089B9AB1A6}" dt="2026-06-18T08:24:25.388" v="8" actId="478"/>
      <pc:docMkLst>
        <pc:docMk/>
      </pc:docMkLst>
      <pc:sldChg chg="delSp">
        <pc:chgData name="Joakim Jideström" userId="55301464-3ae5-4df5-b584-5e5b60ec0c1b" providerId="ADAL" clId="{55BEA114-65DF-4831-B0DA-3F089B9AB1A6}" dt="2026-06-18T08:24:02.185" v="1" actId="478"/>
        <pc:sldMkLst>
          <pc:docMk/>
          <pc:sldMk cId="4000626991" sldId="256"/>
        </pc:sldMkLst>
        <pc:picChg chg="del">
          <ac:chgData name="Joakim Jideström" userId="55301464-3ae5-4df5-b584-5e5b60ec0c1b" providerId="ADAL" clId="{55BEA114-65DF-4831-B0DA-3F089B9AB1A6}" dt="2026-06-18T08:24:02.185" v="1" actId="478"/>
          <ac:picMkLst>
            <pc:docMk/>
            <pc:sldMk cId="4000626991" sldId="256"/>
            <ac:picMk id="1028" creationId="{63322637-21D4-A910-CE49-D2F0CD094EA2}"/>
          </ac:picMkLst>
        </pc:picChg>
        <pc:picChg chg="del">
          <ac:chgData name="Joakim Jideström" userId="55301464-3ae5-4df5-b584-5e5b60ec0c1b" providerId="ADAL" clId="{55BEA114-65DF-4831-B0DA-3F089B9AB1A6}" dt="2026-06-18T08:24:01.136" v="0" actId="478"/>
          <ac:picMkLst>
            <pc:docMk/>
            <pc:sldMk cId="4000626991" sldId="256"/>
            <ac:picMk id="1030" creationId="{37BA6053-8F8A-EE4B-7749-FA435E36C612}"/>
          </ac:picMkLst>
        </pc:picChg>
      </pc:sldChg>
      <pc:sldChg chg="delSp">
        <pc:chgData name="Joakim Jideström" userId="55301464-3ae5-4df5-b584-5e5b60ec0c1b" providerId="ADAL" clId="{55BEA114-65DF-4831-B0DA-3F089B9AB1A6}" dt="2026-06-18T08:24:04.457" v="2" actId="478"/>
        <pc:sldMkLst>
          <pc:docMk/>
          <pc:sldMk cId="1600877581" sldId="257"/>
        </pc:sldMkLst>
        <pc:picChg chg="del">
          <ac:chgData name="Joakim Jideström" userId="55301464-3ae5-4df5-b584-5e5b60ec0c1b" providerId="ADAL" clId="{55BEA114-65DF-4831-B0DA-3F089B9AB1A6}" dt="2026-06-18T08:24:04.457" v="2" actId="478"/>
          <ac:picMkLst>
            <pc:docMk/>
            <pc:sldMk cId="1600877581" sldId="257"/>
            <ac:picMk id="2050" creationId="{C192E3D0-7D2B-FB93-A5F4-8A234665E610}"/>
          </ac:picMkLst>
        </pc:picChg>
      </pc:sldChg>
      <pc:sldChg chg="delSp">
        <pc:chgData name="Joakim Jideström" userId="55301464-3ae5-4df5-b584-5e5b60ec0c1b" providerId="ADAL" clId="{55BEA114-65DF-4831-B0DA-3F089B9AB1A6}" dt="2026-06-18T08:24:06.762" v="3" actId="478"/>
        <pc:sldMkLst>
          <pc:docMk/>
          <pc:sldMk cId="953418577" sldId="258"/>
        </pc:sldMkLst>
        <pc:picChg chg="del">
          <ac:chgData name="Joakim Jideström" userId="55301464-3ae5-4df5-b584-5e5b60ec0c1b" providerId="ADAL" clId="{55BEA114-65DF-4831-B0DA-3F089B9AB1A6}" dt="2026-06-18T08:24:06.762" v="3" actId="478"/>
          <ac:picMkLst>
            <pc:docMk/>
            <pc:sldMk cId="953418577" sldId="258"/>
            <ac:picMk id="3074" creationId="{1443FBC0-AEBC-BCB7-8A0D-83DA72B8AD5B}"/>
          </ac:picMkLst>
        </pc:picChg>
      </pc:sldChg>
      <pc:sldChg chg="delSp">
        <pc:chgData name="Joakim Jideström" userId="55301464-3ae5-4df5-b584-5e5b60ec0c1b" providerId="ADAL" clId="{55BEA114-65DF-4831-B0DA-3F089B9AB1A6}" dt="2026-06-18T08:24:09.564" v="4" actId="478"/>
        <pc:sldMkLst>
          <pc:docMk/>
          <pc:sldMk cId="3689716527" sldId="259"/>
        </pc:sldMkLst>
        <pc:picChg chg="del">
          <ac:chgData name="Joakim Jideström" userId="55301464-3ae5-4df5-b584-5e5b60ec0c1b" providerId="ADAL" clId="{55BEA114-65DF-4831-B0DA-3F089B9AB1A6}" dt="2026-06-18T08:24:09.564" v="4" actId="478"/>
          <ac:picMkLst>
            <pc:docMk/>
            <pc:sldMk cId="3689716527" sldId="259"/>
            <ac:picMk id="4098" creationId="{D0EA7E36-B805-E0E1-B6BC-699A9DF8C823}"/>
          </ac:picMkLst>
        </pc:picChg>
      </pc:sldChg>
      <pc:sldChg chg="delSp">
        <pc:chgData name="Joakim Jideström" userId="55301464-3ae5-4df5-b584-5e5b60ec0c1b" providerId="ADAL" clId="{55BEA114-65DF-4831-B0DA-3F089B9AB1A6}" dt="2026-06-18T08:24:14.163" v="6" actId="478"/>
        <pc:sldMkLst>
          <pc:docMk/>
          <pc:sldMk cId="3088406645" sldId="260"/>
        </pc:sldMkLst>
        <pc:picChg chg="del">
          <ac:chgData name="Joakim Jideström" userId="55301464-3ae5-4df5-b584-5e5b60ec0c1b" providerId="ADAL" clId="{55BEA114-65DF-4831-B0DA-3F089B9AB1A6}" dt="2026-06-18T08:24:13.138" v="5" actId="478"/>
          <ac:picMkLst>
            <pc:docMk/>
            <pc:sldMk cId="3088406645" sldId="260"/>
            <ac:picMk id="5122" creationId="{83BE885D-1C61-4663-7ECE-BA1DEFE6DA4C}"/>
          </ac:picMkLst>
        </pc:picChg>
        <pc:picChg chg="del">
          <ac:chgData name="Joakim Jideström" userId="55301464-3ae5-4df5-b584-5e5b60ec0c1b" providerId="ADAL" clId="{55BEA114-65DF-4831-B0DA-3F089B9AB1A6}" dt="2026-06-18T08:24:14.163" v="6" actId="478"/>
          <ac:picMkLst>
            <pc:docMk/>
            <pc:sldMk cId="3088406645" sldId="260"/>
            <ac:picMk id="5124" creationId="{288C6FA9-4127-A358-084A-E19AD22216A2}"/>
          </ac:picMkLst>
        </pc:picChg>
      </pc:sldChg>
      <pc:sldChg chg="delSp">
        <pc:chgData name="Joakim Jideström" userId="55301464-3ae5-4df5-b584-5e5b60ec0c1b" providerId="ADAL" clId="{55BEA114-65DF-4831-B0DA-3F089B9AB1A6}" dt="2026-06-18T08:24:18.719" v="7" actId="478"/>
        <pc:sldMkLst>
          <pc:docMk/>
          <pc:sldMk cId="4182528754" sldId="261"/>
        </pc:sldMkLst>
        <pc:picChg chg="del">
          <ac:chgData name="Joakim Jideström" userId="55301464-3ae5-4df5-b584-5e5b60ec0c1b" providerId="ADAL" clId="{55BEA114-65DF-4831-B0DA-3F089B9AB1A6}" dt="2026-06-18T08:24:18.719" v="7" actId="478"/>
          <ac:picMkLst>
            <pc:docMk/>
            <pc:sldMk cId="4182528754" sldId="261"/>
            <ac:picMk id="6146" creationId="{AB5BB7E2-0244-67AA-971A-B14E7CAD9880}"/>
          </ac:picMkLst>
        </pc:picChg>
      </pc:sldChg>
      <pc:sldChg chg="delSp">
        <pc:chgData name="Joakim Jideström" userId="55301464-3ae5-4df5-b584-5e5b60ec0c1b" providerId="ADAL" clId="{55BEA114-65DF-4831-B0DA-3F089B9AB1A6}" dt="2026-06-18T08:24:25.388" v="8" actId="478"/>
        <pc:sldMkLst>
          <pc:docMk/>
          <pc:sldMk cId="2077616881" sldId="262"/>
        </pc:sldMkLst>
        <pc:picChg chg="del">
          <ac:chgData name="Joakim Jideström" userId="55301464-3ae5-4df5-b584-5e5b60ec0c1b" providerId="ADAL" clId="{55BEA114-65DF-4831-B0DA-3F089B9AB1A6}" dt="2026-06-18T08:24:25.388" v="8" actId="478"/>
          <ac:picMkLst>
            <pc:docMk/>
            <pc:sldMk cId="2077616881" sldId="262"/>
            <ac:picMk id="7170" creationId="{FB090E7B-C120-D26E-F2EF-284B161C84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F8CD9C-EB26-AD73-1BF7-2933FCE42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85B3732-42A2-32E4-0992-FB1379C72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BEFA50C-0F15-4198-B1B7-F040D44E5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15B6D1-040A-FAB3-6ABF-D95BFF901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5332D5-781C-71D6-1C60-D711B7AB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81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59F5A1-556A-2A5F-C967-6BD7ED37C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A316858-EC26-29EC-ABC4-86A50C260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9B0F08-6F31-E7D2-44EF-FEE34A458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B42C9-2312-6257-B56E-092DC3F3E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4C93EC-CD8D-DA13-2AB9-41DDD65F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5484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9C28A39-040B-A18A-9658-9294C90DFB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1BDA882-8236-60AC-AEB2-C1A04F4399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F8B731-2ED7-3E0D-7613-BBB5165A2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CE7A9E-611F-5ADB-B2AE-C7E55E45F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850D29-B714-0378-8CE6-130042C5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71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7AB59F-0FEF-93DE-F4B0-5165F24F4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8380B1-8485-E12B-329E-139267DD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C8AB28-D751-D650-CDB8-2429F16B9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D10056-B07B-1D52-71C6-B4CA6860D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A7FB8C-F17B-9CA3-CB71-8B6B90A12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422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D528EB-82C3-E6F9-A862-5C5A78618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F983AF5-FADC-6B35-8B34-B1F39648C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2863DD-6921-D89A-4E11-1E83AAA3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0771E6-BA6B-2F31-2F15-29D861E5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5E57F8-4A18-4763-9BDE-70DA65531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979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8758D3-6724-A451-9D8A-924C7859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FB2B5A-6B50-0086-8B3E-DB5DBCFF75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C8996D1-7C7F-4CB4-74C4-E0D768F88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1A6533E-48E6-C37C-27E0-8E42BB88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FFDBCE3-EBB8-D7DF-723E-E30361EA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675AD9-DA48-AB32-7557-5ABF8B7DB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0809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D3EE88-7C54-C1EB-47B6-1BD78C2AF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F7BF70-9D28-4945-7429-02E2D97A6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BA053C7-76BA-23FD-DD44-4FB57622C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ABA8FFA-112B-89A8-682E-A9EBCE52CC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48B83F6-A9B6-EA93-2E20-99A1CFD4C2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9279C58-3320-6215-712F-595AC2840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C75C8DC-AFBF-B391-E193-8DBD9C7EB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3B6D21F-BEBA-FE2F-27FF-107F79BC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277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4C4BD3-4C4B-D025-5E4E-3D10F1FE7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57F4BCA-DB37-2AC7-B7A8-77F89BB36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5D4A2DB-7C39-04A0-244D-415B9AD98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8DFD70-6AE7-6DF2-9057-3C5A2913D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44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AA3CF8A-4191-C7B7-FB9D-980D1F51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975849A-397E-12EA-EFD9-161551E29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D59992C-0BD5-2DCD-20EB-7A67095F3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171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0D091D-12AD-9CFC-160F-B00841B82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EFF789-18D0-185D-48C8-59CB635F6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33EAAED-9085-FD1C-AC22-6F81050CB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0E6E051-D523-2D74-71DA-2996A5572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66AFC7E-7891-90DA-D5ED-9055AEA8F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C2630F2-5C0E-8AF9-69E3-0FCC3725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7881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D17C6E-E5DC-5A47-3048-83BA82AB9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07AC894-4B55-CDC2-DBD6-F12B03149C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ED41427-73E4-BA0F-D7A0-966FCAC8F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44068F1-490C-A1A5-53BF-9FEBBCC8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FD5A4B3-2B41-28CB-E690-DC87E8DC7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026437-A139-7CB0-8563-B917EA5CA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522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5ED8700-F52C-5CBB-6BE9-A81392453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CC5FD2D-0002-A3C4-351E-C9BA60972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B19507-B0CA-381F-EF74-3ECF4F37DE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C688C-A378-490F-ADC2-816C4A7561DA}" type="datetimeFigureOut">
              <a:rPr lang="sv-SE" smtClean="0"/>
              <a:t>2026-06-18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A7E196-E809-7376-C693-5DDAA5755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7E4670D-47B5-0281-8693-591C0B72B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85A34-B1DC-42AF-954B-AF5AA60D28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665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2726AF9-41CA-7F43-854E-480C2BEF0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4513" y="841375"/>
            <a:ext cx="3505200" cy="3114698"/>
          </a:xfrm>
        </p:spPr>
        <p:txBody>
          <a:bodyPr>
            <a:normAutofit/>
          </a:bodyPr>
          <a:lstStyle/>
          <a:p>
            <a:r>
              <a:rPr lang="sv-SE" sz="5200">
                <a:solidFill>
                  <a:schemeClr val="bg1"/>
                </a:solidFill>
              </a:rPr>
              <a:t>Andra tidiga civilisationer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0292B0F-FF4C-C9E5-BBBD-6EF655D0BD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4513" y="4337072"/>
            <a:ext cx="3506264" cy="1671616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Exempel Kina och Indien </a:t>
            </a:r>
          </a:p>
        </p:txBody>
      </p: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062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8478F6-622E-880B-1DDC-ACED486C9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dirty="0"/>
              <a:t>Kina – Tre tidiga dynastier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3A13B2-48D2-BA2A-B30E-FD499BC74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7023369" cy="4267193"/>
          </a:xfrm>
        </p:spPr>
        <p:txBody>
          <a:bodyPr>
            <a:normAutofit/>
          </a:bodyPr>
          <a:lstStyle/>
          <a:p>
            <a:r>
              <a:rPr lang="sv-SE" sz="2000" dirty="0"/>
              <a:t>Kinesisk historieskrivning delas upp i dynastier (kejsarlängder, tänk ungefär kungahus) </a:t>
            </a:r>
          </a:p>
          <a:p>
            <a:endParaRPr lang="sv-SE" sz="2000" dirty="0"/>
          </a:p>
          <a:p>
            <a:r>
              <a:rPr lang="sv-SE" sz="2000" dirty="0"/>
              <a:t>Xia-dynastin är den man traditionellt säger är den första dynastin i Kina ca. 2000 f.kr, </a:t>
            </a:r>
          </a:p>
          <a:p>
            <a:endParaRPr lang="sv-SE" sz="2000" dirty="0"/>
          </a:p>
          <a:p>
            <a:r>
              <a:rPr lang="sv-SE" sz="2000" dirty="0"/>
              <a:t>Xia-dynastin omnämns i flera historiska verk men dess existens har fortfarande inte kunnat säkerhetsställas </a:t>
            </a:r>
          </a:p>
          <a:p>
            <a:endParaRPr lang="sv-SE" sz="2000" dirty="0"/>
          </a:p>
          <a:p>
            <a:r>
              <a:rPr lang="sv-SE" sz="2000" dirty="0"/>
              <a:t>Xia-dynastin ses idag i Kina som en naturlig del av historieskrivningen men andra historiker är mer skeptiska </a:t>
            </a:r>
          </a:p>
        </p:txBody>
      </p:sp>
      <p:cxnSp>
        <p:nvCxnSpPr>
          <p:cNvPr id="2055" name="Straight Connector 205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182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ruta 3">
            <a:extLst>
              <a:ext uri="{FF2B5EF4-FFF2-40B4-BE49-F238E27FC236}">
                <a16:creationId xmlns:a16="http://schemas.microsoft.com/office/drawing/2014/main" id="{D23F32E5-F344-CF56-197F-FC1859116185}"/>
              </a:ext>
            </a:extLst>
          </p:cNvPr>
          <p:cNvSpPr txBox="1"/>
          <p:nvPr/>
        </p:nvSpPr>
        <p:spPr>
          <a:xfrm>
            <a:off x="2631" y="6403847"/>
            <a:ext cx="5415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Yu</a:t>
            </a:r>
            <a:r>
              <a:rPr lang="sv-SE" dirty="0"/>
              <a:t> den store – Enligt myten grundade han Xia-dynastin </a:t>
            </a:r>
          </a:p>
        </p:txBody>
      </p:sp>
    </p:spTree>
    <p:extLst>
      <p:ext uri="{BB962C8B-B14F-4D97-AF65-F5344CB8AC3E}">
        <p14:creationId xmlns:p14="http://schemas.microsoft.com/office/powerpoint/2010/main" val="1600877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9E1AA0-DE8D-F031-81D5-E2A07FD9C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dirty="0" err="1"/>
              <a:t>Shang</a:t>
            </a:r>
            <a:r>
              <a:rPr lang="sv-SE" dirty="0"/>
              <a:t>-dynastin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D3A8C3-5D15-6CDA-C743-1CA41C911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7053849" cy="4419600"/>
          </a:xfrm>
        </p:spPr>
        <p:txBody>
          <a:bodyPr>
            <a:normAutofit/>
          </a:bodyPr>
          <a:lstStyle/>
          <a:p>
            <a:r>
              <a:rPr lang="sv-SE" sz="2400" dirty="0"/>
              <a:t>Uppstod runt 1500 f.kr </a:t>
            </a:r>
          </a:p>
          <a:p>
            <a:endParaRPr lang="sv-SE" sz="2400" dirty="0"/>
          </a:p>
          <a:p>
            <a:r>
              <a:rPr lang="sv-SE" sz="2400" dirty="0"/>
              <a:t>Första kinesiska dynastin som kunnat beläggas </a:t>
            </a:r>
          </a:p>
          <a:p>
            <a:endParaRPr lang="sv-SE" sz="2400" dirty="0"/>
          </a:p>
          <a:p>
            <a:r>
              <a:rPr lang="sv-SE" sz="2400" dirty="0"/>
              <a:t>Stor progression med brons, utvecklat skriftspråk, hästdragna stridsvagnar </a:t>
            </a:r>
          </a:p>
          <a:p>
            <a:endParaRPr lang="sv-SE" sz="2400" dirty="0"/>
          </a:p>
          <a:p>
            <a:r>
              <a:rPr lang="sv-SE" sz="2400" dirty="0"/>
              <a:t>Orakelben visar på religiösa och andra strukturer i samhället </a:t>
            </a:r>
          </a:p>
          <a:p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cxnSp>
        <p:nvCxnSpPr>
          <p:cNvPr id="3079" name="Straight Connector 307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981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41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AB1830-9273-C0FA-7B95-740150B7C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sv-SE" sz="3800">
                <a:solidFill>
                  <a:schemeClr val="bg1"/>
                </a:solidFill>
              </a:rPr>
              <a:t>Zhou-dynastin</a:t>
            </a:r>
          </a:p>
        </p:txBody>
      </p:sp>
      <p:cxnSp>
        <p:nvCxnSpPr>
          <p:cNvPr id="4105" name="Straight Connector 4104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DFE6A6-651B-3DD5-3CF1-92801525B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sv-SE" sz="1300" dirty="0">
                <a:solidFill>
                  <a:schemeClr val="bg1"/>
                </a:solidFill>
              </a:rPr>
              <a:t>Uppkommer ca. 1000 f.kr 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Kina får en tydlig samhällsstruktur med klasser och tydliga samhällsskikt med olika uppgifter och makt 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Bönder ägde inte sin egna makt utan jobbade för aristokratin och kejsaren 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Stor progression inom det filosofiska under </a:t>
            </a:r>
            <a:r>
              <a:rPr lang="sv-SE" sz="1300" dirty="0" err="1">
                <a:solidFill>
                  <a:schemeClr val="bg1"/>
                </a:solidFill>
              </a:rPr>
              <a:t>Zhou</a:t>
            </a:r>
            <a:r>
              <a:rPr lang="sv-SE" sz="1300" dirty="0">
                <a:solidFill>
                  <a:schemeClr val="bg1"/>
                </a:solidFill>
              </a:rPr>
              <a:t> – De hundra skolorna – Konfucius och legalismen har sitt ursprung här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Har traditionellt beskrivits som en tid av harmoni och fred – Inte riktigt sant, stora konflikter existerande också under tiden (konkurrerande småstater) </a:t>
            </a:r>
          </a:p>
        </p:txBody>
      </p:sp>
      <p:cxnSp>
        <p:nvCxnSpPr>
          <p:cNvPr id="4107" name="Straight Connector 4106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716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5128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AACDBB0-4A4D-D69C-8081-711A8018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</p:spPr>
        <p:txBody>
          <a:bodyPr anchor="b"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Qin–dynastin </a:t>
            </a:r>
          </a:p>
        </p:txBody>
      </p:sp>
      <p:cxnSp>
        <p:nvCxnSpPr>
          <p:cNvPr id="5131" name="Straight Connector 5130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36D212-1146-EA11-BE31-24EA3FD53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88833"/>
            <a:ext cx="5308600" cy="4431875"/>
          </a:xfrm>
        </p:spPr>
        <p:txBody>
          <a:bodyPr>
            <a:no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Uppkommer 200 f.kr och blir kortvarig bara drygt 15 år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Första dynastin som man säger enar Kina efter stora konflikter – Under Kejsaren </a:t>
            </a:r>
            <a:r>
              <a:rPr lang="sv-SE" sz="1600" dirty="0" err="1">
                <a:solidFill>
                  <a:schemeClr val="bg1"/>
                </a:solidFill>
              </a:rPr>
              <a:t>Qin</a:t>
            </a:r>
            <a:r>
              <a:rPr lang="sv-SE" sz="1600" dirty="0">
                <a:solidFill>
                  <a:schemeClr val="bg1"/>
                </a:solidFill>
              </a:rPr>
              <a:t> Shi </a:t>
            </a:r>
            <a:r>
              <a:rPr lang="sv-SE" sz="1600" dirty="0" err="1">
                <a:solidFill>
                  <a:schemeClr val="bg1"/>
                </a:solidFill>
              </a:rPr>
              <a:t>Huangdi</a:t>
            </a:r>
            <a:r>
              <a:rPr lang="sv-SE" sz="1600" dirty="0">
                <a:solidFill>
                  <a:schemeClr val="bg1"/>
                </a:solidFill>
              </a:rPr>
              <a:t> 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Administrationen blir mycket mer utpräglad 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Myntsystem och handel utvecklas 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Tydliga, jämlika och hårda lagar instiftas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Ambitiösa byggprojekt sätts igång – Grunden till Kinesiska muren, </a:t>
            </a:r>
            <a:r>
              <a:rPr lang="sv-SE" sz="1600" dirty="0" err="1">
                <a:solidFill>
                  <a:schemeClr val="bg1"/>
                </a:solidFill>
              </a:rPr>
              <a:t>Lingqufloden</a:t>
            </a:r>
            <a:r>
              <a:rPr lang="sv-SE" sz="1600" dirty="0">
                <a:solidFill>
                  <a:schemeClr val="bg1"/>
                </a:solidFill>
              </a:rPr>
              <a:t>, Terrakottaarmén, </a:t>
            </a:r>
            <a:r>
              <a:rPr lang="sv-SE" sz="1600" dirty="0" err="1">
                <a:solidFill>
                  <a:schemeClr val="bg1"/>
                </a:solidFill>
              </a:rPr>
              <a:t>Qin</a:t>
            </a:r>
            <a:r>
              <a:rPr lang="sv-SE" sz="1600" dirty="0">
                <a:solidFill>
                  <a:schemeClr val="bg1"/>
                </a:solidFill>
              </a:rPr>
              <a:t> Shi Huangdis gravmonument  </a:t>
            </a: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06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6B7FDE2-D669-8636-9DFC-D5F57162C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sv-SE" sz="3800">
                <a:solidFill>
                  <a:schemeClr val="bg1"/>
                </a:solidFill>
              </a:rPr>
              <a:t>Induskulturen – Indien </a:t>
            </a:r>
          </a:p>
        </p:txBody>
      </p:sp>
      <p:cxnSp>
        <p:nvCxnSpPr>
          <p:cNvPr id="6153" name="Straight Connector 6152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444DFC-0131-C3B5-35CC-85698834A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5005191" cy="4014088"/>
          </a:xfrm>
        </p:spPr>
        <p:txBody>
          <a:bodyPr>
            <a:normAutofit/>
          </a:bodyPr>
          <a:lstStyle/>
          <a:p>
            <a:r>
              <a:rPr lang="sv-SE" sz="1300" dirty="0">
                <a:solidFill>
                  <a:schemeClr val="bg1"/>
                </a:solidFill>
              </a:rPr>
              <a:t>Uppstod runt 2600 f.kr 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Högkultur med stora städer under ett stort landområde – Men centrerat kring floden Indus 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Välutvecklat ekonomiskt system med jordbruk och metalliska redskap 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Hade ett utvecklas symbolspråk - men forskare har haft svårt att uttolka vad symbolerna betyder – Men flera visar mytologiska figurer vilket också tyder på ett utpräglad religion </a:t>
            </a:r>
          </a:p>
          <a:p>
            <a:endParaRPr lang="sv-SE" sz="1300" dirty="0">
              <a:solidFill>
                <a:schemeClr val="bg1"/>
              </a:solidFill>
            </a:endParaRPr>
          </a:p>
          <a:p>
            <a:r>
              <a:rPr lang="sv-SE" sz="1300" dirty="0">
                <a:solidFill>
                  <a:schemeClr val="bg1"/>
                </a:solidFill>
              </a:rPr>
              <a:t>Utpräglad matematik fanns också under högkulturen med flera viktiga matematiska verk </a:t>
            </a:r>
          </a:p>
        </p:txBody>
      </p:sp>
      <p:cxnSp>
        <p:nvCxnSpPr>
          <p:cNvPr id="6155" name="Straight Connector 6154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528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E677E61-1CA1-ADC0-D0B4-6E03CA6A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4200"/>
              <a:t>Handel mellan de olika högkulturerna </a:t>
            </a:r>
          </a:p>
        </p:txBody>
      </p:sp>
      <p:sp>
        <p:nvSpPr>
          <p:cNvPr id="717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2B34A2-095B-2D74-F1F4-4CB2EC520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480560" cy="3895692"/>
          </a:xfrm>
        </p:spPr>
        <p:txBody>
          <a:bodyPr>
            <a:normAutofit fontScale="92500" lnSpcReduction="20000"/>
          </a:bodyPr>
          <a:lstStyle/>
          <a:p>
            <a:r>
              <a:rPr lang="sv-SE" sz="2200" dirty="0"/>
              <a:t>Mycket tyder på att de flesta tidiga högkulturerna hade direkt eller indirekt kontakt med varandra </a:t>
            </a:r>
          </a:p>
          <a:p>
            <a:endParaRPr lang="sv-SE" sz="2200" dirty="0"/>
          </a:p>
          <a:p>
            <a:r>
              <a:rPr lang="sv-SE" sz="2200" dirty="0"/>
              <a:t>Man har hittat föremål i gravar från </a:t>
            </a:r>
            <a:r>
              <a:rPr lang="sv-SE" sz="2200" dirty="0" err="1"/>
              <a:t>Shang</a:t>
            </a:r>
            <a:r>
              <a:rPr lang="sv-SE" sz="2200" dirty="0"/>
              <a:t>-dynastin som härstammar från nuvarande Afghanistan </a:t>
            </a:r>
          </a:p>
          <a:p>
            <a:endParaRPr lang="sv-SE" sz="2200" dirty="0"/>
          </a:p>
          <a:p>
            <a:r>
              <a:rPr lang="sv-SE" sz="2200" dirty="0"/>
              <a:t>Även föremål och influenser från Mesopotamien har funnits i Indien </a:t>
            </a:r>
          </a:p>
          <a:p>
            <a:endParaRPr lang="sv-SE" sz="2200" dirty="0"/>
          </a:p>
          <a:p>
            <a:r>
              <a:rPr lang="sv-SE" sz="2200" dirty="0"/>
              <a:t>Man har däremot inte kunnat säkerställa handelsvägen mellan de </a:t>
            </a:r>
            <a:r>
              <a:rPr lang="sv-SE" sz="2200"/>
              <a:t>olika avlägsna </a:t>
            </a:r>
            <a:r>
              <a:rPr lang="sv-SE" sz="2200" dirty="0"/>
              <a:t>kulturerna  </a:t>
            </a:r>
          </a:p>
        </p:txBody>
      </p:sp>
    </p:spTree>
    <p:extLst>
      <p:ext uri="{BB962C8B-B14F-4D97-AF65-F5344CB8AC3E}">
        <p14:creationId xmlns:p14="http://schemas.microsoft.com/office/powerpoint/2010/main" val="2077616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385</Words>
  <Application>Microsoft Office PowerPoint</Application>
  <PresentationFormat>Bredbild</PresentationFormat>
  <Paragraphs>59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Andra tidiga civilisationer </vt:lpstr>
      <vt:lpstr>Kina – Tre tidiga dynastier </vt:lpstr>
      <vt:lpstr>Shang-dynastin </vt:lpstr>
      <vt:lpstr>Zhou-dynastin</vt:lpstr>
      <vt:lpstr>Qin–dynastin </vt:lpstr>
      <vt:lpstr>Induskulturen – Indien </vt:lpstr>
      <vt:lpstr>Handel mellan de olika högkulturerna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Andra tidiga civilisationer </dc:title>
  <dc:creator>Joakim Jideström</dc:creator>
  <cp:lastModifiedBy>Joakim Jideström</cp:lastModifiedBy>
  <cp:revision>1</cp:revision>
  <dcterms:created xsi:type="dcterms:W3CDTF">2022-08-16T06:39:15Z</dcterms:created>
  <dcterms:modified xsi:type="dcterms:W3CDTF">2026-06-18T08:24:27Z</dcterms:modified>
</cp:coreProperties>
</file>