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3201A-5752-4ECD-BCFF-188F87A0272B}" v="7" dt="2026-06-22T11:08:52.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5" d="100"/>
          <a:sy n="55" d="100"/>
        </p:scale>
        <p:origin x="109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modSld sldOrd">
      <pc:chgData name="Joakim Jideström" userId="55301464-3ae5-4df5-b584-5e5b60ec0c1b" providerId="ADAL" clId="{55BEA114-65DF-4831-B0DA-3F089B9AB1A6}" dt="2026-06-22T11:08:54.497" v="9"/>
      <pc:docMkLst>
        <pc:docMk/>
      </pc:docMkLst>
      <pc:sldChg chg="delSp">
        <pc:chgData name="Joakim Jideström" userId="55301464-3ae5-4df5-b584-5e5b60ec0c1b" providerId="ADAL" clId="{55BEA114-65DF-4831-B0DA-3F089B9AB1A6}" dt="2026-06-22T11:08:39.162" v="2" actId="478"/>
        <pc:sldMkLst>
          <pc:docMk/>
          <pc:sldMk cId="4146976247" sldId="256"/>
        </pc:sldMkLst>
        <pc:picChg chg="del">
          <ac:chgData name="Joakim Jideström" userId="55301464-3ae5-4df5-b584-5e5b60ec0c1b" providerId="ADAL" clId="{55BEA114-65DF-4831-B0DA-3F089B9AB1A6}" dt="2026-06-22T11:08:37.955" v="1" actId="478"/>
          <ac:picMkLst>
            <pc:docMk/>
            <pc:sldMk cId="4146976247" sldId="256"/>
            <ac:picMk id="3074" creationId="{72C14027-892F-8ECE-EE62-FC3B540B756F}"/>
          </ac:picMkLst>
        </pc:picChg>
        <pc:picChg chg="del">
          <ac:chgData name="Joakim Jideström" userId="55301464-3ae5-4df5-b584-5e5b60ec0c1b" providerId="ADAL" clId="{55BEA114-65DF-4831-B0DA-3F089B9AB1A6}" dt="2026-06-22T11:08:39.162" v="2" actId="478"/>
          <ac:picMkLst>
            <pc:docMk/>
            <pc:sldMk cId="4146976247" sldId="256"/>
            <ac:picMk id="3076" creationId="{846D2F1E-B62A-474E-805B-C26BE2C044D3}"/>
          </ac:picMkLst>
        </pc:picChg>
      </pc:sldChg>
      <pc:sldChg chg="delSp">
        <pc:chgData name="Joakim Jideström" userId="55301464-3ae5-4df5-b584-5e5b60ec0c1b" providerId="ADAL" clId="{55BEA114-65DF-4831-B0DA-3F089B9AB1A6}" dt="2026-06-22T11:08:41.495" v="3" actId="478"/>
        <pc:sldMkLst>
          <pc:docMk/>
          <pc:sldMk cId="1387863727" sldId="257"/>
        </pc:sldMkLst>
        <pc:picChg chg="del">
          <ac:chgData name="Joakim Jideström" userId="55301464-3ae5-4df5-b584-5e5b60ec0c1b" providerId="ADAL" clId="{55BEA114-65DF-4831-B0DA-3F089B9AB1A6}" dt="2026-06-22T11:08:41.495" v="3" actId="478"/>
          <ac:picMkLst>
            <pc:docMk/>
            <pc:sldMk cId="1387863727" sldId="257"/>
            <ac:picMk id="4098" creationId="{A6D07478-BBAD-8C17-DFFE-315004B160A9}"/>
          </ac:picMkLst>
        </pc:picChg>
      </pc:sldChg>
      <pc:sldChg chg="delSp">
        <pc:chgData name="Joakim Jideström" userId="55301464-3ae5-4df5-b584-5e5b60ec0c1b" providerId="ADAL" clId="{55BEA114-65DF-4831-B0DA-3F089B9AB1A6}" dt="2026-06-22T11:08:44.310" v="4" actId="478"/>
        <pc:sldMkLst>
          <pc:docMk/>
          <pc:sldMk cId="1469550044" sldId="258"/>
        </pc:sldMkLst>
        <pc:picChg chg="del">
          <ac:chgData name="Joakim Jideström" userId="55301464-3ae5-4df5-b584-5e5b60ec0c1b" providerId="ADAL" clId="{55BEA114-65DF-4831-B0DA-3F089B9AB1A6}" dt="2026-06-22T11:08:44.310" v="4" actId="478"/>
          <ac:picMkLst>
            <pc:docMk/>
            <pc:sldMk cId="1469550044" sldId="258"/>
            <ac:picMk id="5122" creationId="{C51030C6-0612-9CA9-E3F6-226ABDF2118E}"/>
          </ac:picMkLst>
        </pc:picChg>
      </pc:sldChg>
      <pc:sldChg chg="delSp">
        <pc:chgData name="Joakim Jideström" userId="55301464-3ae5-4df5-b584-5e5b60ec0c1b" providerId="ADAL" clId="{55BEA114-65DF-4831-B0DA-3F089B9AB1A6}" dt="2026-06-22T11:08:48.425" v="6" actId="478"/>
        <pc:sldMkLst>
          <pc:docMk/>
          <pc:sldMk cId="1738013302" sldId="259"/>
        </pc:sldMkLst>
        <pc:picChg chg="del">
          <ac:chgData name="Joakim Jideström" userId="55301464-3ae5-4df5-b584-5e5b60ec0c1b" providerId="ADAL" clId="{55BEA114-65DF-4831-B0DA-3F089B9AB1A6}" dt="2026-06-22T11:08:48.425" v="6" actId="478"/>
          <ac:picMkLst>
            <pc:docMk/>
            <pc:sldMk cId="1738013302" sldId="259"/>
            <ac:picMk id="1027" creationId="{D857F5FE-5BD4-FD32-65DA-245ECB521BA3}"/>
          </ac:picMkLst>
        </pc:picChg>
        <pc:picChg chg="del">
          <ac:chgData name="Joakim Jideström" userId="55301464-3ae5-4df5-b584-5e5b60ec0c1b" providerId="ADAL" clId="{55BEA114-65DF-4831-B0DA-3F089B9AB1A6}" dt="2026-06-22T11:08:47.300" v="5" actId="478"/>
          <ac:picMkLst>
            <pc:docMk/>
            <pc:sldMk cId="1738013302" sldId="259"/>
            <ac:picMk id="1029" creationId="{5D225313-FC19-92D8-312D-9C33D6822CD1}"/>
          </ac:picMkLst>
        </pc:picChg>
      </pc:sldChg>
      <pc:sldChg chg="delSp">
        <pc:chgData name="Joakim Jideström" userId="55301464-3ae5-4df5-b584-5e5b60ec0c1b" providerId="ADAL" clId="{55BEA114-65DF-4831-B0DA-3F089B9AB1A6}" dt="2026-06-22T11:08:52.182" v="7" actId="478"/>
        <pc:sldMkLst>
          <pc:docMk/>
          <pc:sldMk cId="1116963931" sldId="261"/>
        </pc:sldMkLst>
        <pc:picChg chg="del">
          <ac:chgData name="Joakim Jideström" userId="55301464-3ae5-4df5-b584-5e5b60ec0c1b" providerId="ADAL" clId="{55BEA114-65DF-4831-B0DA-3F089B9AB1A6}" dt="2026-06-22T11:08:52.182" v="7" actId="478"/>
          <ac:picMkLst>
            <pc:docMk/>
            <pc:sldMk cId="1116963931" sldId="261"/>
            <ac:picMk id="6146" creationId="{157F9133-47D6-CD3B-7EC0-7E77DCA8DC5A}"/>
          </ac:picMkLst>
        </pc:picChg>
      </pc:sldChg>
      <pc:sldChg chg="ord">
        <pc:chgData name="Joakim Jideström" userId="55301464-3ae5-4df5-b584-5e5b60ec0c1b" providerId="ADAL" clId="{55BEA114-65DF-4831-B0DA-3F089B9AB1A6}" dt="2026-06-22T11:08:54.497" v="9"/>
        <pc:sldMkLst>
          <pc:docMk/>
          <pc:sldMk cId="329930835" sldId="26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3238EF-0D06-8BD3-8164-39C3605E49C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E933504-3F19-EC37-7B4B-7CDC141079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356ADA4-020D-8708-3B5A-F341451647E7}"/>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5" name="Platshållare för sidfot 4">
            <a:extLst>
              <a:ext uri="{FF2B5EF4-FFF2-40B4-BE49-F238E27FC236}">
                <a16:creationId xmlns:a16="http://schemas.microsoft.com/office/drawing/2014/main" id="{EE6D7A47-B250-2310-66D6-AD67EFC7E0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2283F75-6878-64B5-7A98-568D7F887BD4}"/>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3092245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DA8A20-1454-9E42-B397-8B6524622C2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810A2BC-5F3E-694B-B492-D00775087B8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8991883-3F7F-1B22-DF2A-FB9A3972E498}"/>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5" name="Platshållare för sidfot 4">
            <a:extLst>
              <a:ext uri="{FF2B5EF4-FFF2-40B4-BE49-F238E27FC236}">
                <a16:creationId xmlns:a16="http://schemas.microsoft.com/office/drawing/2014/main" id="{4EEADD10-63A7-1F37-C649-370DEC9ACB6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3FBBC40-E83C-3BA4-66F8-B9BC08FDDE53}"/>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2324502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B6DC96-3EE7-51E0-8FE0-BA294EA50A9B}"/>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F52F227-F2DA-E980-525F-54867AB5EE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2D7B4509-999C-0992-2E02-1C803F6DBFCC}"/>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5" name="Platshållare för sidfot 4">
            <a:extLst>
              <a:ext uri="{FF2B5EF4-FFF2-40B4-BE49-F238E27FC236}">
                <a16:creationId xmlns:a16="http://schemas.microsoft.com/office/drawing/2014/main" id="{EA1B05E4-D246-5116-1C75-0DC574FEDA1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3F4105A-BDB6-C686-9B57-1A27A46FE6A0}"/>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2806880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F6F8BC-A4FC-1CD2-972F-A9EDCB1E4B6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D63CB1E-6AD8-7A2F-E9A0-6BFF2B41689A}"/>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C67139E7-415C-F258-C323-D2591B45E007}"/>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7F24E4A9-0E49-18E7-20F8-4E75F850779C}"/>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6" name="Platshållare för sidfot 5">
            <a:extLst>
              <a:ext uri="{FF2B5EF4-FFF2-40B4-BE49-F238E27FC236}">
                <a16:creationId xmlns:a16="http://schemas.microsoft.com/office/drawing/2014/main" id="{F2575FA6-9C88-7CE1-43E1-AD80393D9C7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496CE41-F19B-9769-5021-A16C814A2506}"/>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3185367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E1B2AA-C2F0-B8C5-C254-33F02FB9849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2740B7B-EE01-1684-FBBA-61995CB285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AC62727-9525-1945-154A-F3B000605E4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1E11860-71A2-9F1D-C55E-79ABEEA2F8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D29B5BF-7400-6F39-4F0B-36C5C92F19D9}"/>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7E5FDA33-0DDC-4051-D00B-B45482365B5F}"/>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8" name="Platshållare för sidfot 7">
            <a:extLst>
              <a:ext uri="{FF2B5EF4-FFF2-40B4-BE49-F238E27FC236}">
                <a16:creationId xmlns:a16="http://schemas.microsoft.com/office/drawing/2014/main" id="{F8818466-7394-1576-9A0F-B8EA44F2B04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538E5A5-986C-A2CC-F3D4-9208366C9C1A}"/>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3077055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695EA7-5A34-CA6E-217B-F21D565A555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5CEF50D-C04A-7CD0-821F-83CB6438BA85}"/>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4" name="Platshållare för sidfot 3">
            <a:extLst>
              <a:ext uri="{FF2B5EF4-FFF2-40B4-BE49-F238E27FC236}">
                <a16:creationId xmlns:a16="http://schemas.microsoft.com/office/drawing/2014/main" id="{2A30B53C-58AB-A3A6-7349-8A052765DF0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AE2BDC8-41AA-CCCE-766C-E7B3289F685A}"/>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286877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C12C2F3-A674-E489-64D6-E471A1A80E8F}"/>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3" name="Platshållare för sidfot 2">
            <a:extLst>
              <a:ext uri="{FF2B5EF4-FFF2-40B4-BE49-F238E27FC236}">
                <a16:creationId xmlns:a16="http://schemas.microsoft.com/office/drawing/2014/main" id="{63E44C68-D310-4794-2E85-FFFD8CD61FC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C6EBDFA-5B12-E24B-EB4F-E5254291DEF0}"/>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2204372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EE044A-C912-E199-C7ED-04CF59C152A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91B792F-6B1A-F271-D770-5DB00D231A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D57C20C8-82C8-FE63-7662-9C45A39F44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B4733D5-5C1C-9918-2F55-0E9CBC66DB04}"/>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6" name="Platshållare för sidfot 5">
            <a:extLst>
              <a:ext uri="{FF2B5EF4-FFF2-40B4-BE49-F238E27FC236}">
                <a16:creationId xmlns:a16="http://schemas.microsoft.com/office/drawing/2014/main" id="{2BC7E9CD-D868-0573-E99A-6BA03CFEF2D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8FBEDD1-9361-E4E3-DED9-55FE0C25AC09}"/>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1398920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42E4E0-4A19-A782-47AB-7190DD83F50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F60EFB8-03C7-5301-C1C9-A439CAD843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A9D69CB9-BE66-F27F-7252-72E9DB9778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319A999-5405-1803-8EE3-03F817D577B5}"/>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6" name="Platshållare för sidfot 5">
            <a:extLst>
              <a:ext uri="{FF2B5EF4-FFF2-40B4-BE49-F238E27FC236}">
                <a16:creationId xmlns:a16="http://schemas.microsoft.com/office/drawing/2014/main" id="{EA0F92D6-19C4-546C-DFEC-EDD26A87D4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B602225-CF03-088E-ECD8-39893ADF99C6}"/>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2807630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0E55E0-F4D6-4D7E-7666-9F5CFEE4C18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8911CBC-9182-6386-5C59-00A56EAD063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802CFFF-61A5-0F8F-D1AD-AAB1BB5D836A}"/>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5" name="Platshållare för sidfot 4">
            <a:extLst>
              <a:ext uri="{FF2B5EF4-FFF2-40B4-BE49-F238E27FC236}">
                <a16:creationId xmlns:a16="http://schemas.microsoft.com/office/drawing/2014/main" id="{D26D6C09-485B-FBEB-E9F5-D2F09092A9E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E018D26-AFC3-3AAE-FA3B-DEE99BBEE8CA}"/>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3787210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37F472B-370E-D3F9-6278-533A3F7C2928}"/>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D31F289-AF64-D6A6-B470-762D231F6125}"/>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31C6774-A12F-A9E8-1B70-126607FB19CE}"/>
              </a:ext>
            </a:extLst>
          </p:cNvPr>
          <p:cNvSpPr>
            <a:spLocks noGrp="1"/>
          </p:cNvSpPr>
          <p:nvPr>
            <p:ph type="dt" sz="half" idx="10"/>
          </p:nvPr>
        </p:nvSpPr>
        <p:spPr/>
        <p:txBody>
          <a:bodyPr/>
          <a:lstStyle/>
          <a:p>
            <a:fld id="{840E3031-74F3-4A2D-8C07-1E5C4CBD1FFC}" type="datetimeFigureOut">
              <a:rPr lang="sv-SE" smtClean="0"/>
              <a:t>2026-06-22</a:t>
            </a:fld>
            <a:endParaRPr lang="sv-SE"/>
          </a:p>
        </p:txBody>
      </p:sp>
      <p:sp>
        <p:nvSpPr>
          <p:cNvPr id="5" name="Platshållare för sidfot 4">
            <a:extLst>
              <a:ext uri="{FF2B5EF4-FFF2-40B4-BE49-F238E27FC236}">
                <a16:creationId xmlns:a16="http://schemas.microsoft.com/office/drawing/2014/main" id="{E5EA197E-D85C-A5ED-8587-17683911A7E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BAB2ACC-B33D-EBC2-F907-EE8EB5688072}"/>
              </a:ext>
            </a:extLst>
          </p:cNvPr>
          <p:cNvSpPr>
            <a:spLocks noGrp="1"/>
          </p:cNvSpPr>
          <p:nvPr>
            <p:ph type="sldNum" sz="quarter" idx="12"/>
          </p:nvPr>
        </p:nvSpPr>
        <p:spPr/>
        <p:txBody>
          <a:bodyPr/>
          <a:lstStyle/>
          <a:p>
            <a:fld id="{862FDC0C-C08C-4894-B1F9-AA586E67C4FE}" type="slidenum">
              <a:rPr lang="sv-SE" smtClean="0"/>
              <a:t>‹#›</a:t>
            </a:fld>
            <a:endParaRPr lang="sv-SE"/>
          </a:p>
        </p:txBody>
      </p:sp>
    </p:spTree>
    <p:extLst>
      <p:ext uri="{BB962C8B-B14F-4D97-AF65-F5344CB8AC3E}">
        <p14:creationId xmlns:p14="http://schemas.microsoft.com/office/powerpoint/2010/main" val="178652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F94D268-33A7-CFAC-2808-4183D4A94A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06A8632-8070-9364-7EAF-B15D9B714E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B18A1DE-8887-772E-41C6-622527E787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0E3031-74F3-4A2D-8C07-1E5C4CBD1FFC}" type="datetimeFigureOut">
              <a:rPr lang="sv-SE" smtClean="0"/>
              <a:t>2026-06-22</a:t>
            </a:fld>
            <a:endParaRPr lang="sv-SE"/>
          </a:p>
        </p:txBody>
      </p:sp>
      <p:sp>
        <p:nvSpPr>
          <p:cNvPr id="5" name="Platshållare för sidfot 4">
            <a:extLst>
              <a:ext uri="{FF2B5EF4-FFF2-40B4-BE49-F238E27FC236}">
                <a16:creationId xmlns:a16="http://schemas.microsoft.com/office/drawing/2014/main" id="{C8273028-D4AE-9747-CA7F-EF7EAFE880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D9135346-2A5C-661B-D372-8F8939786C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FDC0C-C08C-4894-B1F9-AA586E67C4FE}" type="slidenum">
              <a:rPr lang="sv-SE" smtClean="0"/>
              <a:t>‹#›</a:t>
            </a:fld>
            <a:endParaRPr lang="sv-SE"/>
          </a:p>
        </p:txBody>
      </p:sp>
    </p:spTree>
    <p:extLst>
      <p:ext uri="{BB962C8B-B14F-4D97-AF65-F5344CB8AC3E}">
        <p14:creationId xmlns:p14="http://schemas.microsoft.com/office/powerpoint/2010/main" val="3763214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3080">
            <a:extLst>
              <a:ext uri="{FF2B5EF4-FFF2-40B4-BE49-F238E27FC236}">
                <a16:creationId xmlns:a16="http://schemas.microsoft.com/office/drawing/2014/main" id="{B4D3D850-2041-4B7C-AED9-54DA385B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3" name="Rectangle 3082">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Frame 3084">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Underrubrik 2">
            <a:extLst>
              <a:ext uri="{FF2B5EF4-FFF2-40B4-BE49-F238E27FC236}">
                <a16:creationId xmlns:a16="http://schemas.microsoft.com/office/drawing/2014/main" id="{529960C1-6EFE-9293-998C-3CFEA6B9392A}"/>
              </a:ext>
            </a:extLst>
          </p:cNvPr>
          <p:cNvSpPr>
            <a:spLocks noGrp="1"/>
          </p:cNvSpPr>
          <p:nvPr>
            <p:ph type="subTitle" idx="1"/>
          </p:nvPr>
        </p:nvSpPr>
        <p:spPr>
          <a:xfrm>
            <a:off x="4745528" y="4201466"/>
            <a:ext cx="2700944" cy="659993"/>
          </a:xfrm>
          <a:noFill/>
        </p:spPr>
        <p:txBody>
          <a:bodyPr>
            <a:normAutofit/>
          </a:bodyPr>
          <a:lstStyle/>
          <a:p>
            <a:r>
              <a:rPr lang="sv-SE" sz="1600">
                <a:solidFill>
                  <a:srgbClr val="080808"/>
                </a:solidFill>
              </a:rPr>
              <a:t>De brittiska kolonierna i Amerika slår sig fria </a:t>
            </a:r>
          </a:p>
        </p:txBody>
      </p:sp>
      <p:sp>
        <p:nvSpPr>
          <p:cNvPr id="2" name="Rubrik 1">
            <a:extLst>
              <a:ext uri="{FF2B5EF4-FFF2-40B4-BE49-F238E27FC236}">
                <a16:creationId xmlns:a16="http://schemas.microsoft.com/office/drawing/2014/main" id="{9C4661EF-40D8-4A57-E32B-A9D7F5B110F8}"/>
              </a:ext>
            </a:extLst>
          </p:cNvPr>
          <p:cNvSpPr>
            <a:spLocks noGrp="1"/>
          </p:cNvSpPr>
          <p:nvPr>
            <p:ph type="ctrTitle"/>
          </p:nvPr>
        </p:nvSpPr>
        <p:spPr>
          <a:xfrm>
            <a:off x="4286858" y="2761554"/>
            <a:ext cx="3618284" cy="1345720"/>
          </a:xfrm>
          <a:noFill/>
        </p:spPr>
        <p:txBody>
          <a:bodyPr anchor="ctr">
            <a:normAutofit/>
          </a:bodyPr>
          <a:lstStyle/>
          <a:p>
            <a:r>
              <a:rPr lang="sv-SE" sz="2800">
                <a:solidFill>
                  <a:srgbClr val="080808"/>
                </a:solidFill>
              </a:rPr>
              <a:t>Amerikanska revolutionen </a:t>
            </a:r>
          </a:p>
        </p:txBody>
      </p:sp>
    </p:spTree>
    <p:extLst>
      <p:ext uri="{BB962C8B-B14F-4D97-AF65-F5344CB8AC3E}">
        <p14:creationId xmlns:p14="http://schemas.microsoft.com/office/powerpoint/2010/main" val="414697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8EF305-F978-81D1-49B7-F49A0CA3B066}"/>
              </a:ext>
            </a:extLst>
          </p:cNvPr>
          <p:cNvSpPr>
            <a:spLocks noGrp="1"/>
          </p:cNvSpPr>
          <p:nvPr>
            <p:ph type="title"/>
          </p:nvPr>
        </p:nvSpPr>
        <p:spPr>
          <a:xfrm>
            <a:off x="4965430" y="629268"/>
            <a:ext cx="6586491" cy="1286160"/>
          </a:xfrm>
        </p:spPr>
        <p:txBody>
          <a:bodyPr anchor="b">
            <a:normAutofit fontScale="90000"/>
          </a:bodyPr>
          <a:lstStyle/>
          <a:p>
            <a:r>
              <a:rPr lang="sv-SE" sz="4100" dirty="0"/>
              <a:t>Bakgrund – Amerikanska revolutionen – tretton kolonier</a:t>
            </a:r>
          </a:p>
        </p:txBody>
      </p:sp>
      <p:sp>
        <p:nvSpPr>
          <p:cNvPr id="3" name="Platshållare för innehåll 2">
            <a:extLst>
              <a:ext uri="{FF2B5EF4-FFF2-40B4-BE49-F238E27FC236}">
                <a16:creationId xmlns:a16="http://schemas.microsoft.com/office/drawing/2014/main" id="{C6B5B612-F014-7C4B-0AEE-D9571CFF77CE}"/>
              </a:ext>
            </a:extLst>
          </p:cNvPr>
          <p:cNvSpPr>
            <a:spLocks noGrp="1"/>
          </p:cNvSpPr>
          <p:nvPr>
            <p:ph idx="1"/>
          </p:nvPr>
        </p:nvSpPr>
        <p:spPr>
          <a:xfrm>
            <a:off x="4765040" y="2235203"/>
            <a:ext cx="7162799" cy="4500873"/>
          </a:xfrm>
        </p:spPr>
        <p:txBody>
          <a:bodyPr>
            <a:normAutofit fontScale="77500" lnSpcReduction="20000"/>
          </a:bodyPr>
          <a:lstStyle/>
          <a:p>
            <a:r>
              <a:rPr lang="sv-SE" sz="2000" dirty="0"/>
              <a:t>Under 1600-talet hade britter bosatt sig i Nordamerika för kunna bedriva handel och jordbruk</a:t>
            </a:r>
          </a:p>
          <a:p>
            <a:endParaRPr lang="sv-SE" sz="2000" dirty="0"/>
          </a:p>
          <a:p>
            <a:r>
              <a:rPr lang="sv-SE" sz="2000" dirty="0"/>
              <a:t>Den ökande triangelhandeln resulterade i att det blev stor konkurrens om varorna i Nordamerika – Britterna ville ha den marknaden för sig själva </a:t>
            </a:r>
          </a:p>
          <a:p>
            <a:endParaRPr lang="sv-SE" sz="2000" dirty="0"/>
          </a:p>
          <a:p>
            <a:r>
              <a:rPr lang="sv-SE" sz="2000" dirty="0"/>
              <a:t>Nordamerikanerna hade ett intresse i att handla med alla eftersom det gynnade deras affärer </a:t>
            </a:r>
          </a:p>
          <a:p>
            <a:endParaRPr lang="sv-SE" sz="2000" dirty="0"/>
          </a:p>
          <a:p>
            <a:r>
              <a:rPr lang="sv-SE" sz="2000" dirty="0"/>
              <a:t>Britterna började sätta skatter och avgifter på handeln i Nordamerika – Efter </a:t>
            </a:r>
            <a:r>
              <a:rPr lang="sv-SE" sz="2000" dirty="0" err="1"/>
              <a:t>sjuårsskriget</a:t>
            </a:r>
            <a:r>
              <a:rPr lang="sv-SE" sz="2000" dirty="0"/>
              <a:t> mot bland annat Frankrike (stor statsskuld) – Inte populärt hos befolkningen i kolonierna</a:t>
            </a:r>
          </a:p>
          <a:p>
            <a:r>
              <a:rPr lang="sv-SE" sz="2000" dirty="0"/>
              <a:t>Kolonierna hade </a:t>
            </a:r>
            <a:r>
              <a:rPr lang="sv-SE" sz="2000"/>
              <a:t>ingen representation</a:t>
            </a:r>
            <a:endParaRPr lang="sv-SE" sz="2000" dirty="0"/>
          </a:p>
          <a:p>
            <a:endParaRPr lang="sv-SE" sz="2000" dirty="0"/>
          </a:p>
          <a:p>
            <a:r>
              <a:rPr lang="sv-SE" sz="2000" dirty="0"/>
              <a:t>Stamp </a:t>
            </a:r>
            <a:r>
              <a:rPr lang="sv-SE" sz="2000" dirty="0" err="1"/>
              <a:t>act</a:t>
            </a:r>
            <a:r>
              <a:rPr lang="sv-SE" sz="2000" dirty="0"/>
              <a:t> 1765 – En stämpelskatt på dokument  </a:t>
            </a:r>
          </a:p>
          <a:p>
            <a:endParaRPr lang="sv-SE" sz="2000" dirty="0"/>
          </a:p>
          <a:p>
            <a:r>
              <a:rPr lang="sv-SE" sz="2000" dirty="0"/>
              <a:t>Bostonmassakern – 1770 </a:t>
            </a:r>
          </a:p>
          <a:p>
            <a:endParaRPr lang="sv-SE" sz="1600" dirty="0"/>
          </a:p>
          <a:p>
            <a:endParaRPr lang="sv-SE" sz="1600" dirty="0"/>
          </a:p>
        </p:txBody>
      </p:sp>
      <p:cxnSp>
        <p:nvCxnSpPr>
          <p:cNvPr id="4103" name="Straight Connector 410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E43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863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B495B07-947A-133F-1DB9-A4AC7E781EDE}"/>
              </a:ext>
            </a:extLst>
          </p:cNvPr>
          <p:cNvSpPr>
            <a:spLocks noGrp="1"/>
          </p:cNvSpPr>
          <p:nvPr>
            <p:ph type="title"/>
          </p:nvPr>
        </p:nvSpPr>
        <p:spPr>
          <a:xfrm>
            <a:off x="572493" y="238539"/>
            <a:ext cx="11018520" cy="1434415"/>
          </a:xfrm>
        </p:spPr>
        <p:txBody>
          <a:bodyPr anchor="b">
            <a:normAutofit/>
          </a:bodyPr>
          <a:lstStyle/>
          <a:p>
            <a:r>
              <a:rPr lang="sv-SE" sz="5400"/>
              <a:t>Amerikansk identitet </a:t>
            </a:r>
          </a:p>
        </p:txBody>
      </p:sp>
      <p:sp>
        <p:nvSpPr>
          <p:cNvPr id="51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82944285-7DCB-DEA8-4BF6-7AE33BD21200}"/>
              </a:ext>
            </a:extLst>
          </p:cNvPr>
          <p:cNvSpPr>
            <a:spLocks noGrp="1"/>
          </p:cNvSpPr>
          <p:nvPr>
            <p:ph idx="1"/>
          </p:nvPr>
        </p:nvSpPr>
        <p:spPr>
          <a:xfrm>
            <a:off x="243840" y="1911493"/>
            <a:ext cx="7355839" cy="4834747"/>
          </a:xfrm>
        </p:spPr>
        <p:txBody>
          <a:bodyPr anchor="t">
            <a:normAutofit lnSpcReduction="10000"/>
          </a:bodyPr>
          <a:lstStyle/>
          <a:p>
            <a:r>
              <a:rPr lang="sv-SE" sz="2000" dirty="0"/>
              <a:t>Kolonierna i Nordamerika hade byggt upp en mer tolerant och friare struktur än vad som fanns i Europa. Folket hade således mer att säga till om – Men britterna styrde utrikeshandeln och utrikespolitiken – Inte uppskattat av befolkningen i kolonierna </a:t>
            </a:r>
          </a:p>
          <a:p>
            <a:endParaRPr lang="sv-SE" sz="2000" dirty="0"/>
          </a:p>
          <a:p>
            <a:r>
              <a:rPr lang="sv-SE" sz="2000" dirty="0"/>
              <a:t>Britternas politik gjorde att befolkningen i kolonierna ville bryta sig loss från det brittiska styret. </a:t>
            </a:r>
          </a:p>
          <a:p>
            <a:endParaRPr lang="sv-SE" sz="2000" dirty="0"/>
          </a:p>
          <a:p>
            <a:r>
              <a:rPr lang="sv-SE" sz="2000" dirty="0"/>
              <a:t>Amerikanska kolonierna började sedan sina protester med att bland annat vägra att handla med britterna (framförallt te) – Protest: Boston </a:t>
            </a:r>
            <a:r>
              <a:rPr lang="sv-SE" sz="2000" dirty="0" err="1"/>
              <a:t>tea</a:t>
            </a:r>
            <a:r>
              <a:rPr lang="sv-SE" sz="2000" dirty="0"/>
              <a:t> party </a:t>
            </a:r>
          </a:p>
          <a:p>
            <a:endParaRPr lang="sv-SE" sz="2000" dirty="0"/>
          </a:p>
          <a:p>
            <a:r>
              <a:rPr lang="sv-SE" sz="2000" dirty="0"/>
              <a:t>4 juli 1776 förklarar sig kolonierna i Amerika som självständiga – Amerikanska självständighetsförklaringen – Britterna är inte längre förmyndare för oss  </a:t>
            </a:r>
          </a:p>
          <a:p>
            <a:endParaRPr lang="sv-SE" sz="1500" dirty="0"/>
          </a:p>
          <a:p>
            <a:endParaRPr lang="sv-SE" sz="1500" dirty="0"/>
          </a:p>
          <a:p>
            <a:endParaRPr lang="sv-SE" sz="1500" dirty="0"/>
          </a:p>
        </p:txBody>
      </p:sp>
    </p:spTree>
    <p:extLst>
      <p:ext uri="{BB962C8B-B14F-4D97-AF65-F5344CB8AC3E}">
        <p14:creationId xmlns:p14="http://schemas.microsoft.com/office/powerpoint/2010/main" val="146955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Rectangle 1035">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B3F8C3D-027C-5C93-3BE9-55C04C459E2D}"/>
              </a:ext>
            </a:extLst>
          </p:cNvPr>
          <p:cNvSpPr>
            <a:spLocks noGrp="1"/>
          </p:cNvSpPr>
          <p:nvPr>
            <p:ph type="title"/>
          </p:nvPr>
        </p:nvSpPr>
        <p:spPr>
          <a:xfrm>
            <a:off x="3970366" y="609600"/>
            <a:ext cx="4267200" cy="1351472"/>
          </a:xfrm>
        </p:spPr>
        <p:txBody>
          <a:bodyPr>
            <a:normAutofit/>
          </a:bodyPr>
          <a:lstStyle/>
          <a:p>
            <a:pPr algn="ctr"/>
            <a:r>
              <a:rPr lang="sv-SE" sz="2800">
                <a:solidFill>
                  <a:schemeClr val="tx1">
                    <a:lumMod val="85000"/>
                    <a:lumOff val="15000"/>
                  </a:schemeClr>
                </a:solidFill>
              </a:rPr>
              <a:t>Amerikanska självständighetsförklaringen </a:t>
            </a:r>
          </a:p>
        </p:txBody>
      </p:sp>
      <p:sp>
        <p:nvSpPr>
          <p:cNvPr id="3" name="Platshållare för innehåll 2">
            <a:extLst>
              <a:ext uri="{FF2B5EF4-FFF2-40B4-BE49-F238E27FC236}">
                <a16:creationId xmlns:a16="http://schemas.microsoft.com/office/drawing/2014/main" id="{312477CB-6645-CB5B-F278-98FFB7693ADE}"/>
              </a:ext>
            </a:extLst>
          </p:cNvPr>
          <p:cNvSpPr>
            <a:spLocks noGrp="1"/>
          </p:cNvSpPr>
          <p:nvPr>
            <p:ph idx="1"/>
          </p:nvPr>
        </p:nvSpPr>
        <p:spPr>
          <a:xfrm>
            <a:off x="4198966" y="2147357"/>
            <a:ext cx="3810000" cy="4101042"/>
          </a:xfrm>
        </p:spPr>
        <p:txBody>
          <a:bodyPr>
            <a:normAutofit/>
          </a:bodyPr>
          <a:lstStyle/>
          <a:p>
            <a:r>
              <a:rPr lang="sv-SE" sz="1900">
                <a:solidFill>
                  <a:schemeClr val="tx1">
                    <a:lumMod val="85000"/>
                    <a:lumOff val="15000"/>
                  </a:schemeClr>
                </a:solidFill>
              </a:rPr>
              <a:t>Dokument författat av en antal intellektuella i USA – Bland annat Thomas Jefferson, Benjamin Franklin </a:t>
            </a:r>
          </a:p>
          <a:p>
            <a:endParaRPr lang="sv-SE" sz="1900">
              <a:solidFill>
                <a:schemeClr val="tx1">
                  <a:lumMod val="85000"/>
                  <a:lumOff val="15000"/>
                </a:schemeClr>
              </a:solidFill>
            </a:endParaRPr>
          </a:p>
          <a:p>
            <a:r>
              <a:rPr lang="sv-SE" sz="1900">
                <a:solidFill>
                  <a:schemeClr val="tx1">
                    <a:lumMod val="85000"/>
                    <a:lumOff val="15000"/>
                  </a:schemeClr>
                </a:solidFill>
              </a:rPr>
              <a:t>Helt nyskapande dokument som inspirerats av upplysningsfilosoferna</a:t>
            </a:r>
          </a:p>
          <a:p>
            <a:endParaRPr lang="sv-SE" sz="1900">
              <a:solidFill>
                <a:schemeClr val="tx1">
                  <a:lumMod val="85000"/>
                  <a:lumOff val="15000"/>
                </a:schemeClr>
              </a:solidFill>
            </a:endParaRPr>
          </a:p>
          <a:p>
            <a:r>
              <a:rPr lang="sv-SE" sz="1900">
                <a:solidFill>
                  <a:schemeClr val="tx1">
                    <a:lumMod val="85000"/>
                    <a:lumOff val="15000"/>
                  </a:schemeClr>
                </a:solidFill>
              </a:rPr>
              <a:t>Vissa delar av självständighetsförklaringen sågs som väldigt kontroversiella och radikala</a:t>
            </a:r>
          </a:p>
          <a:p>
            <a:pPr marL="0" indent="0">
              <a:buNone/>
            </a:pPr>
            <a:endParaRPr lang="sv-SE" sz="1900">
              <a:solidFill>
                <a:schemeClr val="tx1">
                  <a:lumMod val="85000"/>
                  <a:lumOff val="15000"/>
                </a:schemeClr>
              </a:solidFill>
            </a:endParaRPr>
          </a:p>
          <a:p>
            <a:endParaRPr lang="sv-SE" sz="1900">
              <a:solidFill>
                <a:schemeClr val="tx1">
                  <a:lumMod val="85000"/>
                  <a:lumOff val="15000"/>
                </a:schemeClr>
              </a:solidFill>
            </a:endParaRPr>
          </a:p>
          <a:p>
            <a:endParaRPr lang="sv-SE" sz="1900">
              <a:solidFill>
                <a:schemeClr val="tx1">
                  <a:lumMod val="85000"/>
                  <a:lumOff val="15000"/>
                </a:schemeClr>
              </a:solidFill>
            </a:endParaRPr>
          </a:p>
        </p:txBody>
      </p:sp>
    </p:spTree>
    <p:extLst>
      <p:ext uri="{BB962C8B-B14F-4D97-AF65-F5344CB8AC3E}">
        <p14:creationId xmlns:p14="http://schemas.microsoft.com/office/powerpoint/2010/main" val="1738013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085121-A3F1-5698-5E61-FA1AFEFD735F}"/>
              </a:ext>
            </a:extLst>
          </p:cNvPr>
          <p:cNvSpPr>
            <a:spLocks noGrp="1"/>
          </p:cNvSpPr>
          <p:nvPr>
            <p:ph type="title"/>
          </p:nvPr>
        </p:nvSpPr>
        <p:spPr/>
        <p:txBody>
          <a:bodyPr/>
          <a:lstStyle/>
          <a:p>
            <a:r>
              <a:rPr lang="sv-SE" dirty="0"/>
              <a:t>Utdrag från den Amerikanska självständighetsförklaringen </a:t>
            </a:r>
          </a:p>
        </p:txBody>
      </p:sp>
      <p:sp>
        <p:nvSpPr>
          <p:cNvPr id="3" name="Platshållare för innehåll 2">
            <a:extLst>
              <a:ext uri="{FF2B5EF4-FFF2-40B4-BE49-F238E27FC236}">
                <a16:creationId xmlns:a16="http://schemas.microsoft.com/office/drawing/2014/main" id="{E7578CEA-B860-1FAF-9950-B7E73ED1CE88}"/>
              </a:ext>
            </a:extLst>
          </p:cNvPr>
          <p:cNvSpPr>
            <a:spLocks noGrp="1"/>
          </p:cNvSpPr>
          <p:nvPr>
            <p:ph idx="1"/>
          </p:nvPr>
        </p:nvSpPr>
        <p:spPr/>
        <p:txBody>
          <a:bodyPr>
            <a:noAutofit/>
          </a:bodyPr>
          <a:lstStyle/>
          <a:p>
            <a:pPr marL="0" indent="0">
              <a:buNone/>
            </a:pPr>
            <a:r>
              <a:rPr lang="sv-SE" sz="3300" dirty="0">
                <a:solidFill>
                  <a:srgbClr val="202124"/>
                </a:solidFill>
                <a:effectLst/>
                <a:latin typeface="inherit"/>
                <a:ea typeface="Times New Roman" panose="02020603050405020304" pitchFamily="18" charset="0"/>
                <a:cs typeface="Courier New" panose="02070309020205020404" pitchFamily="49" charset="0"/>
              </a:rPr>
              <a:t>"Vi anser att dessa sanningar är självklara, att alla människor är skapade lika, att de är utrustade av sin Skapare med vissa okränkbara rättigheter, att bland dessa finns liv, frihet och strävan efter lycka. </a:t>
            </a:r>
            <a:r>
              <a:rPr lang="sv-SE" sz="3300">
                <a:solidFill>
                  <a:srgbClr val="202124"/>
                </a:solidFill>
                <a:effectLst/>
                <a:latin typeface="inherit"/>
                <a:ea typeface="Times New Roman" panose="02020603050405020304" pitchFamily="18" charset="0"/>
                <a:cs typeface="Courier New" panose="02070309020205020404" pitchFamily="49" charset="0"/>
              </a:rPr>
              <a:t>- </a:t>
            </a:r>
            <a:r>
              <a:rPr lang="sv-SE" sz="3300">
                <a:solidFill>
                  <a:srgbClr val="202124"/>
                </a:solidFill>
                <a:latin typeface="inherit"/>
                <a:ea typeface="Times New Roman" panose="02020603050405020304" pitchFamily="18" charset="0"/>
                <a:cs typeface="Courier New" panose="02070309020205020404" pitchFamily="49" charset="0"/>
              </a:rPr>
              <a:t>F</a:t>
            </a:r>
            <a:r>
              <a:rPr lang="sv-SE" sz="3300">
                <a:solidFill>
                  <a:srgbClr val="202124"/>
                </a:solidFill>
                <a:effectLst/>
                <a:latin typeface="inherit"/>
                <a:ea typeface="Times New Roman" panose="02020603050405020304" pitchFamily="18" charset="0"/>
                <a:cs typeface="Courier New" panose="02070309020205020404" pitchFamily="49" charset="0"/>
              </a:rPr>
              <a:t>ör </a:t>
            </a:r>
            <a:r>
              <a:rPr lang="sv-SE" sz="3300" dirty="0">
                <a:solidFill>
                  <a:srgbClr val="202124"/>
                </a:solidFill>
                <a:effectLst/>
                <a:latin typeface="inherit"/>
                <a:ea typeface="Times New Roman" panose="02020603050405020304" pitchFamily="18" charset="0"/>
                <a:cs typeface="Courier New" panose="02070309020205020404" pitchFamily="49" charset="0"/>
              </a:rPr>
              <a:t>att säkerställa dessa rättigheter är regeringar instiftade bland människor, som härleder sina rättvisa befogenheter från de styrdas samtycke, - att närhelst någon form av regering blir destruktiv för dessa syften, är det folkets rätt att ändra eller avskaffa det och att inrätta en ny regering.” </a:t>
            </a:r>
            <a:endParaRPr lang="sv-SE" sz="3300" dirty="0"/>
          </a:p>
        </p:txBody>
      </p:sp>
    </p:spTree>
    <p:extLst>
      <p:ext uri="{BB962C8B-B14F-4D97-AF65-F5344CB8AC3E}">
        <p14:creationId xmlns:p14="http://schemas.microsoft.com/office/powerpoint/2010/main" val="2948214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Rubrik 1">
            <a:extLst>
              <a:ext uri="{FF2B5EF4-FFF2-40B4-BE49-F238E27FC236}">
                <a16:creationId xmlns:a16="http://schemas.microsoft.com/office/drawing/2014/main" id="{002A7AF4-56B0-769F-E63B-7920AEB2832D}"/>
              </a:ext>
            </a:extLst>
          </p:cNvPr>
          <p:cNvSpPr>
            <a:spLocks noGrp="1"/>
          </p:cNvSpPr>
          <p:nvPr>
            <p:ph type="title"/>
          </p:nvPr>
        </p:nvSpPr>
        <p:spPr>
          <a:xfrm>
            <a:off x="709448" y="1913950"/>
            <a:ext cx="4204137" cy="1342754"/>
          </a:xfrm>
        </p:spPr>
        <p:txBody>
          <a:bodyPr>
            <a:normAutofit/>
          </a:bodyPr>
          <a:lstStyle/>
          <a:p>
            <a:pPr algn="ctr"/>
            <a:r>
              <a:rPr lang="sv-SE" sz="3300"/>
              <a:t>Amerikanska frihetskriget 1775-1783 </a:t>
            </a:r>
          </a:p>
        </p:txBody>
      </p:sp>
      <p:cxnSp>
        <p:nvCxnSpPr>
          <p:cNvPr id="6153" name="Straight Connector 615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364CD962-405A-A87B-4134-04472773CADD}"/>
              </a:ext>
            </a:extLst>
          </p:cNvPr>
          <p:cNvSpPr>
            <a:spLocks noGrp="1"/>
          </p:cNvSpPr>
          <p:nvPr>
            <p:ph idx="1"/>
          </p:nvPr>
        </p:nvSpPr>
        <p:spPr>
          <a:xfrm>
            <a:off x="159385" y="2936240"/>
            <a:ext cx="5486400" cy="3688079"/>
          </a:xfrm>
        </p:spPr>
        <p:txBody>
          <a:bodyPr anchor="ctr">
            <a:normAutofit/>
          </a:bodyPr>
          <a:lstStyle/>
          <a:p>
            <a:r>
              <a:rPr lang="sv-SE" sz="1400" dirty="0"/>
              <a:t>Britterna kunde inte acceptera självständighetsförklaringen och skickade därför trupper till Amerika för att slå ner upproret och självständigheten </a:t>
            </a:r>
          </a:p>
          <a:p>
            <a:endParaRPr lang="sv-SE" sz="1400" dirty="0"/>
          </a:p>
          <a:p>
            <a:r>
              <a:rPr lang="sv-SE" sz="1400" dirty="0"/>
              <a:t>Konflikten var till en början en konflikt mellan Storbritannien och Kolonierna – Frankrike anslöt sig till koloniernas sida 1778 (Hämnd från sjuårskriget) </a:t>
            </a:r>
          </a:p>
          <a:p>
            <a:endParaRPr lang="sv-SE" sz="1400" dirty="0"/>
          </a:p>
          <a:p>
            <a:r>
              <a:rPr lang="sv-SE" sz="1400" dirty="0"/>
              <a:t>Britterna förlorade sedan kriget och USA kunde sedan skapas med en egen konstitution och den tidigare högt uppsatta i den amerikanska armén George Washington blev USA:s första president 1789-1797</a:t>
            </a:r>
          </a:p>
        </p:txBody>
      </p:sp>
    </p:spTree>
    <p:extLst>
      <p:ext uri="{BB962C8B-B14F-4D97-AF65-F5344CB8AC3E}">
        <p14:creationId xmlns:p14="http://schemas.microsoft.com/office/powerpoint/2010/main" val="111696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36FE4FB-5229-4BCC-23DA-F62E6E2E65CC}"/>
              </a:ext>
            </a:extLst>
          </p:cNvPr>
          <p:cNvSpPr>
            <a:spLocks noGrp="1"/>
          </p:cNvSpPr>
          <p:nvPr>
            <p:ph type="title"/>
          </p:nvPr>
        </p:nvSpPr>
        <p:spPr>
          <a:xfrm>
            <a:off x="838201" y="365125"/>
            <a:ext cx="5251316" cy="1807305"/>
          </a:xfrm>
        </p:spPr>
        <p:txBody>
          <a:bodyPr>
            <a:normAutofit/>
          </a:bodyPr>
          <a:lstStyle/>
          <a:p>
            <a:r>
              <a:rPr lang="sv-SE" sz="3700"/>
              <a:t>Varför är den Amerikanska revolutionen så speciell? </a:t>
            </a:r>
          </a:p>
        </p:txBody>
      </p:sp>
      <p:sp>
        <p:nvSpPr>
          <p:cNvPr id="3" name="Platshållare för innehåll 2">
            <a:extLst>
              <a:ext uri="{FF2B5EF4-FFF2-40B4-BE49-F238E27FC236}">
                <a16:creationId xmlns:a16="http://schemas.microsoft.com/office/drawing/2014/main" id="{AF240D9A-3475-3347-28C4-97148C05CB4E}"/>
              </a:ext>
            </a:extLst>
          </p:cNvPr>
          <p:cNvSpPr>
            <a:spLocks noGrp="1"/>
          </p:cNvSpPr>
          <p:nvPr>
            <p:ph idx="1"/>
          </p:nvPr>
        </p:nvSpPr>
        <p:spPr>
          <a:xfrm>
            <a:off x="264160" y="1778000"/>
            <a:ext cx="5838325" cy="4958080"/>
          </a:xfrm>
        </p:spPr>
        <p:txBody>
          <a:bodyPr>
            <a:normAutofit/>
          </a:bodyPr>
          <a:lstStyle/>
          <a:p>
            <a:r>
              <a:rPr lang="sv-SE" sz="2000" dirty="0"/>
              <a:t>Upplysningsidealen blir konkret politik</a:t>
            </a:r>
          </a:p>
          <a:p>
            <a:endParaRPr lang="sv-SE" sz="2000" dirty="0"/>
          </a:p>
          <a:p>
            <a:r>
              <a:rPr lang="sv-SE" sz="2000" dirty="0"/>
              <a:t>Kolonierna i Amerika visade att man kunde bryta sig loss från en förtryckande makt </a:t>
            </a:r>
          </a:p>
          <a:p>
            <a:endParaRPr lang="sv-SE" sz="2000" dirty="0"/>
          </a:p>
          <a:p>
            <a:r>
              <a:rPr lang="sv-SE" sz="2000" dirty="0"/>
              <a:t>En konstitution som bygger på rättigheter och </a:t>
            </a:r>
            <a:r>
              <a:rPr lang="sv-SE" sz="2000" dirty="0" err="1"/>
              <a:t>maktdelningsprinciper</a:t>
            </a:r>
            <a:r>
              <a:rPr lang="sv-SE" sz="2000" dirty="0"/>
              <a:t> </a:t>
            </a:r>
          </a:p>
          <a:p>
            <a:endParaRPr lang="sv-SE" sz="2000" dirty="0"/>
          </a:p>
          <a:p>
            <a:r>
              <a:rPr lang="sv-SE" sz="2000" dirty="0"/>
              <a:t>Tanken om jämlika medborgare med rösträtt och rättigheter att byta ut sin regering </a:t>
            </a:r>
          </a:p>
          <a:p>
            <a:endParaRPr lang="sv-SE" sz="2000" dirty="0"/>
          </a:p>
          <a:p>
            <a:r>
              <a:rPr lang="sv-SE" sz="2000" dirty="0"/>
              <a:t>Förändring i samhället är möjligt – En ny och bättre värld är möjlig </a:t>
            </a:r>
          </a:p>
        </p:txBody>
      </p:sp>
      <p:pic>
        <p:nvPicPr>
          <p:cNvPr id="7170" name="Picture 2" descr="USA:s självständighetsförklaring skapade en ny världsordning | Historia |  SO-rummet">
            <a:extLst>
              <a:ext uri="{FF2B5EF4-FFF2-40B4-BE49-F238E27FC236}">
                <a16:creationId xmlns:a16="http://schemas.microsoft.com/office/drawing/2014/main" id="{B56002FB-E0CA-2038-FD51-1D76B5ED6C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52" r="-2" b="491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3083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2722</TotalTime>
  <Words>483</Words>
  <Application>Microsoft Office PowerPoint</Application>
  <PresentationFormat>Bredbild</PresentationFormat>
  <Paragraphs>49</Paragraphs>
  <Slides>7</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7</vt:i4>
      </vt:variant>
    </vt:vector>
  </HeadingPairs>
  <TitlesOfParts>
    <vt:vector size="12" baseType="lpstr">
      <vt:lpstr>Arial</vt:lpstr>
      <vt:lpstr>Calibri</vt:lpstr>
      <vt:lpstr>Calibri Light</vt:lpstr>
      <vt:lpstr>inherit</vt:lpstr>
      <vt:lpstr>Office-tema</vt:lpstr>
      <vt:lpstr>Amerikanska revolutionen </vt:lpstr>
      <vt:lpstr>Bakgrund – Amerikanska revolutionen – tretton kolonier</vt:lpstr>
      <vt:lpstr>Amerikansk identitet </vt:lpstr>
      <vt:lpstr>Amerikanska självständighetsförklaringen </vt:lpstr>
      <vt:lpstr>Utdrag från den Amerikanska självständighetsförklaringen </vt:lpstr>
      <vt:lpstr>Amerikanska frihetskriget 1775-1783 </vt:lpstr>
      <vt:lpstr>Varför är den Amerikanska revolutionen så speciell?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Amerikanska revolutionen </dc:title>
  <dc:creator>Joakim Jideström</dc:creator>
  <cp:lastModifiedBy>Joakim Jideström</cp:lastModifiedBy>
  <cp:revision>1</cp:revision>
  <dcterms:created xsi:type="dcterms:W3CDTF">2022-11-23T10:55:56Z</dcterms:created>
  <dcterms:modified xsi:type="dcterms:W3CDTF">2026-06-22T11:09:04Z</dcterms:modified>
</cp:coreProperties>
</file>