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5-05T05:09:41.282" v="78" actId="20577"/>
      <pc:docMkLst>
        <pc:docMk/>
      </pc:docMkLst>
      <pc:sldChg chg="modSp mod">
        <pc:chgData name="Joakim Jideström" userId="55301464-3ae5-4df5-b584-5e5b60ec0c1b" providerId="ADAL" clId="{55BEA114-65DF-4831-B0DA-3F089B9AB1A6}" dt="2026-05-05T05:09:41.282" v="78" actId="20577"/>
        <pc:sldMkLst>
          <pc:docMk/>
          <pc:sldMk cId="2056646532" sldId="260"/>
        </pc:sldMkLst>
        <pc:spChg chg="mod">
          <ac:chgData name="Joakim Jideström" userId="55301464-3ae5-4df5-b584-5e5b60ec0c1b" providerId="ADAL" clId="{55BEA114-65DF-4831-B0DA-3F089B9AB1A6}" dt="2026-05-05T05:09:41.282" v="78" actId="20577"/>
          <ac:spMkLst>
            <pc:docMk/>
            <pc:sldMk cId="2056646532" sldId="260"/>
            <ac:spMk id="3" creationId="{56AB358A-A043-B70A-C854-AFF19BA49FC5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05T05:08:59.663" v="3" actId="255"/>
        <pc:sldMkLst>
          <pc:docMk/>
          <pc:sldMk cId="2441216199" sldId="261"/>
        </pc:sldMkLst>
        <pc:spChg chg="mo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2" creationId="{35260049-1359-0BA4-8B49-7B6185C92F36}"/>
          </ac:spMkLst>
        </pc:spChg>
        <pc:spChg chg="mod">
          <ac:chgData name="Joakim Jideström" userId="55301464-3ae5-4df5-b584-5e5b60ec0c1b" providerId="ADAL" clId="{55BEA114-65DF-4831-B0DA-3F089B9AB1A6}" dt="2026-05-05T05:08:59.663" v="3" actId="255"/>
          <ac:spMkLst>
            <pc:docMk/>
            <pc:sldMk cId="2441216199" sldId="261"/>
            <ac:spMk id="3" creationId="{7F022985-B1EB-5E9B-6413-65F772CD0462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5-05T05:08:43.851" v="0" actId="26606"/>
          <ac:spMkLst>
            <pc:docMk/>
            <pc:sldMk cId="2441216199" sldId="261"/>
            <ac:spMk id="20" creationId="{8D71EDA1-87BF-4D5D-AB79-F346FD1927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F3418D-FA54-1621-F5DE-9CA1C6658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9A9EB0A-D67D-2D9E-164F-06D0AC2B0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3341CE-98E4-5E5D-EB6F-9AE2E3ECE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1C96B7-F56F-FB18-98D2-9FF25682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59A88D2-B615-0948-6F06-8BADD372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494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31DC32-CB89-285D-F2D9-71B11802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6D22BF-7BB1-D887-8ED6-D84C82981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C49C5B-3F84-F108-8527-3FFD32047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6DEBE5-204A-8A76-0234-4C8A1B1A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217CD8-0D7B-A0BC-FE16-40A2DED3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998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87976B-34AE-4AA3-C708-7EA40FE8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7E68C3F-EEA4-5BFA-2516-AABC405AA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B5CCC1-3234-C0AD-3B49-10D3F040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4447F8-CD08-38D4-D43B-9E2AFBEB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FE9000-C7E5-3A28-77FE-FCABE3F8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670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D110C6-9AF7-3D26-4F36-9ED931C5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B50D7F-DE76-E428-D373-00FE20492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B634C90-9457-8787-29E8-A65718D07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0359F28-8AA0-C109-E03E-B65CCA08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151ACAC-AAA5-391D-73A6-41CF7DB2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87F2077-2F35-136D-1636-0EFB537CF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38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2848DC-46C8-4EDE-FF4A-91851A63B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AE0A2D-9234-2AE8-56C0-94F00F44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A4B82E-070D-9A9F-3A85-18452B86A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EAEC8F3-4900-90B5-B4E3-91FA9CAC1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AB4134B-39BB-5FF0-4E21-294EE35B0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5AD76F5-55F2-46D2-03C0-27C5DBC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CAEE4EA-8591-6FE5-C349-024B0E32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F1537A4-340C-52E0-A133-95904F33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899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D71541-5186-FC6B-A6B7-471667716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1DB05CC-0B90-0740-14D7-52879126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EA564DF-6115-323A-AE77-CE278D3DF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EE23AC-46B7-A0A0-55CE-0BEF9C98F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587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EC6D265-EF45-22A3-F7EF-A14605432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A5D9FAC-B9CF-5988-5EBA-3854033E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357A248-F4B0-CE53-ABC3-776AAAD6F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56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FA8FAB-1CC2-4DC2-EAF1-412E6D01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C4BE02-BADF-68AB-B280-0648B7E38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82BBD60-4A48-D414-659A-CD283F44F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F3BC9B-3CAB-35C1-1201-C54CFE02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D85E8F-B94A-651E-5CA0-08E27CEA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BE01AC-E464-ADF5-146A-24090C6E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243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F86ABA-6A66-0E36-AA06-48743A6B1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88E4DA5-D4CD-E4B4-F783-B6CEF356E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D59A0B-0180-7C7A-8E23-D02132659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B98709-1A55-52D0-3479-AB675A31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8DF0D7-BC0B-FD2B-FBB4-ACD1AFAB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433788D-1C72-323D-EAB3-D9EC4B0AC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78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6C2671-7E89-7293-F9FB-62CD7C81A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DB37E4E-6210-6963-8236-5EBCC9C0C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FA1162-88BC-C168-89B1-397852FEE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046F9E-8CC3-953F-3EFE-13F49C59B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F2979B-91BB-C617-6610-C3308D1F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4716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7C57DEE-8650-19DA-FF11-2F3FB36DD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70FAA3A-5B4A-A6BD-B992-079F76F0C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F9BE3E-7986-67D8-6ECD-A496CB5F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EFD92D-DEDC-3B0E-4A63-3E5ACA25B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945FCA-93EC-91D9-C335-3ECCBE90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456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992CC33-94F4-DB44-FEB4-6BC71D026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ADAC78-D8D7-EA2F-5762-80D3D94AD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3BBA90-85C0-2848-1646-833B5A119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5E0463-40B9-4D0F-8B98-6AD9055FCBC3}" type="datetimeFigureOut">
              <a:rPr lang="sv-SE" smtClean="0"/>
              <a:t>2026-05-03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D6C965-AB5E-48A3-18C2-383772672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164D1E-58EC-07FE-21E4-7054C4BF3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B6DAFB-FAF5-49B8-BD7D-6CC4EDD46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439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881A50-ECF2-7843-E894-4197BB312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Vetenskapsteori – Thomas Kuhn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C1D817-5711-BF8F-468F-F39DDB9D7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Hur ser vetenskaplig förändring egentligen ut?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650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6D970A0-133E-52EE-87B2-C985DE3C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Thomas Kuhn ställer sig frågan: Hur fungerar vetenskap i praktiken?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D9A030-8BE6-110E-00BE-0EE404302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31079" cy="4671492"/>
          </a:xfrm>
        </p:spPr>
        <p:txBody>
          <a:bodyPr anchor="ctr">
            <a:normAutofit/>
          </a:bodyPr>
          <a:lstStyle/>
          <a:p>
            <a:r>
              <a:rPr lang="sv-SE" dirty="0"/>
              <a:t>Notera skillnaden mellan positivisterna och Popper – De intresserade för hur vetenskap </a:t>
            </a:r>
            <a:r>
              <a:rPr lang="sv-SE" b="1" dirty="0"/>
              <a:t>bör </a:t>
            </a:r>
            <a:r>
              <a:rPr lang="sv-SE" dirty="0"/>
              <a:t>gå till och Kuhn hur den </a:t>
            </a:r>
            <a:r>
              <a:rPr lang="sv-SE" b="1" dirty="0"/>
              <a:t>faktiskt </a:t>
            </a:r>
            <a:r>
              <a:rPr lang="sv-SE" dirty="0"/>
              <a:t>går till </a:t>
            </a:r>
          </a:p>
          <a:p>
            <a:endParaRPr lang="sv-SE" dirty="0"/>
          </a:p>
          <a:p>
            <a:r>
              <a:rPr lang="sv-SE" dirty="0"/>
              <a:t>Kuhn försökte förklara hur vetenskaplig progression gick till – Vad kännetecknade vetenskaplig progression </a:t>
            </a:r>
          </a:p>
        </p:txBody>
      </p:sp>
    </p:spTree>
    <p:extLst>
      <p:ext uri="{BB962C8B-B14F-4D97-AF65-F5344CB8AC3E}">
        <p14:creationId xmlns:p14="http://schemas.microsoft.com/office/powerpoint/2010/main" val="699402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44DC3F7-724D-A827-BE10-81B7101A6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Vetenskapen byggs upp på paradigm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7FC265-E09F-62E6-6069-180D04E05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49" y="1885278"/>
            <a:ext cx="11264565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Ett paradigm är en gemensam världsbild (syn på ett vetenskapligt område) för vetenskapen </a:t>
            </a:r>
          </a:p>
          <a:p>
            <a:endParaRPr lang="sv-SE" sz="2000" dirty="0"/>
          </a:p>
          <a:p>
            <a:r>
              <a:rPr lang="sv-SE" sz="2000" dirty="0"/>
              <a:t>Ett paradigm kännetecknas av att forskare har en gemensam syn på</a:t>
            </a:r>
          </a:p>
          <a:p>
            <a:pPr>
              <a:buFontTx/>
              <a:buChar char="-"/>
            </a:pPr>
            <a:r>
              <a:rPr lang="sv-SE" sz="2000" dirty="0"/>
              <a:t>Teorier </a:t>
            </a:r>
          </a:p>
          <a:p>
            <a:pPr>
              <a:buFontTx/>
              <a:buChar char="-"/>
            </a:pPr>
            <a:r>
              <a:rPr lang="sv-SE" sz="2000" dirty="0"/>
              <a:t>Metoder</a:t>
            </a:r>
          </a:p>
          <a:p>
            <a:pPr>
              <a:buFontTx/>
              <a:buChar char="-"/>
            </a:pPr>
            <a:r>
              <a:rPr lang="sv-SE" sz="2000" dirty="0"/>
              <a:t>Begrepp </a:t>
            </a:r>
          </a:p>
          <a:p>
            <a:pPr>
              <a:buFontTx/>
              <a:buChar char="-"/>
            </a:pPr>
            <a:r>
              <a:rPr lang="sv-SE" sz="2000" dirty="0"/>
              <a:t>Vilka frågor som är relevanta </a:t>
            </a:r>
          </a:p>
          <a:p>
            <a:pPr>
              <a:buFontTx/>
              <a:buChar char="-"/>
            </a:pPr>
            <a:r>
              <a:rPr lang="sv-SE" sz="2000" dirty="0"/>
              <a:t>Tolkar resultat på liknande sätt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Ett paradigm fungerar som en mall för hur man utför den aktuella vetenskapen </a:t>
            </a:r>
          </a:p>
        </p:txBody>
      </p:sp>
    </p:spTree>
    <p:extLst>
      <p:ext uri="{BB962C8B-B14F-4D97-AF65-F5344CB8AC3E}">
        <p14:creationId xmlns:p14="http://schemas.microsoft.com/office/powerpoint/2010/main" val="4066254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26FFB7-889A-F34F-0C6C-5C953F40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olika stegen i ett vetenskapligt paradigm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FCB3D7-4DEF-B95B-8189-9AD6E17EE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415143"/>
            <a:ext cx="11691257" cy="5077732"/>
          </a:xfrm>
        </p:spPr>
        <p:txBody>
          <a:bodyPr>
            <a:normAutofit/>
          </a:bodyPr>
          <a:lstStyle/>
          <a:p>
            <a:r>
              <a:rPr lang="sv-SE" dirty="0"/>
              <a:t>Thomas Kuhn menar att vetenskapen utvecklas i cykler 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sz="2000" b="1" dirty="0"/>
              <a:t>1. Förvetenskaplig fas					4. Kris 			</a:t>
            </a:r>
          </a:p>
          <a:p>
            <a:pPr marL="0" indent="0">
              <a:buNone/>
            </a:pPr>
            <a:r>
              <a:rPr lang="sv-SE" sz="2000" dirty="0"/>
              <a:t>- Ingen enhetlig teori finns 				- Anomalierna blir för många </a:t>
            </a:r>
          </a:p>
          <a:p>
            <a:pPr marL="0" indent="0">
              <a:buNone/>
            </a:pPr>
            <a:r>
              <a:rPr lang="sv-SE" sz="2000" dirty="0"/>
              <a:t>- Flera konkurrerande idéer 				- Förtroendet för paradigmet </a:t>
            </a:r>
          </a:p>
          <a:p>
            <a:pPr marL="0" indent="0">
              <a:buNone/>
            </a:pPr>
            <a:r>
              <a:rPr lang="sv-SE" sz="2000" b="1" dirty="0"/>
              <a:t>2. Normalvetenskap					5. Vetenskaplig revolution </a:t>
            </a:r>
          </a:p>
          <a:p>
            <a:pPr marL="0" indent="0">
              <a:buNone/>
            </a:pPr>
            <a:r>
              <a:rPr lang="sv-SE" sz="2000" dirty="0"/>
              <a:t>- Ett paradigm dominerar 				- Ett nytt sätt att tänka föreslås </a:t>
            </a:r>
          </a:p>
          <a:p>
            <a:pPr marL="0" indent="0">
              <a:buNone/>
            </a:pPr>
            <a:r>
              <a:rPr lang="sv-SE" sz="2000" dirty="0"/>
              <a:t>- Forskare “löser pussel” inom ramen för paradigmet 	- Gamla och nya paradigmet konkurrerar</a:t>
            </a:r>
          </a:p>
          <a:p>
            <a:pPr marL="0" indent="0">
              <a:buNone/>
            </a:pPr>
            <a:r>
              <a:rPr lang="sv-SE" sz="2000" dirty="0"/>
              <a:t>- Man ifrågasätter inte grundantagandena </a:t>
            </a:r>
          </a:p>
          <a:p>
            <a:pPr marL="0" indent="0">
              <a:buNone/>
            </a:pPr>
            <a:r>
              <a:rPr lang="sv-SE" sz="2000" b="1" dirty="0"/>
              <a:t>3. Anomalier						6. Ett nytt paradigm etableras </a:t>
            </a:r>
          </a:p>
          <a:p>
            <a:pPr marL="0" indent="0">
              <a:buNone/>
            </a:pPr>
            <a:r>
              <a:rPr lang="sv-SE" sz="2000" dirty="0"/>
              <a:t>-Resultat dyker upp som inte stämmer med teorin </a:t>
            </a:r>
          </a:p>
          <a:p>
            <a:pPr marL="0" indent="0">
              <a:buNone/>
            </a:pPr>
            <a:r>
              <a:rPr lang="sv-SE" sz="2000" dirty="0"/>
              <a:t>-Förklaras ofta bort i början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256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5AAC4E-C68E-A0DF-5381-7EAE362D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Ett nytt paradigm har trätt in – Vad gäller?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AB358A-A043-B70A-C854-AFF19BA4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8" y="337457"/>
            <a:ext cx="7220729" cy="6259285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När ett nytt paradigm tar över sker ett </a:t>
            </a:r>
            <a:r>
              <a:rPr lang="sv-SE" sz="2000" b="1" dirty="0"/>
              <a:t>paradigmskifte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Det innebär: </a:t>
            </a:r>
          </a:p>
          <a:p>
            <a:pPr marL="0" indent="0">
              <a:buNone/>
            </a:pPr>
            <a:r>
              <a:rPr lang="sv-SE" sz="2000" dirty="0"/>
              <a:t>-Nya sätt att se på världen </a:t>
            </a:r>
          </a:p>
          <a:p>
            <a:pPr marL="0" indent="0">
              <a:buNone/>
            </a:pPr>
            <a:r>
              <a:rPr lang="sv-SE" sz="2000" dirty="0"/>
              <a:t>-Gamla teorier förkastas eller omtolkas </a:t>
            </a:r>
          </a:p>
          <a:p>
            <a:pPr marL="0" indent="0">
              <a:buNone/>
            </a:pPr>
            <a:r>
              <a:rPr lang="sv-SE" sz="2000" dirty="0"/>
              <a:t>-Begreppen från det tidigare paradigmet omtolkas (får nya definitioner)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Det betyder: </a:t>
            </a:r>
          </a:p>
          <a:p>
            <a:pPr marL="0" indent="0">
              <a:buNone/>
            </a:pPr>
            <a:r>
              <a:rPr lang="sv-SE" sz="2000" dirty="0"/>
              <a:t>-Forskare i olika paradigm “ser olika verkligheter”</a:t>
            </a:r>
          </a:p>
          <a:p>
            <a:pPr marL="0" indent="0">
              <a:buNone/>
            </a:pPr>
            <a:r>
              <a:rPr lang="sv-SE" sz="2000" dirty="0"/>
              <a:t>-Vad som räknas som fakta kan förändras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Exempel: </a:t>
            </a:r>
          </a:p>
          <a:p>
            <a:pPr marL="0" indent="0">
              <a:buNone/>
            </a:pPr>
            <a:r>
              <a:rPr lang="sv-SE" sz="2000" dirty="0"/>
              <a:t>-Albert Einsteins relativitetsteori förändrade synen på rum och tid jämfört med Newton</a:t>
            </a:r>
          </a:p>
          <a:p>
            <a:pPr marL="0" indent="0">
              <a:buNone/>
            </a:pPr>
            <a:r>
              <a:rPr lang="sv-SE" sz="2000" dirty="0"/>
              <a:t>-Övergången från geocentrisk världsbild till </a:t>
            </a:r>
            <a:r>
              <a:rPr lang="sv-SE" sz="2000"/>
              <a:t>heliocentrisk världsbild 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056646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5260049-1359-0BA4-8B49-7B6185C9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3100">
                <a:solidFill>
                  <a:srgbClr val="FFFFFF"/>
                </a:solidFill>
              </a:rPr>
              <a:t>Kuhns vetenskapssyn nära naturvetenskapen – hur blir det med andra vetenskaper?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022985-B1EB-5E9B-6413-65F772CD0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886" y="511388"/>
            <a:ext cx="7064827" cy="5867641"/>
          </a:xfrm>
        </p:spPr>
        <p:txBody>
          <a:bodyPr anchor="ctr">
            <a:normAutofit/>
          </a:bodyPr>
          <a:lstStyle/>
          <a:p>
            <a:r>
              <a:rPr lang="sv-SE" sz="2400" dirty="0"/>
              <a:t>Kuhns vetenskapssyn är väldigt influerad av naturvetenskapen och speciellt fysiken – Flera av de exempel som Kuhn tar upp refererar till fysik </a:t>
            </a:r>
          </a:p>
          <a:p>
            <a:endParaRPr lang="sv-SE" sz="2400" dirty="0"/>
          </a:p>
          <a:p>
            <a:r>
              <a:rPr lang="sv-SE" sz="2400" dirty="0"/>
              <a:t>Hur blir det med samhällskunskapen? Där existerar inte samma revolutionära idéer – Snarare en pluralism av olika idéer som fördjupar varandra</a:t>
            </a:r>
          </a:p>
          <a:p>
            <a:endParaRPr lang="sv-SE" sz="2400" dirty="0"/>
          </a:p>
          <a:p>
            <a:r>
              <a:rPr lang="sv-SE" sz="2400" dirty="0"/>
              <a:t>Ska vi underkänna alla vetenskaper som inte lyder under Kuhns olika steg i ett paradigm</a:t>
            </a:r>
          </a:p>
        </p:txBody>
      </p:sp>
    </p:spTree>
    <p:extLst>
      <p:ext uri="{BB962C8B-B14F-4D97-AF65-F5344CB8AC3E}">
        <p14:creationId xmlns:p14="http://schemas.microsoft.com/office/powerpoint/2010/main" val="244121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412</Words>
  <Application>Microsoft Office PowerPoint</Application>
  <PresentationFormat>Bredbild</PresentationFormat>
  <Paragraphs>51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Vetenskapsteori – Thomas Kuhn </vt:lpstr>
      <vt:lpstr>Thomas Kuhn ställer sig frågan: Hur fungerar vetenskap i praktiken? </vt:lpstr>
      <vt:lpstr>Vetenskapen byggs upp på paradigm </vt:lpstr>
      <vt:lpstr>De olika stegen i ett vetenskapligt paradigm </vt:lpstr>
      <vt:lpstr>Ett nytt paradigm har trätt in – Vad gäller? </vt:lpstr>
      <vt:lpstr>Kuhns vetenskapssyn nära naturvetenskapen – hur blir det med andra vetenskaper?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2026-05-03T18:11:48Z</dcterms:created>
  <dcterms:modified xsi:type="dcterms:W3CDTF">2026-05-05T05:09:46Z</dcterms:modified>
</cp:coreProperties>
</file>