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addSld modSld">
      <pc:chgData name="Joakim Jideström" userId="55301464-3ae5-4df5-b584-5e5b60ec0c1b" providerId="ADAL" clId="{55BEA114-65DF-4831-B0DA-3F089B9AB1A6}" dt="2026-05-06T07:11:32.052" v="660" actId="20577"/>
      <pc:docMkLst>
        <pc:docMk/>
      </pc:docMkLst>
      <pc:sldChg chg="addSp modSp new mod setBg">
        <pc:chgData name="Joakim Jideström" userId="55301464-3ae5-4df5-b584-5e5b60ec0c1b" providerId="ADAL" clId="{55BEA114-65DF-4831-B0DA-3F089B9AB1A6}" dt="2026-05-06T07:07:05.504" v="274" actId="20577"/>
        <pc:sldMkLst>
          <pc:docMk/>
          <pc:sldMk cId="3177872641" sldId="262"/>
        </pc:sldMkLst>
        <pc:spChg chg="mod">
          <ac:chgData name="Joakim Jideström" userId="55301464-3ae5-4df5-b584-5e5b60ec0c1b" providerId="ADAL" clId="{55BEA114-65DF-4831-B0DA-3F089B9AB1A6}" dt="2026-05-06T07:05:06.292" v="49" actId="20577"/>
          <ac:spMkLst>
            <pc:docMk/>
            <pc:sldMk cId="3177872641" sldId="262"/>
            <ac:spMk id="2" creationId="{143391BA-B64F-4C7C-3C18-0DC53C0FDE67}"/>
          </ac:spMkLst>
        </pc:spChg>
        <pc:spChg chg="mod">
          <ac:chgData name="Joakim Jideström" userId="55301464-3ae5-4df5-b584-5e5b60ec0c1b" providerId="ADAL" clId="{55BEA114-65DF-4831-B0DA-3F089B9AB1A6}" dt="2026-05-06T07:07:05.504" v="274" actId="20577"/>
          <ac:spMkLst>
            <pc:docMk/>
            <pc:sldMk cId="3177872641" sldId="262"/>
            <ac:spMk id="3" creationId="{2F5A6A61-EB6C-6FD1-D204-432E2C524D1F}"/>
          </ac:spMkLst>
        </pc:spChg>
        <pc:spChg chg="add">
          <ac:chgData name="Joakim Jideström" userId="55301464-3ae5-4df5-b584-5e5b60ec0c1b" providerId="ADAL" clId="{55BEA114-65DF-4831-B0DA-3F089B9AB1A6}" dt="2026-05-06T07:04:50.179" v="1" actId="26606"/>
          <ac:spMkLst>
            <pc:docMk/>
            <pc:sldMk cId="3177872641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6T07:04:50.179" v="1" actId="26606"/>
          <ac:spMkLst>
            <pc:docMk/>
            <pc:sldMk cId="3177872641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6T07:04:50.179" v="1" actId="26606"/>
          <ac:spMkLst>
            <pc:docMk/>
            <pc:sldMk cId="3177872641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6T07:04:50.179" v="1" actId="26606"/>
          <ac:spMkLst>
            <pc:docMk/>
            <pc:sldMk cId="3177872641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6T07:04:50.179" v="1" actId="26606"/>
          <ac:spMkLst>
            <pc:docMk/>
            <pc:sldMk cId="3177872641" sldId="262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5-06T07:07:53.705" v="370" actId="20577"/>
        <pc:sldMkLst>
          <pc:docMk/>
          <pc:sldMk cId="3553840771" sldId="263"/>
        </pc:sldMkLst>
        <pc:spChg chg="mod">
          <ac:chgData name="Joakim Jideström" userId="55301464-3ae5-4df5-b584-5e5b60ec0c1b" providerId="ADAL" clId="{55BEA114-65DF-4831-B0DA-3F089B9AB1A6}" dt="2026-05-06T07:06:25.686" v="183" actId="20577"/>
          <ac:spMkLst>
            <pc:docMk/>
            <pc:sldMk cId="3553840771" sldId="263"/>
            <ac:spMk id="2" creationId="{23E33FE2-E0B4-6681-A400-8EEFB0053FEE}"/>
          </ac:spMkLst>
        </pc:spChg>
        <pc:spChg chg="mod">
          <ac:chgData name="Joakim Jideström" userId="55301464-3ae5-4df5-b584-5e5b60ec0c1b" providerId="ADAL" clId="{55BEA114-65DF-4831-B0DA-3F089B9AB1A6}" dt="2026-05-06T07:07:53.705" v="370" actId="20577"/>
          <ac:spMkLst>
            <pc:docMk/>
            <pc:sldMk cId="3553840771" sldId="263"/>
            <ac:spMk id="3" creationId="{D2AA7719-8D10-24C4-5D89-6E90B20412EE}"/>
          </ac:spMkLst>
        </pc:spChg>
        <pc:spChg chg="add">
          <ac:chgData name="Joakim Jideström" userId="55301464-3ae5-4df5-b584-5e5b60ec0c1b" providerId="ADAL" clId="{55BEA114-65DF-4831-B0DA-3F089B9AB1A6}" dt="2026-05-06T07:06:18.614" v="146" actId="26606"/>
          <ac:spMkLst>
            <pc:docMk/>
            <pc:sldMk cId="3553840771" sldId="263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6T07:06:18.614" v="146" actId="26606"/>
          <ac:spMkLst>
            <pc:docMk/>
            <pc:sldMk cId="3553840771" sldId="263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6T07:06:18.614" v="146" actId="26606"/>
          <ac:spMkLst>
            <pc:docMk/>
            <pc:sldMk cId="3553840771" sldId="263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6T07:06:18.614" v="146" actId="26606"/>
          <ac:spMkLst>
            <pc:docMk/>
            <pc:sldMk cId="3553840771" sldId="263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6T07:06:18.614" v="146" actId="26606"/>
          <ac:spMkLst>
            <pc:docMk/>
            <pc:sldMk cId="3553840771" sldId="263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5-06T07:11:32.052" v="660" actId="20577"/>
        <pc:sldMkLst>
          <pc:docMk/>
          <pc:sldMk cId="738759684" sldId="264"/>
        </pc:sldMkLst>
        <pc:spChg chg="mod">
          <ac:chgData name="Joakim Jideström" userId="55301464-3ae5-4df5-b584-5e5b60ec0c1b" providerId="ADAL" clId="{55BEA114-65DF-4831-B0DA-3F089B9AB1A6}" dt="2026-05-06T07:11:32.052" v="660" actId="20577"/>
          <ac:spMkLst>
            <pc:docMk/>
            <pc:sldMk cId="738759684" sldId="264"/>
            <ac:spMk id="2" creationId="{1D4A6532-1026-B2D5-EED6-41D02B0DFB8A}"/>
          </ac:spMkLst>
        </pc:spChg>
        <pc:spChg chg="mod">
          <ac:chgData name="Joakim Jideström" userId="55301464-3ae5-4df5-b584-5e5b60ec0c1b" providerId="ADAL" clId="{55BEA114-65DF-4831-B0DA-3F089B9AB1A6}" dt="2026-05-06T07:09:47.756" v="653" actId="20577"/>
          <ac:spMkLst>
            <pc:docMk/>
            <pc:sldMk cId="738759684" sldId="264"/>
            <ac:spMk id="3" creationId="{3DCF2762-8C68-A9E4-75B6-5FA7CF500004}"/>
          </ac:spMkLst>
        </pc:spChg>
        <pc:spChg chg="add">
          <ac:chgData name="Joakim Jideström" userId="55301464-3ae5-4df5-b584-5e5b60ec0c1b" providerId="ADAL" clId="{55BEA114-65DF-4831-B0DA-3F089B9AB1A6}" dt="2026-05-06T07:08:12.443" v="372" actId="26606"/>
          <ac:spMkLst>
            <pc:docMk/>
            <pc:sldMk cId="738759684" sldId="264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06T07:08:12.443" v="372" actId="26606"/>
          <ac:spMkLst>
            <pc:docMk/>
            <pc:sldMk cId="738759684" sldId="264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06T07:08:12.443" v="372" actId="26606"/>
          <ac:spMkLst>
            <pc:docMk/>
            <pc:sldMk cId="738759684" sldId="264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06T07:08:12.443" v="372" actId="26606"/>
          <ac:spMkLst>
            <pc:docMk/>
            <pc:sldMk cId="738759684" sldId="264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06T07:08:12.443" v="372" actId="26606"/>
          <ac:spMkLst>
            <pc:docMk/>
            <pc:sldMk cId="738759684" sldId="264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942BB7-6CEF-73CE-E324-A094B9BD2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9E9B752-17BF-2570-B7C6-452FF40E0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29DB53-49F0-33CD-7284-34D77CA33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5300F5-A663-9AA0-CB6B-8583420D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31BE75-7D8F-93D9-DBA4-1C9079FD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523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72C3A9-5B47-2551-3051-D3F3F138A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1E162D-3483-DC5B-5DC4-624834723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8B2075-3274-3A40-3584-9D05E089D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A982E75-DC26-5793-DA32-57008FA7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184DE1-850E-DF2E-BA71-402F7C9C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4178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3FB342-6251-AFE9-50D9-1DBC133AD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30E5D8-16D6-A354-86A8-E11AEDFA6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C35AE1-6435-23A7-18BC-FAC3D11F7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8C49A9-9582-D011-F550-39A50D7D4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6A9B75-D750-3A88-636A-979C3C6A1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918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D22361-A4B3-B259-BCE7-622322B41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7D780F-7F63-7BEB-EF1A-2FE15B4B6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CBDB9EF-ADF1-3F39-5E73-A0CD4318F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15EF163-5816-DACF-5B97-6BD02AD4B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DF3E683-4871-719D-AA5B-63A4F88F4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588096-0CF0-2C7A-5247-5546DA0B2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4837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F5C939-59A7-20EC-14AA-33DE80394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AFDA6F0-8722-2A3C-E89C-008AC8627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6F8B26-9068-3A69-EEE6-EAED9B99D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CB5AB0E-03F7-9D38-C1F0-C246AA662A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64B5C86-B0BC-E290-585A-8B02697116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02C6C48-66B1-4EF2-770F-3CBDAA05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413CD1D-A1A3-C111-823E-457A22D6C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D917286-4760-2880-C268-AFDA3F0B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924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51331E-C2F6-89ED-2D9A-A69063AC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20BB159-73E9-765F-B033-5425534FE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5CB5568-C085-F1EA-574E-5BB0EB78B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93DD85D-1D79-FA4B-1389-E48F5EED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041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8CF8738-D385-D896-DAD6-3EACC243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398494C-770A-F281-40D4-411CAC4DD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094AB1C-E64C-19FD-5770-75E5902F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655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FF5660-C0C5-805D-0AF0-F0FDCA27D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50E49D-A5E9-7DC5-AA30-A1E8946F5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EEEAFA-6817-F3EB-00B1-5908997A9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2BEEEAE-2834-DA97-F4E4-40B5BC501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4A46F02-070D-0F7C-8801-0191477C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9663982-28C8-E11F-1855-ACB89C86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655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B2970F-BC73-3CA2-D5E7-5B6281619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C9926A4-FDB7-60A5-5AF8-C49A01873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D955475-2E07-4A44-5A67-797E72AB9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6E7F90-BC53-9439-C4C8-B414F8360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7FD8829-D9BA-CE89-EFC6-02D6991A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A5D41E8-9B28-DD87-C266-2FE6A3D4C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047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468E1C-B965-2881-E760-F398E81F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065FE36-23F0-7AD2-E27D-4466D4D7B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734F93-9B85-0320-D73A-E88CCC58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3BD7A2-C3F5-4524-9B00-DC81FFB6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545366-5C34-6BFA-D315-03D4409CF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021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5455787-058D-B94F-CA6D-D4469BD67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01B53D5-B8E3-9EE3-0EBC-84946D731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5163EE-605E-AB12-8CB2-1D3302AEF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DDC24A2-0FCB-456A-C450-20EEA578A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30D306-6525-F7FB-BE00-652EBA31D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028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72CB3E7-0DDA-6C86-4531-042B466FE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39008FD-6F2A-1419-E5C3-A578BA12F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680E00-AC22-0190-5CD5-19FE46424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E7ACD4-2788-4709-A150-70151065C401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8E3DDC-13E5-7014-26DF-B2CD59E94A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B011D4-F9E5-45DD-BC2D-3BA133104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CE74E5-91DC-401F-9903-790D9C8EB5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265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E075F7D-F8D9-0A93-1CB2-5702388C8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Intro till existentialismen och Sören Kierkegaard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A3AA035-4A33-0D16-7A4D-BE3BB37D8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Hur ska vi leva? Individens existens, frihet och skapa mening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067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43391BA-B64F-4C7C-3C18-0DC53C0FD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Har livet något mening?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5A6A61-EB6C-6FD1-D204-432E2C524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4400" dirty="0"/>
              <a:t>Reflektera kring följande fråga: </a:t>
            </a:r>
            <a:r>
              <a:rPr lang="sv-SE" sz="4400" b="1" dirty="0"/>
              <a:t>Har livet någon objektiv mening? </a:t>
            </a:r>
            <a:endParaRPr lang="sv-SE" sz="4400" dirty="0"/>
          </a:p>
        </p:txBody>
      </p:sp>
    </p:spTree>
    <p:extLst>
      <p:ext uri="{BB962C8B-B14F-4D97-AF65-F5344CB8AC3E}">
        <p14:creationId xmlns:p14="http://schemas.microsoft.com/office/powerpoint/2010/main" val="3177872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E33FE2-E0B4-6681-A400-8EEFB0053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Hur skapar vi då mening?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AA7719-8D10-24C4-5D89-6E90B2041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4000" dirty="0"/>
              <a:t>Reflektera kring följande fråga: </a:t>
            </a:r>
            <a:r>
              <a:rPr lang="sv-SE" sz="4000" b="1" dirty="0"/>
              <a:t>Om livet inte har mening, hur skapar vi meningsfullhet i det vi faktiskt gör? Vi lever ju faktiskt? </a:t>
            </a:r>
            <a:endParaRPr lang="sv-SE" sz="4000" dirty="0"/>
          </a:p>
        </p:txBody>
      </p:sp>
    </p:spTree>
    <p:extLst>
      <p:ext uri="{BB962C8B-B14F-4D97-AF65-F5344CB8AC3E}">
        <p14:creationId xmlns:p14="http://schemas.microsoft.com/office/powerpoint/2010/main" val="355384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4A6532-1026-B2D5-EED6-41D02B0D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Vi har friheten att leva som vi vill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CF2762-8C68-A9E4-75B6-5FA7CF500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4400" dirty="0"/>
              <a:t>Reflektera kring följande fråga: </a:t>
            </a:r>
            <a:r>
              <a:rPr lang="sv-SE" sz="4400" b="1" dirty="0"/>
              <a:t>Vi har friheten att göra vad vi vill med våra liv, varför gör vi inte det? Vad stoppar oss? </a:t>
            </a:r>
            <a:r>
              <a:rPr lang="sv-SE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8759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F0897D2-760E-298E-B36A-47B088686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Existentialismen – Vad är det?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62CB7C-FC51-3F3A-53D7-50AF8A60D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2111828"/>
            <a:ext cx="11527972" cy="4365171"/>
          </a:xfrm>
        </p:spPr>
        <p:txBody>
          <a:bodyPr anchor="ctr">
            <a:normAutofit/>
          </a:bodyPr>
          <a:lstStyle/>
          <a:p>
            <a:r>
              <a:rPr lang="sv-SE" sz="2000" dirty="0"/>
              <a:t>En filosofisk tradition från </a:t>
            </a:r>
            <a:r>
              <a:rPr lang="sv-SE" sz="2000" dirty="0" err="1"/>
              <a:t>centraleuropa</a:t>
            </a:r>
            <a:r>
              <a:rPr lang="sv-SE" sz="2000" dirty="0"/>
              <a:t> </a:t>
            </a:r>
          </a:p>
          <a:p>
            <a:endParaRPr lang="sv-SE" sz="2000" dirty="0"/>
          </a:p>
          <a:p>
            <a:r>
              <a:rPr lang="sv-SE" sz="2000" dirty="0"/>
              <a:t>Ansåg att människan har en radikal fri vilja – Har möjlighet att påverka vår situation </a:t>
            </a:r>
          </a:p>
          <a:p>
            <a:endParaRPr lang="sv-SE" sz="2000" dirty="0"/>
          </a:p>
          <a:p>
            <a:r>
              <a:rPr lang="sv-SE" sz="2000" dirty="0"/>
              <a:t>Livet saknade mening – Vi individer skapar vår egen mening och har all möjlighet att göra det </a:t>
            </a:r>
          </a:p>
          <a:p>
            <a:endParaRPr lang="sv-SE" sz="2000" dirty="0"/>
          </a:p>
          <a:p>
            <a:r>
              <a:rPr lang="sv-SE" sz="2000" b="1" dirty="0"/>
              <a:t>Ångest </a:t>
            </a:r>
            <a:r>
              <a:rPr lang="sv-SE" sz="2000" dirty="0"/>
              <a:t>skapas av att vi inser att vi har frihet och oändligt många valmöjligheter att påverka vår situation </a:t>
            </a:r>
          </a:p>
          <a:p>
            <a:endParaRPr lang="sv-SE" sz="2000" dirty="0"/>
          </a:p>
          <a:p>
            <a:r>
              <a:rPr lang="sv-SE" sz="2000" dirty="0"/>
              <a:t>Du ska vara sann mot dig själv – Inte gömma dig bakom roller och normer </a:t>
            </a:r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70248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A4E12DB-A378-98CD-FE70-E513D4E3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Sören Kierkegaard – En grubblande och deprimerad dansk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2547FF-56A8-2A07-89DA-9F0011EB1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Svår uppväxt i 1800-talets Köpenhamn </a:t>
            </a:r>
          </a:p>
          <a:p>
            <a:endParaRPr lang="sv-SE" sz="2000"/>
          </a:p>
          <a:p>
            <a:r>
              <a:rPr lang="sv-SE" sz="2000"/>
              <a:t>Kierkegaard anses vara grundaren av existentialismen – introducerade stora delar av begreppen och blev stor inflytandekraft för senare filosofer</a:t>
            </a:r>
          </a:p>
          <a:p>
            <a:endParaRPr lang="sv-SE" sz="2000"/>
          </a:p>
          <a:p>
            <a:r>
              <a:rPr lang="sv-SE" sz="2000"/>
              <a:t>Kierkegaard menade att det inte finns några sanningar om livet som är objektiva – Allt som livet är subjektivt </a:t>
            </a:r>
          </a:p>
          <a:p>
            <a:endParaRPr lang="sv-SE" sz="2000"/>
          </a:p>
          <a:p>
            <a:r>
              <a:rPr lang="sv-SE" sz="2000"/>
              <a:t>Ett subjektivt liv innebär att det tolkas/värderas utifrån hur individen lever och upplever det – Det finns ingen universell väg </a:t>
            </a:r>
          </a:p>
        </p:txBody>
      </p:sp>
    </p:spTree>
    <p:extLst>
      <p:ext uri="{BB962C8B-B14F-4D97-AF65-F5344CB8AC3E}">
        <p14:creationId xmlns:p14="http://schemas.microsoft.com/office/powerpoint/2010/main" val="157321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06EF05-F23B-1629-A246-EBCED282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Friheten och ångesten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E42AE8-4B57-C94C-0403-A9A30A26E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/>
              <a:t>Kierkegaard menade att vi människor föds med en </a:t>
            </a:r>
            <a:r>
              <a:rPr lang="sv-SE" sz="2000" b="1"/>
              <a:t>fri vilja </a:t>
            </a:r>
            <a:r>
              <a:rPr lang="sv-SE" sz="2000"/>
              <a:t>och en ständig möjlighet att påverka vår situation </a:t>
            </a:r>
          </a:p>
          <a:p>
            <a:endParaRPr lang="sv-SE" sz="2000"/>
          </a:p>
          <a:p>
            <a:r>
              <a:rPr lang="sv-SE" sz="2000"/>
              <a:t>Den här fria viljan skapar oändligt många möjligheter till livsval (hur vi ska leva våra liv och agera) – </a:t>
            </a:r>
            <a:r>
              <a:rPr lang="sv-SE" sz="2000" b="1"/>
              <a:t>Ångest </a:t>
            </a:r>
            <a:r>
              <a:rPr lang="sv-SE" sz="2000"/>
              <a:t>uppstår när vi inser att vi har frihet att välja </a:t>
            </a:r>
          </a:p>
          <a:p>
            <a:endParaRPr lang="sv-SE" sz="2000"/>
          </a:p>
          <a:p>
            <a:r>
              <a:rPr lang="sv-SE" sz="2000" b="1"/>
              <a:t>Ångest </a:t>
            </a:r>
            <a:r>
              <a:rPr lang="sv-SE" sz="2000"/>
              <a:t>är enligt Kierkegaard ”frihetens svindel” – Vi ser hur mycket vi faktiskt kan göra med våra liv och det ger oss existentiell ångest – Inte bara negativt utan också en förutsättning för oss att agera </a:t>
            </a:r>
            <a:endParaRPr lang="sv-SE" sz="2000" b="1"/>
          </a:p>
        </p:txBody>
      </p:sp>
    </p:spTree>
    <p:extLst>
      <p:ext uri="{BB962C8B-B14F-4D97-AF65-F5344CB8AC3E}">
        <p14:creationId xmlns:p14="http://schemas.microsoft.com/office/powerpoint/2010/main" val="2400158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C842AC5-DAE0-509C-EB21-24B1974B5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3100">
                <a:solidFill>
                  <a:srgbClr val="FFFFFF"/>
                </a:solidFill>
              </a:rPr>
              <a:t>Dussinmänniskan och den enskilde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172ED5-3CE0-4056-EE12-7F85FD8F2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400" dirty="0"/>
              <a:t>En </a:t>
            </a:r>
            <a:r>
              <a:rPr lang="sv-SE" sz="2400" b="1" dirty="0"/>
              <a:t>dussinmänniska</a:t>
            </a:r>
            <a:r>
              <a:rPr lang="sv-SE" sz="2400" dirty="0"/>
              <a:t> är en person som lever efter sociala normer och sociala konventioner – Lever utan att förverkliga sig själv och tar </a:t>
            </a:r>
            <a:r>
              <a:rPr lang="sv-SE" sz="2400" u="sng" dirty="0"/>
              <a:t>inte</a:t>
            </a:r>
            <a:r>
              <a:rPr lang="sv-SE" sz="2400" dirty="0"/>
              <a:t> ansvar över sin situation och meningsskapande </a:t>
            </a:r>
          </a:p>
          <a:p>
            <a:endParaRPr lang="sv-SE" sz="2400" dirty="0"/>
          </a:p>
          <a:p>
            <a:r>
              <a:rPr lang="sv-SE" sz="2400" b="1" dirty="0"/>
              <a:t>Den enskilde </a:t>
            </a:r>
            <a:r>
              <a:rPr lang="sv-SE" sz="2400" dirty="0"/>
              <a:t>är en person som lever i linje med vad hen vill själv och har ett meningsskapande som ligger i linje med vad hen själv vill – Tar ansvar för sin situation och agerar på sin fria vilja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4285195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AC3B221-C08F-8C70-9019-1F3E99974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Existensens tre stadier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EC3D53-1143-229A-243D-96B1A2F92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1" y="185058"/>
            <a:ext cx="7587342" cy="6433456"/>
          </a:xfrm>
        </p:spPr>
        <p:txBody>
          <a:bodyPr anchor="ctr">
            <a:normAutofit/>
          </a:bodyPr>
          <a:lstStyle/>
          <a:p>
            <a:r>
              <a:rPr lang="sv-SE" sz="2000" b="1" dirty="0"/>
              <a:t>Det estetiska stadiet </a:t>
            </a:r>
          </a:p>
          <a:p>
            <a:pPr marL="0" indent="0">
              <a:buNone/>
            </a:pPr>
            <a:r>
              <a:rPr lang="sv-SE" sz="2000" dirty="0"/>
              <a:t>- Fokuserar på njutning, upplevelser, undvikande av lidande</a:t>
            </a:r>
          </a:p>
          <a:p>
            <a:pPr>
              <a:buFontTx/>
              <a:buChar char="-"/>
            </a:pPr>
            <a:r>
              <a:rPr lang="sv-SE" sz="2000" dirty="0"/>
              <a:t>Lever för fest, kärlek och snabba kickar </a:t>
            </a:r>
          </a:p>
          <a:p>
            <a:pPr>
              <a:buFontTx/>
              <a:buChar char="-"/>
            </a:pPr>
            <a:r>
              <a:rPr lang="sv-SE" sz="2000" dirty="0"/>
              <a:t> Kierkegaard menar att detta leder till: tomhet och leda </a:t>
            </a:r>
          </a:p>
          <a:p>
            <a:endParaRPr lang="sv-SE" sz="2000" dirty="0"/>
          </a:p>
          <a:p>
            <a:r>
              <a:rPr lang="sv-SE" sz="2000" b="1" dirty="0"/>
              <a:t>Det etiska stadiet </a:t>
            </a:r>
          </a:p>
          <a:p>
            <a:pPr>
              <a:buFontTx/>
              <a:buChar char="-"/>
            </a:pPr>
            <a:r>
              <a:rPr lang="sv-SE" sz="2000" dirty="0"/>
              <a:t>Fokuserar på ansvar, moral och plikt </a:t>
            </a:r>
          </a:p>
          <a:p>
            <a:pPr>
              <a:buFontTx/>
              <a:buChar char="-"/>
            </a:pPr>
            <a:r>
              <a:rPr lang="sv-SE" sz="2000" dirty="0"/>
              <a:t>Lever för ansvar, äktenskap och arbete (ordning och reda) </a:t>
            </a:r>
          </a:p>
          <a:p>
            <a:pPr marL="0" indent="0">
              <a:buNone/>
            </a:pPr>
            <a:r>
              <a:rPr lang="sv-SE" sz="2000" dirty="0"/>
              <a:t>- Kierkegaard menar att detta leder till: skuld och otillräcklighet </a:t>
            </a:r>
          </a:p>
          <a:p>
            <a:endParaRPr lang="sv-SE" sz="2000" dirty="0"/>
          </a:p>
          <a:p>
            <a:r>
              <a:rPr lang="sv-SE" sz="2000" b="1" dirty="0"/>
              <a:t>Det religiösa stadiet </a:t>
            </a:r>
          </a:p>
          <a:p>
            <a:pPr>
              <a:buFontTx/>
              <a:buChar char="-"/>
            </a:pPr>
            <a:r>
              <a:rPr lang="sv-SE" sz="2000" dirty="0"/>
              <a:t>Fokuserar på sin personliga relation till Gud </a:t>
            </a:r>
          </a:p>
          <a:p>
            <a:pPr>
              <a:buFontTx/>
              <a:buChar char="-"/>
            </a:pPr>
            <a:r>
              <a:rPr lang="sv-SE" sz="2000" dirty="0"/>
              <a:t>Det högsta stadiet för en människa – Det bästa sättet att leva enligt Kierkegaard</a:t>
            </a:r>
          </a:p>
        </p:txBody>
      </p:sp>
    </p:spTree>
    <p:extLst>
      <p:ext uri="{BB962C8B-B14F-4D97-AF65-F5344CB8AC3E}">
        <p14:creationId xmlns:p14="http://schemas.microsoft.com/office/powerpoint/2010/main" val="793271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505</Words>
  <Application>Microsoft Office PowerPoint</Application>
  <PresentationFormat>Bredbild</PresentationFormat>
  <Paragraphs>50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Intro till existentialismen och Sören Kierkegaard</vt:lpstr>
      <vt:lpstr>Har livet något mening? </vt:lpstr>
      <vt:lpstr>Hur skapar vi då mening? </vt:lpstr>
      <vt:lpstr>Vi har friheten att leva som vi vill</vt:lpstr>
      <vt:lpstr>Existentialismen – Vad är det? </vt:lpstr>
      <vt:lpstr>Sören Kierkegaard – En grubblande och deprimerad dansk  </vt:lpstr>
      <vt:lpstr>Friheten och ångesten </vt:lpstr>
      <vt:lpstr>Dussinmänniskan och den enskilde </vt:lpstr>
      <vt:lpstr>Existensens tre stadier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2026-05-06T05:27:41Z</dcterms:created>
  <dcterms:modified xsi:type="dcterms:W3CDTF">2026-05-06T07:11:39Z</dcterms:modified>
</cp:coreProperties>
</file>