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176907-3EEF-9764-1E43-4AB3C5BD8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22246C4-B9A6-2F86-DC2C-C51C2ECEB2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834DF9-287F-6362-A5FE-4920D7E9A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3773ED-39B1-FEBF-E0F7-0E46FE41B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E4130D-0A20-21AD-5A98-C2F87392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499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719858-4255-200B-5082-7934C02EE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3325D4-1E1B-6562-571E-B49931433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5542192-F790-D195-2B81-92EEE8F9D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BCB3521-CD3A-22C8-354B-F401D51A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9E1EA68-3D9A-E8D1-0325-21E49ED8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6182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FE03D6-FA03-AE3E-4D04-1B920C127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0021713-9D43-6779-66FA-860A7C2FC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E9FCF6-7B44-082E-DA3D-7118F0D41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17396B-DB71-2DB2-8204-30E5D3EE3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B6DC11-6AD0-7627-2475-065C65249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1967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4FE009-EBEA-1EE4-6F1F-49D2658B8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76475A-6E7A-F671-BBEA-43EB80A2B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3F070C1-3480-2C00-135D-13775C904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8771974-DBEF-D9F8-703D-5F446B23F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27C12D0-2FAE-FD98-A620-F5A3B85FC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5E9B084-24E4-1294-CED3-1BEC263E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1637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542FA1-89EA-BC7F-560F-61E5488DF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41ADFC-12C5-F8ED-8A7A-69E18CD1E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0CF79D7-7042-C15C-B502-D05C6CEF3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5BF5A33-4DB2-F19C-FF73-BB292642E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6C5CB01-DA2C-2A36-95A2-65D421B8B6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7DAEFF3-D9B3-BABD-BE76-66BD3FCC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3DD927E-F876-75E2-CE31-F69A2634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6103845-85F9-CFCA-3F06-B5CDBFB10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266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F27A05-7F8F-B399-49C9-59753348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068C938-99DE-E148-0030-2C50B7ECF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74A3ADC-37D2-34B4-F6A9-B97693CD8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F532B15-960C-36AD-F1CD-C39503FA1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528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105F404-69EC-7CB9-5CF1-653A2740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A7215B6-894C-A301-F893-C2BB6A2D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8097AE0-7FC1-9AED-943F-ABCF5DC7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7763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FF0C31-30DE-B9D1-7F80-F12036B03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8B111D9-7344-1E56-73BB-0C55F8C3A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CD6DBF5-00BE-D814-9F11-C16FD05DD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7EF3B7-451D-BE89-8A55-50B27B8B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D1A1F6C-971E-7B4C-8CB7-3DCDF20C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95444CD-4D03-D8E7-06E2-BBA84A43C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279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000E10-18E3-91AC-2CFC-BAFABB470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BE88D15-790D-5E9D-D9C0-5CFB7F39B9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96DB8F0-F6E1-3A05-D408-A72A9B611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E74FF32-77DD-968D-7A33-32A0BE50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F1C6DC4-B569-2660-6E28-BE24C5124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98E4DD1-AA22-E266-091A-08E0788E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0990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0D43AE-140B-447D-727A-715014D6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16A596A-82D3-0492-E30F-2B913B8AA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DDB8AD-CA07-7617-750E-8A1412264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7C5344-C108-E171-7982-028F55C5B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3F68F7D-6AB3-2641-9070-60F0E849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4018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1447AFF-909D-0C10-D23D-9B3B1C926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A246830-EB95-6C79-505D-377B89BC1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C460AF5-C3A1-18D5-F2E0-6A65041E8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3B58A9-3794-F501-3F98-3B204CDA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A1C81F-ABC4-731E-4D19-6078B88E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722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1A790A8-ECEE-6622-6C0F-390588E2E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D4A4CA-8851-5DBD-4DAC-635CEE939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F18E61-4FC4-CAF5-E97C-00902E1B9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B0B064-FDCB-4F00-8C56-DEC250637020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A41004-3ECF-5959-7242-CC66B186A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A78432A-8E4D-8103-698D-09C8ADFAD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790775-D2A4-41A7-9A34-AFBBC1240B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082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273144A-9F1C-E99A-8873-E5669EE5C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Kunskapsteori 2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6A05B12-9262-954D-0707-4CE7024363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David Hume och Immanuel Kant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727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9B600AB-E902-F193-4674-F4FAECCE9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Några viktiga kunskapsteoretiska begrepp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0E26763-7729-44A1-8E96-37D0DCF31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b="1"/>
              <a:t>Varifrån kommer kunskapen? </a:t>
            </a:r>
          </a:p>
          <a:p>
            <a:endParaRPr lang="sv-SE" sz="2000" b="1"/>
          </a:p>
          <a:p>
            <a:r>
              <a:rPr lang="sv-SE" sz="2000" b="1"/>
              <a:t>A priori </a:t>
            </a:r>
            <a:r>
              <a:rPr lang="sv-SE" sz="2000"/>
              <a:t>– Kunskap oberoende av erfarenhet – Vi kan veta detta utan att behöva undersöka världen</a:t>
            </a:r>
          </a:p>
          <a:p>
            <a:pPr>
              <a:buFontTx/>
              <a:buChar char="-"/>
            </a:pPr>
            <a:r>
              <a:rPr lang="sv-SE" sz="2000"/>
              <a:t>T.ex 2+2=4 och alla trianglar har vinkelsumman 180 grader </a:t>
            </a:r>
          </a:p>
          <a:p>
            <a:pPr>
              <a:buFontTx/>
              <a:buChar char="-"/>
            </a:pPr>
            <a:endParaRPr lang="sv-SE" sz="2000"/>
          </a:p>
          <a:p>
            <a:r>
              <a:rPr lang="sv-SE" sz="2000" b="1"/>
              <a:t>A posteriori </a:t>
            </a:r>
            <a:r>
              <a:rPr lang="sv-SE" sz="2000"/>
              <a:t>– Kunskap som ger av erfarenheten – Vi måste observera världen för att veta om det är sant </a:t>
            </a:r>
          </a:p>
          <a:p>
            <a:pPr>
              <a:buFontTx/>
              <a:buChar char="-"/>
            </a:pPr>
            <a:r>
              <a:rPr lang="sv-SE" sz="2000"/>
              <a:t>Paris är Frankrikes huvudstad eller Mount Everest är världens högsta berg </a:t>
            </a:r>
          </a:p>
          <a:p>
            <a:pPr>
              <a:buFontTx/>
              <a:buChar char="-"/>
            </a:pPr>
            <a:endParaRPr lang="sv-SE" sz="2000"/>
          </a:p>
          <a:p>
            <a:endParaRPr lang="sv-SE" sz="2000"/>
          </a:p>
          <a:p>
            <a:pPr marL="0" indent="0">
              <a:buNone/>
            </a:pPr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168759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8D96720-4A75-B617-6DCC-F27C41DDE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Några viktiga kunskapsteoretiska begrepp fort.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BF16E0-A9FE-D8D8-735C-1A50515ED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2111828"/>
            <a:ext cx="11231906" cy="428897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b="1" dirty="0"/>
              <a:t>Får vi ny kunskap av påståendet?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b="1" dirty="0"/>
              <a:t>Analytisk sats </a:t>
            </a:r>
            <a:r>
              <a:rPr lang="sv-SE" sz="2000" dirty="0"/>
              <a:t>– Ett påstående som förklarar ett begrepp – Självförklarande satser </a:t>
            </a:r>
          </a:p>
          <a:p>
            <a:pPr>
              <a:buFontTx/>
              <a:buChar char="-"/>
            </a:pPr>
            <a:r>
              <a:rPr lang="sv-SE" sz="2000" dirty="0" err="1"/>
              <a:t>T.ex</a:t>
            </a:r>
            <a:r>
              <a:rPr lang="sv-SE" sz="2000" dirty="0"/>
              <a:t> ”Alla ungkarlar är ogifta” eller ”Alla skaliga män har inget hår” </a:t>
            </a:r>
          </a:p>
          <a:p>
            <a:pPr>
              <a:buFontTx/>
              <a:buChar char="-"/>
            </a:pPr>
            <a:endParaRPr lang="sv-SE" sz="2000" dirty="0"/>
          </a:p>
          <a:p>
            <a:r>
              <a:rPr lang="sv-SE" sz="2000" b="1" dirty="0"/>
              <a:t>Syntetiska sats </a:t>
            </a:r>
            <a:r>
              <a:rPr lang="sv-SE" sz="2000" dirty="0"/>
              <a:t>– Ett påstående som ger oss ny kunskap – Vi lär oss något nytt av påståendet </a:t>
            </a:r>
          </a:p>
          <a:p>
            <a:pPr marL="0" indent="0">
              <a:buNone/>
            </a:pPr>
            <a:r>
              <a:rPr lang="sv-SE" sz="2000" dirty="0"/>
              <a:t>- </a:t>
            </a:r>
            <a:r>
              <a:rPr lang="sv-SE" sz="2000" dirty="0" err="1"/>
              <a:t>T.ex</a:t>
            </a:r>
            <a:r>
              <a:rPr lang="sv-SE" sz="2000" dirty="0"/>
              <a:t> ”Alla ungkarlar är olyckliga” eller ”Alla skaliga män är lyckliga” – I dessa påståenden ligger i kunskapen i begreppen, vi lär oss alltså något nytt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576355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90E2FA2-E992-71E4-938A-3CC2E038E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Tillbaka till David Hume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01B3AB-0E2E-F9A1-8D95-23D8B26FD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1900"/>
              <a:t>Empiristen David Hume menade att allt man kan säga om verkligheten kommer från erfarenheten (genom våra sinnen) </a:t>
            </a:r>
          </a:p>
          <a:p>
            <a:endParaRPr lang="sv-SE" sz="1900"/>
          </a:p>
          <a:p>
            <a:r>
              <a:rPr lang="sv-SE" sz="1900"/>
              <a:t>Han introducerade koncepten </a:t>
            </a:r>
            <a:r>
              <a:rPr lang="sv-SE" sz="1900" b="1"/>
              <a:t>Intryck </a:t>
            </a:r>
            <a:r>
              <a:rPr lang="sv-SE" sz="1900"/>
              <a:t>och </a:t>
            </a:r>
            <a:r>
              <a:rPr lang="sv-SE" sz="1900" b="1"/>
              <a:t>Idé. </a:t>
            </a:r>
          </a:p>
          <a:p>
            <a:pPr marL="0" indent="0">
              <a:buNone/>
            </a:pPr>
            <a:endParaRPr lang="sv-SE" sz="1900"/>
          </a:p>
          <a:p>
            <a:pPr>
              <a:buFontTx/>
              <a:buChar char="-"/>
            </a:pPr>
            <a:r>
              <a:rPr lang="sv-SE" sz="1900"/>
              <a:t>Våra </a:t>
            </a:r>
            <a:r>
              <a:rPr lang="sv-SE" sz="1900" b="1"/>
              <a:t>intryck</a:t>
            </a:r>
            <a:r>
              <a:rPr lang="sv-SE" sz="1900"/>
              <a:t> är det som vi tar till oss genom våra sinnen. Vi observerar världen och ser och observerar hur världen tycks vara beskaffad</a:t>
            </a:r>
          </a:p>
          <a:p>
            <a:pPr marL="0" indent="0">
              <a:buNone/>
            </a:pPr>
            <a:endParaRPr lang="sv-SE" sz="1900"/>
          </a:p>
          <a:p>
            <a:pPr>
              <a:buFontTx/>
              <a:buChar char="-"/>
            </a:pPr>
            <a:r>
              <a:rPr lang="sv-SE" sz="1900"/>
              <a:t>Dessa intryck kommer sedan skapa mentala bilder av våra erfarenheter vilket blir </a:t>
            </a:r>
            <a:r>
              <a:rPr lang="sv-SE" sz="1900" b="1"/>
              <a:t>idéer </a:t>
            </a:r>
            <a:r>
              <a:rPr lang="sv-SE" sz="1900"/>
              <a:t>i Humes värld – Dessa idéer är nödvändiga får att kunna skapa struktur i vår omgivning</a:t>
            </a:r>
          </a:p>
        </p:txBody>
      </p:sp>
    </p:spTree>
    <p:extLst>
      <p:ext uri="{BB962C8B-B14F-4D97-AF65-F5344CB8AC3E}">
        <p14:creationId xmlns:p14="http://schemas.microsoft.com/office/powerpoint/2010/main" val="4045234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70E9316-EDC3-6557-72A9-F2136ABB4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David Hume om analytiska och syntetiska satser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07ED9C-05C2-44B1-16FD-E7A038AAE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Analytiska satser är relationen mellan idéer (tagna från erfarenheter) för Hume – Det finns analytiska satser som inte kräver erfarenhet men de är säger inget om världen enligt Hume</a:t>
            </a:r>
          </a:p>
          <a:p>
            <a:endParaRPr lang="sv-SE" sz="2000"/>
          </a:p>
          <a:p>
            <a:r>
              <a:rPr lang="sv-SE" sz="2000"/>
              <a:t>Syntetiska satser är fakta om verkligheten och tas enbart från erfarenhet från sinnena och upplevelsen – De är däremot aldrig säkra (pga. Induktionsproblemet, </a:t>
            </a:r>
            <a:r>
              <a:rPr lang="sv-SE" sz="2000" b="1"/>
              <a:t>se presentation Kunskapsteori 1) </a:t>
            </a:r>
          </a:p>
          <a:p>
            <a:endParaRPr lang="sv-SE" sz="2000" b="1"/>
          </a:p>
          <a:p>
            <a:pPr marL="0" indent="0">
              <a:buNone/>
            </a:pPr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53811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1A106D-D9BE-1794-EFAE-73ED9DC97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Immanuel Kant – Inspiration från Hume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277E9A-4F87-8ABB-8A34-D00073F70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Immanuel Kant var samtida med David Hume och blev väldigt inspirerad av hans kunskapsteoretiska syn. </a:t>
            </a:r>
          </a:p>
          <a:p>
            <a:endParaRPr lang="sv-SE" sz="2000"/>
          </a:p>
          <a:p>
            <a:r>
              <a:rPr lang="sv-SE" sz="2000"/>
              <a:t>Immanuel Kant hade målsättningen att förena de två traditionerna empirismen och rationalismen </a:t>
            </a:r>
          </a:p>
          <a:p>
            <a:endParaRPr lang="sv-SE" sz="2000"/>
          </a:p>
          <a:p>
            <a:r>
              <a:rPr lang="sv-SE" sz="2000"/>
              <a:t>Immanuel Kant menar att anledningen till att vi kan ta till oss kunskap om världen är för att vi använder en kombination av sinnena och vårt förnuft (strukturer i förnuftet) – ”Tankar utan innehåll är tomma, åskådningar utan begrepp är blinda”</a:t>
            </a:r>
          </a:p>
          <a:p>
            <a:endParaRPr lang="sv-SE" sz="2000"/>
          </a:p>
          <a:p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1318448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85A6EE-D5B0-A657-B658-002764EC2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Immanuel Kants kunskapsteoretiska syn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7161D2-C290-87BF-B3F2-4A6A480B4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2" y="2184652"/>
            <a:ext cx="10899687" cy="4378810"/>
          </a:xfrm>
        </p:spPr>
        <p:txBody>
          <a:bodyPr anchor="ctr">
            <a:normAutofit/>
          </a:bodyPr>
          <a:lstStyle/>
          <a:p>
            <a:r>
              <a:rPr lang="sv-SE" sz="2400" dirty="0"/>
              <a:t>Hur vi uppfattar världen beror på hur vi människor är skapta – De kognitiva förmågorna vi har sätter ett ”filter” över den faktiska verkligheten</a:t>
            </a:r>
          </a:p>
          <a:p>
            <a:endParaRPr lang="sv-SE" sz="2400" dirty="0"/>
          </a:p>
          <a:p>
            <a:r>
              <a:rPr lang="sv-SE" sz="2400" dirty="0"/>
              <a:t>Vi uppfattar inte verkligenheten som den faktiskt är utan som en avbildningen från våra medfödda och kognitiva förmågor – Världen stutsar in i vår förprogrammerade tankeförmåga (förnuftet) och sedan skapas en bild av världen </a:t>
            </a:r>
            <a:r>
              <a:rPr lang="sv-SE" sz="2400" i="1" dirty="0"/>
              <a:t>för oss – Tinget i sig (</a:t>
            </a:r>
            <a:r>
              <a:rPr lang="sv-SE" sz="2400" dirty="0"/>
              <a:t>den faktiska verkligheten kan vi inte säga något om)</a:t>
            </a:r>
            <a:endParaRPr lang="sv-SE" sz="2400" i="1" dirty="0"/>
          </a:p>
        </p:txBody>
      </p:sp>
    </p:spTree>
    <p:extLst>
      <p:ext uri="{BB962C8B-B14F-4D97-AF65-F5344CB8AC3E}">
        <p14:creationId xmlns:p14="http://schemas.microsoft.com/office/powerpoint/2010/main" val="374366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5917608-C855-D734-81C0-26B8D54A0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Immanuel Kants kunskapsteoretiska syn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190C95-0D2A-C16D-3435-D47A709A0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91970"/>
            <a:ext cx="11210135" cy="4476173"/>
          </a:xfrm>
        </p:spPr>
        <p:txBody>
          <a:bodyPr anchor="ctr">
            <a:normAutofit/>
          </a:bodyPr>
          <a:lstStyle/>
          <a:p>
            <a:r>
              <a:rPr lang="sv-SE" sz="2000" dirty="0"/>
              <a:t>Hume menade att man inte kan ha syntetisk kunskap som är a-priori (alltså ny kunskap som vi inte tar till oss via erfarenhet) </a:t>
            </a:r>
          </a:p>
          <a:p>
            <a:endParaRPr lang="sv-SE" sz="2000" dirty="0"/>
          </a:p>
          <a:p>
            <a:r>
              <a:rPr lang="sv-SE" sz="2000" dirty="0"/>
              <a:t>Kant menade däremot att man kunde det – Matematik och vissa andra naturvetenskapliga sanningar är exempel på sådana </a:t>
            </a:r>
          </a:p>
          <a:p>
            <a:endParaRPr lang="sv-SE" sz="2000" dirty="0"/>
          </a:p>
          <a:p>
            <a:r>
              <a:rPr lang="sv-SE" sz="2000" dirty="0"/>
              <a:t>Kant menar (I motsats till Hume) att i och med våra medfödda kognitiva strukturer: </a:t>
            </a:r>
            <a:r>
              <a:rPr lang="sv-SE" sz="2000" b="1" dirty="0"/>
              <a:t>Åskådningsformer</a:t>
            </a:r>
            <a:r>
              <a:rPr lang="sv-SE" sz="2000" dirty="0"/>
              <a:t> (såsom tid och rum) och </a:t>
            </a:r>
            <a:r>
              <a:rPr lang="sv-SE" sz="2000" b="1" dirty="0"/>
              <a:t>förståndets kategorier </a:t>
            </a:r>
            <a:r>
              <a:rPr lang="sv-SE" sz="2000" dirty="0"/>
              <a:t>(såsom orsak) – Dessa ger oss möjlighet att säga något om världen (ny kunskap) trots att vi inte har erfarenhet om den </a:t>
            </a:r>
          </a:p>
        </p:txBody>
      </p:sp>
    </p:spTree>
    <p:extLst>
      <p:ext uri="{BB962C8B-B14F-4D97-AF65-F5344CB8AC3E}">
        <p14:creationId xmlns:p14="http://schemas.microsoft.com/office/powerpoint/2010/main" val="2764737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585</Words>
  <Application>Microsoft Office PowerPoint</Application>
  <PresentationFormat>Bredbild</PresentationFormat>
  <Paragraphs>47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Kunskapsteori 2 </vt:lpstr>
      <vt:lpstr>Några viktiga kunskapsteoretiska begrepp </vt:lpstr>
      <vt:lpstr>Några viktiga kunskapsteoretiska begrepp fort. </vt:lpstr>
      <vt:lpstr>Tillbaka till David Hume </vt:lpstr>
      <vt:lpstr>David Hume om analytiska och syntetiska satser </vt:lpstr>
      <vt:lpstr>Immanuel Kant – Inspiration från Hume </vt:lpstr>
      <vt:lpstr>Immanuel Kants kunskapsteoretiska syn </vt:lpstr>
      <vt:lpstr>Immanuel Kants kunskapsteoretiska syn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2026-04-27T05:26:19Z</dcterms:created>
  <dcterms:modified xsi:type="dcterms:W3CDTF">2026-04-27T06:53:27Z</dcterms:modified>
</cp:coreProperties>
</file>