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9" r:id="rId4"/>
    <p:sldId id="260" r:id="rId5"/>
    <p:sldId id="261" r:id="rId6"/>
    <p:sldId id="262" r:id="rId7"/>
    <p:sldId id="263" r:id="rId8"/>
    <p:sldId id="264" r:id="rId9"/>
    <p:sldId id="265" r:id="rId10"/>
    <p:sldId id="266" r:id="rId11"/>
  </p:sldIdLst>
  <p:sldSz cx="12192000" cy="6858000"/>
  <p:notesSz cx="6858000" cy="9144000"/>
  <p:defaultTex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llanmörkt format 2 - Dekorfär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p:scale>
          <a:sx n="58" d="100"/>
          <a:sy n="58" d="100"/>
        </p:scale>
        <p:origin x="988" y="6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Rubrikbi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6D4B504-DEA9-4F23-D750-88702FCBE377}"/>
              </a:ext>
            </a:extLst>
          </p:cNvPr>
          <p:cNvSpPr>
            <a:spLocks noGrp="1"/>
          </p:cNvSpPr>
          <p:nvPr>
            <p:ph type="ctrTitle"/>
          </p:nvPr>
        </p:nvSpPr>
        <p:spPr>
          <a:xfrm>
            <a:off x="1524000" y="1122363"/>
            <a:ext cx="9144000" cy="2387600"/>
          </a:xfrm>
        </p:spPr>
        <p:txBody>
          <a:bodyPr anchor="b"/>
          <a:lstStyle>
            <a:lvl1pPr algn="ctr">
              <a:defRPr sz="6000"/>
            </a:lvl1pPr>
          </a:lstStyle>
          <a:p>
            <a:r>
              <a:rPr lang="sv-SE"/>
              <a:t>Klicka här för att ändra mall för rubrikformat</a:t>
            </a:r>
          </a:p>
        </p:txBody>
      </p:sp>
      <p:sp>
        <p:nvSpPr>
          <p:cNvPr id="3" name="Underrubrik 2">
            <a:extLst>
              <a:ext uri="{FF2B5EF4-FFF2-40B4-BE49-F238E27FC236}">
                <a16:creationId xmlns:a16="http://schemas.microsoft.com/office/drawing/2014/main" id="{C791827F-765B-C619-5D10-A760F2CDF4E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Klicka här för att ändra mall för underrubrikformat</a:t>
            </a:r>
          </a:p>
        </p:txBody>
      </p:sp>
      <p:sp>
        <p:nvSpPr>
          <p:cNvPr id="4" name="Platshållare för datum 3">
            <a:extLst>
              <a:ext uri="{FF2B5EF4-FFF2-40B4-BE49-F238E27FC236}">
                <a16:creationId xmlns:a16="http://schemas.microsoft.com/office/drawing/2014/main" id="{19968C42-07B7-CD8A-9911-77866EC2DCB5}"/>
              </a:ext>
            </a:extLst>
          </p:cNvPr>
          <p:cNvSpPr>
            <a:spLocks noGrp="1"/>
          </p:cNvSpPr>
          <p:nvPr>
            <p:ph type="dt" sz="half" idx="10"/>
          </p:nvPr>
        </p:nvSpPr>
        <p:spPr/>
        <p:txBody>
          <a:bodyPr/>
          <a:lstStyle/>
          <a:p>
            <a:fld id="{C12CDE47-FEF7-4B25-A314-5280956130A2}" type="datetimeFigureOut">
              <a:rPr lang="sv-SE" smtClean="0"/>
              <a:t>2026-02-23</a:t>
            </a:fld>
            <a:endParaRPr lang="sv-SE"/>
          </a:p>
        </p:txBody>
      </p:sp>
      <p:sp>
        <p:nvSpPr>
          <p:cNvPr id="5" name="Platshållare för sidfot 4">
            <a:extLst>
              <a:ext uri="{FF2B5EF4-FFF2-40B4-BE49-F238E27FC236}">
                <a16:creationId xmlns:a16="http://schemas.microsoft.com/office/drawing/2014/main" id="{AFB6B313-B642-71EF-6705-4B8441B0C7B1}"/>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C1D190F8-76A8-9C4D-4790-CD803D40EFCF}"/>
              </a:ext>
            </a:extLst>
          </p:cNvPr>
          <p:cNvSpPr>
            <a:spLocks noGrp="1"/>
          </p:cNvSpPr>
          <p:nvPr>
            <p:ph type="sldNum" sz="quarter" idx="12"/>
          </p:nvPr>
        </p:nvSpPr>
        <p:spPr/>
        <p:txBody>
          <a:bodyPr/>
          <a:lstStyle/>
          <a:p>
            <a:fld id="{AB8CFB5A-F740-4E81-A2FD-E3ED52FE232D}" type="slidenum">
              <a:rPr lang="sv-SE" smtClean="0"/>
              <a:t>‹#›</a:t>
            </a:fld>
            <a:endParaRPr lang="sv-SE"/>
          </a:p>
        </p:txBody>
      </p:sp>
    </p:spTree>
    <p:extLst>
      <p:ext uri="{BB962C8B-B14F-4D97-AF65-F5344CB8AC3E}">
        <p14:creationId xmlns:p14="http://schemas.microsoft.com/office/powerpoint/2010/main" val="35858328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0668D87C-9FCE-38DD-EAED-2AE2F1E4EEB9}"/>
              </a:ext>
            </a:extLst>
          </p:cNvPr>
          <p:cNvSpPr>
            <a:spLocks noGrp="1"/>
          </p:cNvSpPr>
          <p:nvPr>
            <p:ph type="title"/>
          </p:nvPr>
        </p:nvSpPr>
        <p:spPr/>
        <p:txBody>
          <a:body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41075720-0A0E-4D18-9F4B-39731C3DAC6E}"/>
              </a:ext>
            </a:extLst>
          </p:cNvPr>
          <p:cNvSpPr>
            <a:spLocks noGrp="1"/>
          </p:cNvSpPr>
          <p:nvPr>
            <p:ph idx="1"/>
          </p:nvPr>
        </p:nvSpPr>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BB9BBAC6-0E39-00A6-51AB-D6669AAD3122}"/>
              </a:ext>
            </a:extLst>
          </p:cNvPr>
          <p:cNvSpPr>
            <a:spLocks noGrp="1"/>
          </p:cNvSpPr>
          <p:nvPr>
            <p:ph type="dt" sz="half" idx="10"/>
          </p:nvPr>
        </p:nvSpPr>
        <p:spPr/>
        <p:txBody>
          <a:bodyPr/>
          <a:lstStyle/>
          <a:p>
            <a:fld id="{C12CDE47-FEF7-4B25-A314-5280956130A2}" type="datetimeFigureOut">
              <a:rPr lang="sv-SE" smtClean="0"/>
              <a:t>2026-02-23</a:t>
            </a:fld>
            <a:endParaRPr lang="sv-SE"/>
          </a:p>
        </p:txBody>
      </p:sp>
      <p:sp>
        <p:nvSpPr>
          <p:cNvPr id="5" name="Platshållare för sidfot 4">
            <a:extLst>
              <a:ext uri="{FF2B5EF4-FFF2-40B4-BE49-F238E27FC236}">
                <a16:creationId xmlns:a16="http://schemas.microsoft.com/office/drawing/2014/main" id="{9301B4D4-BB95-8235-11E9-22265E2F835D}"/>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0881C022-EF14-6F4A-3644-CD205F7468B5}"/>
              </a:ext>
            </a:extLst>
          </p:cNvPr>
          <p:cNvSpPr>
            <a:spLocks noGrp="1"/>
          </p:cNvSpPr>
          <p:nvPr>
            <p:ph type="sldNum" sz="quarter" idx="12"/>
          </p:nvPr>
        </p:nvSpPr>
        <p:spPr/>
        <p:txBody>
          <a:bodyPr/>
          <a:lstStyle/>
          <a:p>
            <a:fld id="{AB8CFB5A-F740-4E81-A2FD-E3ED52FE232D}" type="slidenum">
              <a:rPr lang="sv-SE" smtClean="0"/>
              <a:t>‹#›</a:t>
            </a:fld>
            <a:endParaRPr lang="sv-SE"/>
          </a:p>
        </p:txBody>
      </p:sp>
    </p:spTree>
    <p:extLst>
      <p:ext uri="{BB962C8B-B14F-4D97-AF65-F5344CB8AC3E}">
        <p14:creationId xmlns:p14="http://schemas.microsoft.com/office/powerpoint/2010/main" val="9805329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vsnittsrubrik">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BB396A90-740D-6624-C810-CE2E9275E297}"/>
              </a:ext>
            </a:extLst>
          </p:cNvPr>
          <p:cNvSpPr>
            <a:spLocks noGrp="1"/>
          </p:cNvSpPr>
          <p:nvPr>
            <p:ph type="title"/>
          </p:nvPr>
        </p:nvSpPr>
        <p:spPr>
          <a:xfrm>
            <a:off x="831850" y="1709738"/>
            <a:ext cx="10515600" cy="2852737"/>
          </a:xfrm>
        </p:spPr>
        <p:txBody>
          <a:bodyPr anchor="b"/>
          <a:lstStyle>
            <a:lvl1pPr>
              <a:defRPr sz="6000"/>
            </a:lvl1pPr>
          </a:lstStyle>
          <a:p>
            <a:r>
              <a:rPr lang="sv-SE"/>
              <a:t>Klicka här för att ändra mall för rubrikformat</a:t>
            </a:r>
          </a:p>
        </p:txBody>
      </p:sp>
      <p:sp>
        <p:nvSpPr>
          <p:cNvPr id="3" name="Platshållare för text 2">
            <a:extLst>
              <a:ext uri="{FF2B5EF4-FFF2-40B4-BE49-F238E27FC236}">
                <a16:creationId xmlns:a16="http://schemas.microsoft.com/office/drawing/2014/main" id="{637F3DFB-74CC-C053-8BE4-3B62C24F6B8B}"/>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sv-SE"/>
              <a:t>Klicka här för att ändra format på bakgrundstexten</a:t>
            </a:r>
          </a:p>
        </p:txBody>
      </p:sp>
      <p:sp>
        <p:nvSpPr>
          <p:cNvPr id="4" name="Platshållare för datum 3">
            <a:extLst>
              <a:ext uri="{FF2B5EF4-FFF2-40B4-BE49-F238E27FC236}">
                <a16:creationId xmlns:a16="http://schemas.microsoft.com/office/drawing/2014/main" id="{AF9E461F-486B-9D2A-FA46-1213119DC738}"/>
              </a:ext>
            </a:extLst>
          </p:cNvPr>
          <p:cNvSpPr>
            <a:spLocks noGrp="1"/>
          </p:cNvSpPr>
          <p:nvPr>
            <p:ph type="dt" sz="half" idx="10"/>
          </p:nvPr>
        </p:nvSpPr>
        <p:spPr/>
        <p:txBody>
          <a:bodyPr/>
          <a:lstStyle/>
          <a:p>
            <a:fld id="{C12CDE47-FEF7-4B25-A314-5280956130A2}" type="datetimeFigureOut">
              <a:rPr lang="sv-SE" smtClean="0"/>
              <a:t>2026-02-23</a:t>
            </a:fld>
            <a:endParaRPr lang="sv-SE"/>
          </a:p>
        </p:txBody>
      </p:sp>
      <p:sp>
        <p:nvSpPr>
          <p:cNvPr id="5" name="Platshållare för sidfot 4">
            <a:extLst>
              <a:ext uri="{FF2B5EF4-FFF2-40B4-BE49-F238E27FC236}">
                <a16:creationId xmlns:a16="http://schemas.microsoft.com/office/drawing/2014/main" id="{AEA3FB45-9800-6276-D4A4-29F217BAA745}"/>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DEBB89B0-72FD-9CBF-25C3-CF1AA2F6492F}"/>
              </a:ext>
            </a:extLst>
          </p:cNvPr>
          <p:cNvSpPr>
            <a:spLocks noGrp="1"/>
          </p:cNvSpPr>
          <p:nvPr>
            <p:ph type="sldNum" sz="quarter" idx="12"/>
          </p:nvPr>
        </p:nvSpPr>
        <p:spPr/>
        <p:txBody>
          <a:bodyPr/>
          <a:lstStyle/>
          <a:p>
            <a:fld id="{AB8CFB5A-F740-4E81-A2FD-E3ED52FE232D}" type="slidenum">
              <a:rPr lang="sv-SE" smtClean="0"/>
              <a:t>‹#›</a:t>
            </a:fld>
            <a:endParaRPr lang="sv-SE"/>
          </a:p>
        </p:txBody>
      </p:sp>
    </p:spTree>
    <p:extLst>
      <p:ext uri="{BB962C8B-B14F-4D97-AF65-F5344CB8AC3E}">
        <p14:creationId xmlns:p14="http://schemas.microsoft.com/office/powerpoint/2010/main" val="26910168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vå delar">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944174A3-8C10-25B9-5776-885C8F5A6C37}"/>
              </a:ext>
            </a:extLst>
          </p:cNvPr>
          <p:cNvSpPr>
            <a:spLocks noGrp="1"/>
          </p:cNvSpPr>
          <p:nvPr>
            <p:ph type="title"/>
          </p:nvPr>
        </p:nvSpPr>
        <p:spPr/>
        <p:txBody>
          <a:body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6E05FC90-E91E-827B-214D-BC3CCE4130D2}"/>
              </a:ext>
            </a:extLst>
          </p:cNvPr>
          <p:cNvSpPr>
            <a:spLocks noGrp="1"/>
          </p:cNvSpPr>
          <p:nvPr>
            <p:ph sz="half" idx="1"/>
          </p:nvPr>
        </p:nvSpPr>
        <p:spPr>
          <a:xfrm>
            <a:off x="838200" y="1825625"/>
            <a:ext cx="5181600" cy="435133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innehåll 3">
            <a:extLst>
              <a:ext uri="{FF2B5EF4-FFF2-40B4-BE49-F238E27FC236}">
                <a16:creationId xmlns:a16="http://schemas.microsoft.com/office/drawing/2014/main" id="{72756459-5FE1-2B9E-3B60-C93F65F4CDE4}"/>
              </a:ext>
            </a:extLst>
          </p:cNvPr>
          <p:cNvSpPr>
            <a:spLocks noGrp="1"/>
          </p:cNvSpPr>
          <p:nvPr>
            <p:ph sz="half" idx="2"/>
          </p:nvPr>
        </p:nvSpPr>
        <p:spPr>
          <a:xfrm>
            <a:off x="6172200" y="1825625"/>
            <a:ext cx="5181600" cy="435133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Platshållare för datum 4">
            <a:extLst>
              <a:ext uri="{FF2B5EF4-FFF2-40B4-BE49-F238E27FC236}">
                <a16:creationId xmlns:a16="http://schemas.microsoft.com/office/drawing/2014/main" id="{DFDFE5BD-A24F-5DE3-39D8-428ED2FBEF36}"/>
              </a:ext>
            </a:extLst>
          </p:cNvPr>
          <p:cNvSpPr>
            <a:spLocks noGrp="1"/>
          </p:cNvSpPr>
          <p:nvPr>
            <p:ph type="dt" sz="half" idx="10"/>
          </p:nvPr>
        </p:nvSpPr>
        <p:spPr/>
        <p:txBody>
          <a:bodyPr/>
          <a:lstStyle/>
          <a:p>
            <a:fld id="{C12CDE47-FEF7-4B25-A314-5280956130A2}" type="datetimeFigureOut">
              <a:rPr lang="sv-SE" smtClean="0"/>
              <a:t>2026-02-23</a:t>
            </a:fld>
            <a:endParaRPr lang="sv-SE"/>
          </a:p>
        </p:txBody>
      </p:sp>
      <p:sp>
        <p:nvSpPr>
          <p:cNvPr id="6" name="Platshållare för sidfot 5">
            <a:extLst>
              <a:ext uri="{FF2B5EF4-FFF2-40B4-BE49-F238E27FC236}">
                <a16:creationId xmlns:a16="http://schemas.microsoft.com/office/drawing/2014/main" id="{F0BAD90D-8E06-0A68-925C-C15A08879E36}"/>
              </a:ext>
            </a:extLst>
          </p:cNvPr>
          <p:cNvSpPr>
            <a:spLocks noGrp="1"/>
          </p:cNvSpPr>
          <p:nvPr>
            <p:ph type="ftr" sz="quarter" idx="11"/>
          </p:nvPr>
        </p:nvSpPr>
        <p:spPr/>
        <p:txBody>
          <a:bodyPr/>
          <a:lstStyle/>
          <a:p>
            <a:endParaRPr lang="sv-SE"/>
          </a:p>
        </p:txBody>
      </p:sp>
      <p:sp>
        <p:nvSpPr>
          <p:cNvPr id="7" name="Platshållare för bildnummer 6">
            <a:extLst>
              <a:ext uri="{FF2B5EF4-FFF2-40B4-BE49-F238E27FC236}">
                <a16:creationId xmlns:a16="http://schemas.microsoft.com/office/drawing/2014/main" id="{8593C884-53CA-8EDE-1EF5-1F2F449C47B7}"/>
              </a:ext>
            </a:extLst>
          </p:cNvPr>
          <p:cNvSpPr>
            <a:spLocks noGrp="1"/>
          </p:cNvSpPr>
          <p:nvPr>
            <p:ph type="sldNum" sz="quarter" idx="12"/>
          </p:nvPr>
        </p:nvSpPr>
        <p:spPr/>
        <p:txBody>
          <a:bodyPr/>
          <a:lstStyle/>
          <a:p>
            <a:fld id="{AB8CFB5A-F740-4E81-A2FD-E3ED52FE232D}" type="slidenum">
              <a:rPr lang="sv-SE" smtClean="0"/>
              <a:t>‹#›</a:t>
            </a:fld>
            <a:endParaRPr lang="sv-SE"/>
          </a:p>
        </p:txBody>
      </p:sp>
    </p:spTree>
    <p:extLst>
      <p:ext uri="{BB962C8B-B14F-4D97-AF65-F5344CB8AC3E}">
        <p14:creationId xmlns:p14="http://schemas.microsoft.com/office/powerpoint/2010/main" val="58494322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Jämförelse">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37918AE3-8D6A-327B-FBF2-06FC83EB3C70}"/>
              </a:ext>
            </a:extLst>
          </p:cNvPr>
          <p:cNvSpPr>
            <a:spLocks noGrp="1"/>
          </p:cNvSpPr>
          <p:nvPr>
            <p:ph type="title"/>
          </p:nvPr>
        </p:nvSpPr>
        <p:spPr>
          <a:xfrm>
            <a:off x="839788" y="365125"/>
            <a:ext cx="10515600" cy="1325563"/>
          </a:xfrm>
        </p:spPr>
        <p:txBody>
          <a:bodyPr/>
          <a:lstStyle/>
          <a:p>
            <a:r>
              <a:rPr lang="sv-SE"/>
              <a:t>Klicka här för att ändra mall för rubrikformat</a:t>
            </a:r>
          </a:p>
        </p:txBody>
      </p:sp>
      <p:sp>
        <p:nvSpPr>
          <p:cNvPr id="3" name="Platshållare för text 2">
            <a:extLst>
              <a:ext uri="{FF2B5EF4-FFF2-40B4-BE49-F238E27FC236}">
                <a16:creationId xmlns:a16="http://schemas.microsoft.com/office/drawing/2014/main" id="{946F5AD3-5FD2-CA15-05DD-143061595BC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4" name="Platshållare för innehåll 3">
            <a:extLst>
              <a:ext uri="{FF2B5EF4-FFF2-40B4-BE49-F238E27FC236}">
                <a16:creationId xmlns:a16="http://schemas.microsoft.com/office/drawing/2014/main" id="{0F95A9C0-0573-8BD9-FD2C-67F3145BBC6E}"/>
              </a:ext>
            </a:extLst>
          </p:cNvPr>
          <p:cNvSpPr>
            <a:spLocks noGrp="1"/>
          </p:cNvSpPr>
          <p:nvPr>
            <p:ph sz="half" idx="2"/>
          </p:nvPr>
        </p:nvSpPr>
        <p:spPr>
          <a:xfrm>
            <a:off x="839788" y="2505075"/>
            <a:ext cx="5157787" cy="368458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Platshållare för text 4">
            <a:extLst>
              <a:ext uri="{FF2B5EF4-FFF2-40B4-BE49-F238E27FC236}">
                <a16:creationId xmlns:a16="http://schemas.microsoft.com/office/drawing/2014/main" id="{012906F7-8291-7B7C-028A-4F17D9D83A6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6" name="Platshållare för innehåll 5">
            <a:extLst>
              <a:ext uri="{FF2B5EF4-FFF2-40B4-BE49-F238E27FC236}">
                <a16:creationId xmlns:a16="http://schemas.microsoft.com/office/drawing/2014/main" id="{D23B16D7-A429-D0E1-3B1C-8D616320AAC7}"/>
              </a:ext>
            </a:extLst>
          </p:cNvPr>
          <p:cNvSpPr>
            <a:spLocks noGrp="1"/>
          </p:cNvSpPr>
          <p:nvPr>
            <p:ph sz="quarter" idx="4"/>
          </p:nvPr>
        </p:nvSpPr>
        <p:spPr>
          <a:xfrm>
            <a:off x="6172200" y="2505075"/>
            <a:ext cx="5183188" cy="368458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7" name="Platshållare för datum 6">
            <a:extLst>
              <a:ext uri="{FF2B5EF4-FFF2-40B4-BE49-F238E27FC236}">
                <a16:creationId xmlns:a16="http://schemas.microsoft.com/office/drawing/2014/main" id="{280BAAE1-1CD7-BC07-99A3-52FCB3ED2B69}"/>
              </a:ext>
            </a:extLst>
          </p:cNvPr>
          <p:cNvSpPr>
            <a:spLocks noGrp="1"/>
          </p:cNvSpPr>
          <p:nvPr>
            <p:ph type="dt" sz="half" idx="10"/>
          </p:nvPr>
        </p:nvSpPr>
        <p:spPr/>
        <p:txBody>
          <a:bodyPr/>
          <a:lstStyle/>
          <a:p>
            <a:fld id="{C12CDE47-FEF7-4B25-A314-5280956130A2}" type="datetimeFigureOut">
              <a:rPr lang="sv-SE" smtClean="0"/>
              <a:t>2026-02-23</a:t>
            </a:fld>
            <a:endParaRPr lang="sv-SE"/>
          </a:p>
        </p:txBody>
      </p:sp>
      <p:sp>
        <p:nvSpPr>
          <p:cNvPr id="8" name="Platshållare för sidfot 7">
            <a:extLst>
              <a:ext uri="{FF2B5EF4-FFF2-40B4-BE49-F238E27FC236}">
                <a16:creationId xmlns:a16="http://schemas.microsoft.com/office/drawing/2014/main" id="{69B556D9-9175-DD96-0652-B3C48156D677}"/>
              </a:ext>
            </a:extLst>
          </p:cNvPr>
          <p:cNvSpPr>
            <a:spLocks noGrp="1"/>
          </p:cNvSpPr>
          <p:nvPr>
            <p:ph type="ftr" sz="quarter" idx="11"/>
          </p:nvPr>
        </p:nvSpPr>
        <p:spPr/>
        <p:txBody>
          <a:bodyPr/>
          <a:lstStyle/>
          <a:p>
            <a:endParaRPr lang="sv-SE"/>
          </a:p>
        </p:txBody>
      </p:sp>
      <p:sp>
        <p:nvSpPr>
          <p:cNvPr id="9" name="Platshållare för bildnummer 8">
            <a:extLst>
              <a:ext uri="{FF2B5EF4-FFF2-40B4-BE49-F238E27FC236}">
                <a16:creationId xmlns:a16="http://schemas.microsoft.com/office/drawing/2014/main" id="{3399E0AC-487A-785A-8690-7A2468CC00E3}"/>
              </a:ext>
            </a:extLst>
          </p:cNvPr>
          <p:cNvSpPr>
            <a:spLocks noGrp="1"/>
          </p:cNvSpPr>
          <p:nvPr>
            <p:ph type="sldNum" sz="quarter" idx="12"/>
          </p:nvPr>
        </p:nvSpPr>
        <p:spPr/>
        <p:txBody>
          <a:bodyPr/>
          <a:lstStyle/>
          <a:p>
            <a:fld id="{AB8CFB5A-F740-4E81-A2FD-E3ED52FE232D}" type="slidenum">
              <a:rPr lang="sv-SE" smtClean="0"/>
              <a:t>‹#›</a:t>
            </a:fld>
            <a:endParaRPr lang="sv-SE"/>
          </a:p>
        </p:txBody>
      </p:sp>
    </p:spTree>
    <p:extLst>
      <p:ext uri="{BB962C8B-B14F-4D97-AF65-F5344CB8AC3E}">
        <p14:creationId xmlns:p14="http://schemas.microsoft.com/office/powerpoint/2010/main" val="29790865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D729C160-8037-B64E-5469-04A244CE71E4}"/>
              </a:ext>
            </a:extLst>
          </p:cNvPr>
          <p:cNvSpPr>
            <a:spLocks noGrp="1"/>
          </p:cNvSpPr>
          <p:nvPr>
            <p:ph type="title"/>
          </p:nvPr>
        </p:nvSpPr>
        <p:spPr/>
        <p:txBody>
          <a:bodyPr/>
          <a:lstStyle/>
          <a:p>
            <a:r>
              <a:rPr lang="sv-SE"/>
              <a:t>Klicka här för att ändra mall för rubrikformat</a:t>
            </a:r>
          </a:p>
        </p:txBody>
      </p:sp>
      <p:sp>
        <p:nvSpPr>
          <p:cNvPr id="3" name="Platshållare för datum 2">
            <a:extLst>
              <a:ext uri="{FF2B5EF4-FFF2-40B4-BE49-F238E27FC236}">
                <a16:creationId xmlns:a16="http://schemas.microsoft.com/office/drawing/2014/main" id="{8C76F2AF-55A8-CD86-4B9D-8C447B70A7FF}"/>
              </a:ext>
            </a:extLst>
          </p:cNvPr>
          <p:cNvSpPr>
            <a:spLocks noGrp="1"/>
          </p:cNvSpPr>
          <p:nvPr>
            <p:ph type="dt" sz="half" idx="10"/>
          </p:nvPr>
        </p:nvSpPr>
        <p:spPr/>
        <p:txBody>
          <a:bodyPr/>
          <a:lstStyle/>
          <a:p>
            <a:fld id="{C12CDE47-FEF7-4B25-A314-5280956130A2}" type="datetimeFigureOut">
              <a:rPr lang="sv-SE" smtClean="0"/>
              <a:t>2026-02-23</a:t>
            </a:fld>
            <a:endParaRPr lang="sv-SE"/>
          </a:p>
        </p:txBody>
      </p:sp>
      <p:sp>
        <p:nvSpPr>
          <p:cNvPr id="4" name="Platshållare för sidfot 3">
            <a:extLst>
              <a:ext uri="{FF2B5EF4-FFF2-40B4-BE49-F238E27FC236}">
                <a16:creationId xmlns:a16="http://schemas.microsoft.com/office/drawing/2014/main" id="{9E474ABF-708B-BCEF-6082-3D8CDC8EC308}"/>
              </a:ext>
            </a:extLst>
          </p:cNvPr>
          <p:cNvSpPr>
            <a:spLocks noGrp="1"/>
          </p:cNvSpPr>
          <p:nvPr>
            <p:ph type="ftr" sz="quarter" idx="11"/>
          </p:nvPr>
        </p:nvSpPr>
        <p:spPr/>
        <p:txBody>
          <a:bodyPr/>
          <a:lstStyle/>
          <a:p>
            <a:endParaRPr lang="sv-SE"/>
          </a:p>
        </p:txBody>
      </p:sp>
      <p:sp>
        <p:nvSpPr>
          <p:cNvPr id="5" name="Platshållare för bildnummer 4">
            <a:extLst>
              <a:ext uri="{FF2B5EF4-FFF2-40B4-BE49-F238E27FC236}">
                <a16:creationId xmlns:a16="http://schemas.microsoft.com/office/drawing/2014/main" id="{26C7AD96-E73D-E54D-D263-70EC1AB06E76}"/>
              </a:ext>
            </a:extLst>
          </p:cNvPr>
          <p:cNvSpPr>
            <a:spLocks noGrp="1"/>
          </p:cNvSpPr>
          <p:nvPr>
            <p:ph type="sldNum" sz="quarter" idx="12"/>
          </p:nvPr>
        </p:nvSpPr>
        <p:spPr/>
        <p:txBody>
          <a:bodyPr/>
          <a:lstStyle/>
          <a:p>
            <a:fld id="{AB8CFB5A-F740-4E81-A2FD-E3ED52FE232D}" type="slidenum">
              <a:rPr lang="sv-SE" smtClean="0"/>
              <a:t>‹#›</a:t>
            </a:fld>
            <a:endParaRPr lang="sv-SE"/>
          </a:p>
        </p:txBody>
      </p:sp>
    </p:spTree>
    <p:extLst>
      <p:ext uri="{BB962C8B-B14F-4D97-AF65-F5344CB8AC3E}">
        <p14:creationId xmlns:p14="http://schemas.microsoft.com/office/powerpoint/2010/main" val="417155971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tshållare för datum 1">
            <a:extLst>
              <a:ext uri="{FF2B5EF4-FFF2-40B4-BE49-F238E27FC236}">
                <a16:creationId xmlns:a16="http://schemas.microsoft.com/office/drawing/2014/main" id="{078B3178-B195-12A5-EFFA-CE3A3C6FF363}"/>
              </a:ext>
            </a:extLst>
          </p:cNvPr>
          <p:cNvSpPr>
            <a:spLocks noGrp="1"/>
          </p:cNvSpPr>
          <p:nvPr>
            <p:ph type="dt" sz="half" idx="10"/>
          </p:nvPr>
        </p:nvSpPr>
        <p:spPr/>
        <p:txBody>
          <a:bodyPr/>
          <a:lstStyle/>
          <a:p>
            <a:fld id="{C12CDE47-FEF7-4B25-A314-5280956130A2}" type="datetimeFigureOut">
              <a:rPr lang="sv-SE" smtClean="0"/>
              <a:t>2026-02-23</a:t>
            </a:fld>
            <a:endParaRPr lang="sv-SE"/>
          </a:p>
        </p:txBody>
      </p:sp>
      <p:sp>
        <p:nvSpPr>
          <p:cNvPr id="3" name="Platshållare för sidfot 2">
            <a:extLst>
              <a:ext uri="{FF2B5EF4-FFF2-40B4-BE49-F238E27FC236}">
                <a16:creationId xmlns:a16="http://schemas.microsoft.com/office/drawing/2014/main" id="{AA56A9A7-06D7-9714-EAF0-19D45E9C4505}"/>
              </a:ext>
            </a:extLst>
          </p:cNvPr>
          <p:cNvSpPr>
            <a:spLocks noGrp="1"/>
          </p:cNvSpPr>
          <p:nvPr>
            <p:ph type="ftr" sz="quarter" idx="11"/>
          </p:nvPr>
        </p:nvSpPr>
        <p:spPr/>
        <p:txBody>
          <a:bodyPr/>
          <a:lstStyle/>
          <a:p>
            <a:endParaRPr lang="sv-SE"/>
          </a:p>
        </p:txBody>
      </p:sp>
      <p:sp>
        <p:nvSpPr>
          <p:cNvPr id="4" name="Platshållare för bildnummer 3">
            <a:extLst>
              <a:ext uri="{FF2B5EF4-FFF2-40B4-BE49-F238E27FC236}">
                <a16:creationId xmlns:a16="http://schemas.microsoft.com/office/drawing/2014/main" id="{7588B219-CA06-307B-0B7A-B682357DC7FF}"/>
              </a:ext>
            </a:extLst>
          </p:cNvPr>
          <p:cNvSpPr>
            <a:spLocks noGrp="1"/>
          </p:cNvSpPr>
          <p:nvPr>
            <p:ph type="sldNum" sz="quarter" idx="12"/>
          </p:nvPr>
        </p:nvSpPr>
        <p:spPr/>
        <p:txBody>
          <a:bodyPr/>
          <a:lstStyle/>
          <a:p>
            <a:fld id="{AB8CFB5A-F740-4E81-A2FD-E3ED52FE232D}" type="slidenum">
              <a:rPr lang="sv-SE" smtClean="0"/>
              <a:t>‹#›</a:t>
            </a:fld>
            <a:endParaRPr lang="sv-SE"/>
          </a:p>
        </p:txBody>
      </p:sp>
    </p:spTree>
    <p:extLst>
      <p:ext uri="{BB962C8B-B14F-4D97-AF65-F5344CB8AC3E}">
        <p14:creationId xmlns:p14="http://schemas.microsoft.com/office/powerpoint/2010/main" val="280002201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Text med bild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ABBC4B0F-2E45-BD86-46D0-8853953F07A2}"/>
              </a:ext>
            </a:extLst>
          </p:cNvPr>
          <p:cNvSpPr>
            <a:spLocks noGrp="1"/>
          </p:cNvSpPr>
          <p:nvPr>
            <p:ph type="title"/>
          </p:nvPr>
        </p:nvSpPr>
        <p:spPr>
          <a:xfrm>
            <a:off x="839788" y="457200"/>
            <a:ext cx="3932237" cy="1600200"/>
          </a:xfrm>
        </p:spPr>
        <p:txBody>
          <a:bodyPr anchor="b"/>
          <a:lstStyle>
            <a:lvl1pPr>
              <a:defRPr sz="3200"/>
            </a:lvl1p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D6AB0967-9F36-6EBA-1B83-32864DFF7EA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text 3">
            <a:extLst>
              <a:ext uri="{FF2B5EF4-FFF2-40B4-BE49-F238E27FC236}">
                <a16:creationId xmlns:a16="http://schemas.microsoft.com/office/drawing/2014/main" id="{C6B4C505-4355-9CDF-1F1F-A15C38886D5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5" name="Platshållare för datum 4">
            <a:extLst>
              <a:ext uri="{FF2B5EF4-FFF2-40B4-BE49-F238E27FC236}">
                <a16:creationId xmlns:a16="http://schemas.microsoft.com/office/drawing/2014/main" id="{D565370F-AD74-3A41-BCB3-14CDCECE22F7}"/>
              </a:ext>
            </a:extLst>
          </p:cNvPr>
          <p:cNvSpPr>
            <a:spLocks noGrp="1"/>
          </p:cNvSpPr>
          <p:nvPr>
            <p:ph type="dt" sz="half" idx="10"/>
          </p:nvPr>
        </p:nvSpPr>
        <p:spPr/>
        <p:txBody>
          <a:bodyPr/>
          <a:lstStyle/>
          <a:p>
            <a:fld id="{C12CDE47-FEF7-4B25-A314-5280956130A2}" type="datetimeFigureOut">
              <a:rPr lang="sv-SE" smtClean="0"/>
              <a:t>2026-02-23</a:t>
            </a:fld>
            <a:endParaRPr lang="sv-SE"/>
          </a:p>
        </p:txBody>
      </p:sp>
      <p:sp>
        <p:nvSpPr>
          <p:cNvPr id="6" name="Platshållare för sidfot 5">
            <a:extLst>
              <a:ext uri="{FF2B5EF4-FFF2-40B4-BE49-F238E27FC236}">
                <a16:creationId xmlns:a16="http://schemas.microsoft.com/office/drawing/2014/main" id="{FA4C2873-4123-DA4D-6C6A-4BF1215F81E6}"/>
              </a:ext>
            </a:extLst>
          </p:cNvPr>
          <p:cNvSpPr>
            <a:spLocks noGrp="1"/>
          </p:cNvSpPr>
          <p:nvPr>
            <p:ph type="ftr" sz="quarter" idx="11"/>
          </p:nvPr>
        </p:nvSpPr>
        <p:spPr/>
        <p:txBody>
          <a:bodyPr/>
          <a:lstStyle/>
          <a:p>
            <a:endParaRPr lang="sv-SE"/>
          </a:p>
        </p:txBody>
      </p:sp>
      <p:sp>
        <p:nvSpPr>
          <p:cNvPr id="7" name="Platshållare för bildnummer 6">
            <a:extLst>
              <a:ext uri="{FF2B5EF4-FFF2-40B4-BE49-F238E27FC236}">
                <a16:creationId xmlns:a16="http://schemas.microsoft.com/office/drawing/2014/main" id="{5251CCBE-A6E5-2ED0-02AD-A218AFD196CC}"/>
              </a:ext>
            </a:extLst>
          </p:cNvPr>
          <p:cNvSpPr>
            <a:spLocks noGrp="1"/>
          </p:cNvSpPr>
          <p:nvPr>
            <p:ph type="sldNum" sz="quarter" idx="12"/>
          </p:nvPr>
        </p:nvSpPr>
        <p:spPr/>
        <p:txBody>
          <a:bodyPr/>
          <a:lstStyle/>
          <a:p>
            <a:fld id="{AB8CFB5A-F740-4E81-A2FD-E3ED52FE232D}" type="slidenum">
              <a:rPr lang="sv-SE" smtClean="0"/>
              <a:t>‹#›</a:t>
            </a:fld>
            <a:endParaRPr lang="sv-SE"/>
          </a:p>
        </p:txBody>
      </p:sp>
    </p:spTree>
    <p:extLst>
      <p:ext uri="{BB962C8B-B14F-4D97-AF65-F5344CB8AC3E}">
        <p14:creationId xmlns:p14="http://schemas.microsoft.com/office/powerpoint/2010/main" val="95336233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ed bild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45A1F922-9689-1E13-0636-6D332ABE26D2}"/>
              </a:ext>
            </a:extLst>
          </p:cNvPr>
          <p:cNvSpPr>
            <a:spLocks noGrp="1"/>
          </p:cNvSpPr>
          <p:nvPr>
            <p:ph type="title"/>
          </p:nvPr>
        </p:nvSpPr>
        <p:spPr>
          <a:xfrm>
            <a:off x="839788" y="457200"/>
            <a:ext cx="3932237" cy="1600200"/>
          </a:xfrm>
        </p:spPr>
        <p:txBody>
          <a:bodyPr anchor="b"/>
          <a:lstStyle>
            <a:lvl1pPr>
              <a:defRPr sz="3200"/>
            </a:lvl1pPr>
          </a:lstStyle>
          <a:p>
            <a:r>
              <a:rPr lang="sv-SE"/>
              <a:t>Klicka här för att ändra mall för rubrikformat</a:t>
            </a:r>
          </a:p>
        </p:txBody>
      </p:sp>
      <p:sp>
        <p:nvSpPr>
          <p:cNvPr id="3" name="Platshållare för bild 2">
            <a:extLst>
              <a:ext uri="{FF2B5EF4-FFF2-40B4-BE49-F238E27FC236}">
                <a16:creationId xmlns:a16="http://schemas.microsoft.com/office/drawing/2014/main" id="{0A5A3892-3343-6B17-0A5F-B4AE0ACE91A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sv-SE"/>
          </a:p>
        </p:txBody>
      </p:sp>
      <p:sp>
        <p:nvSpPr>
          <p:cNvPr id="4" name="Platshållare för text 3">
            <a:extLst>
              <a:ext uri="{FF2B5EF4-FFF2-40B4-BE49-F238E27FC236}">
                <a16:creationId xmlns:a16="http://schemas.microsoft.com/office/drawing/2014/main" id="{139DAEA1-E60D-E19F-77BE-29B4F072A99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5" name="Platshållare för datum 4">
            <a:extLst>
              <a:ext uri="{FF2B5EF4-FFF2-40B4-BE49-F238E27FC236}">
                <a16:creationId xmlns:a16="http://schemas.microsoft.com/office/drawing/2014/main" id="{841EDBE5-82C9-4B95-8FF5-9F79857D4933}"/>
              </a:ext>
            </a:extLst>
          </p:cNvPr>
          <p:cNvSpPr>
            <a:spLocks noGrp="1"/>
          </p:cNvSpPr>
          <p:nvPr>
            <p:ph type="dt" sz="half" idx="10"/>
          </p:nvPr>
        </p:nvSpPr>
        <p:spPr/>
        <p:txBody>
          <a:bodyPr/>
          <a:lstStyle/>
          <a:p>
            <a:fld id="{C12CDE47-FEF7-4B25-A314-5280956130A2}" type="datetimeFigureOut">
              <a:rPr lang="sv-SE" smtClean="0"/>
              <a:t>2026-02-23</a:t>
            </a:fld>
            <a:endParaRPr lang="sv-SE"/>
          </a:p>
        </p:txBody>
      </p:sp>
      <p:sp>
        <p:nvSpPr>
          <p:cNvPr id="6" name="Platshållare för sidfot 5">
            <a:extLst>
              <a:ext uri="{FF2B5EF4-FFF2-40B4-BE49-F238E27FC236}">
                <a16:creationId xmlns:a16="http://schemas.microsoft.com/office/drawing/2014/main" id="{82FD6B21-1DBB-2EC9-D3E9-EC994613D4E2}"/>
              </a:ext>
            </a:extLst>
          </p:cNvPr>
          <p:cNvSpPr>
            <a:spLocks noGrp="1"/>
          </p:cNvSpPr>
          <p:nvPr>
            <p:ph type="ftr" sz="quarter" idx="11"/>
          </p:nvPr>
        </p:nvSpPr>
        <p:spPr/>
        <p:txBody>
          <a:bodyPr/>
          <a:lstStyle/>
          <a:p>
            <a:endParaRPr lang="sv-SE"/>
          </a:p>
        </p:txBody>
      </p:sp>
      <p:sp>
        <p:nvSpPr>
          <p:cNvPr id="7" name="Platshållare för bildnummer 6">
            <a:extLst>
              <a:ext uri="{FF2B5EF4-FFF2-40B4-BE49-F238E27FC236}">
                <a16:creationId xmlns:a16="http://schemas.microsoft.com/office/drawing/2014/main" id="{5236E0F3-789E-21A8-354C-908A44A3F26E}"/>
              </a:ext>
            </a:extLst>
          </p:cNvPr>
          <p:cNvSpPr>
            <a:spLocks noGrp="1"/>
          </p:cNvSpPr>
          <p:nvPr>
            <p:ph type="sldNum" sz="quarter" idx="12"/>
          </p:nvPr>
        </p:nvSpPr>
        <p:spPr/>
        <p:txBody>
          <a:bodyPr/>
          <a:lstStyle/>
          <a:p>
            <a:fld id="{AB8CFB5A-F740-4E81-A2FD-E3ED52FE232D}" type="slidenum">
              <a:rPr lang="sv-SE" smtClean="0"/>
              <a:t>‹#›</a:t>
            </a:fld>
            <a:endParaRPr lang="sv-SE"/>
          </a:p>
        </p:txBody>
      </p:sp>
    </p:spTree>
    <p:extLst>
      <p:ext uri="{BB962C8B-B14F-4D97-AF65-F5344CB8AC3E}">
        <p14:creationId xmlns:p14="http://schemas.microsoft.com/office/powerpoint/2010/main" val="386537578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Rubrik och lodrät 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13F68C2C-2975-425F-179D-3DC6663CC13C}"/>
              </a:ext>
            </a:extLst>
          </p:cNvPr>
          <p:cNvSpPr>
            <a:spLocks noGrp="1"/>
          </p:cNvSpPr>
          <p:nvPr>
            <p:ph type="title"/>
          </p:nvPr>
        </p:nvSpPr>
        <p:spPr/>
        <p:txBody>
          <a:bodyPr/>
          <a:lstStyle/>
          <a:p>
            <a:r>
              <a:rPr lang="sv-SE"/>
              <a:t>Klicka här för att ändra mall för rubrikformat</a:t>
            </a:r>
          </a:p>
        </p:txBody>
      </p:sp>
      <p:sp>
        <p:nvSpPr>
          <p:cNvPr id="3" name="Platshållare för lodrät text 2">
            <a:extLst>
              <a:ext uri="{FF2B5EF4-FFF2-40B4-BE49-F238E27FC236}">
                <a16:creationId xmlns:a16="http://schemas.microsoft.com/office/drawing/2014/main" id="{E4B5B904-89CB-6C07-ABB6-63DD73FD4DED}"/>
              </a:ext>
            </a:extLst>
          </p:cNvPr>
          <p:cNvSpPr>
            <a:spLocks noGrp="1"/>
          </p:cNvSpPr>
          <p:nvPr>
            <p:ph type="body" orient="vert" idx="1"/>
          </p:nvPr>
        </p:nvSpPr>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12A4693F-43D5-6CED-7AE9-9FD246AC68B2}"/>
              </a:ext>
            </a:extLst>
          </p:cNvPr>
          <p:cNvSpPr>
            <a:spLocks noGrp="1"/>
          </p:cNvSpPr>
          <p:nvPr>
            <p:ph type="dt" sz="half" idx="10"/>
          </p:nvPr>
        </p:nvSpPr>
        <p:spPr/>
        <p:txBody>
          <a:bodyPr/>
          <a:lstStyle/>
          <a:p>
            <a:fld id="{C12CDE47-FEF7-4B25-A314-5280956130A2}" type="datetimeFigureOut">
              <a:rPr lang="sv-SE" smtClean="0"/>
              <a:t>2026-02-23</a:t>
            </a:fld>
            <a:endParaRPr lang="sv-SE"/>
          </a:p>
        </p:txBody>
      </p:sp>
      <p:sp>
        <p:nvSpPr>
          <p:cNvPr id="5" name="Platshållare för sidfot 4">
            <a:extLst>
              <a:ext uri="{FF2B5EF4-FFF2-40B4-BE49-F238E27FC236}">
                <a16:creationId xmlns:a16="http://schemas.microsoft.com/office/drawing/2014/main" id="{13BCA998-0FFC-1CC7-534F-84968FB285FA}"/>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3AF6F202-6502-4472-194E-0D36E7D246A5}"/>
              </a:ext>
            </a:extLst>
          </p:cNvPr>
          <p:cNvSpPr>
            <a:spLocks noGrp="1"/>
          </p:cNvSpPr>
          <p:nvPr>
            <p:ph type="sldNum" sz="quarter" idx="12"/>
          </p:nvPr>
        </p:nvSpPr>
        <p:spPr/>
        <p:txBody>
          <a:bodyPr/>
          <a:lstStyle/>
          <a:p>
            <a:fld id="{AB8CFB5A-F740-4E81-A2FD-E3ED52FE232D}" type="slidenum">
              <a:rPr lang="sv-SE" smtClean="0"/>
              <a:t>‹#›</a:t>
            </a:fld>
            <a:endParaRPr lang="sv-SE"/>
          </a:p>
        </p:txBody>
      </p:sp>
    </p:spTree>
    <p:extLst>
      <p:ext uri="{BB962C8B-B14F-4D97-AF65-F5344CB8AC3E}">
        <p14:creationId xmlns:p14="http://schemas.microsoft.com/office/powerpoint/2010/main" val="403448408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ät rubrik och text">
    <p:spTree>
      <p:nvGrpSpPr>
        <p:cNvPr id="1" name=""/>
        <p:cNvGrpSpPr/>
        <p:nvPr/>
      </p:nvGrpSpPr>
      <p:grpSpPr>
        <a:xfrm>
          <a:off x="0" y="0"/>
          <a:ext cx="0" cy="0"/>
          <a:chOff x="0" y="0"/>
          <a:chExt cx="0" cy="0"/>
        </a:xfrm>
      </p:grpSpPr>
      <p:sp>
        <p:nvSpPr>
          <p:cNvPr id="2" name="Lodrät rubrik 1">
            <a:extLst>
              <a:ext uri="{FF2B5EF4-FFF2-40B4-BE49-F238E27FC236}">
                <a16:creationId xmlns:a16="http://schemas.microsoft.com/office/drawing/2014/main" id="{EF163814-8B75-E9F9-0486-242FD58563F1}"/>
              </a:ext>
            </a:extLst>
          </p:cNvPr>
          <p:cNvSpPr>
            <a:spLocks noGrp="1"/>
          </p:cNvSpPr>
          <p:nvPr>
            <p:ph type="title" orient="vert"/>
          </p:nvPr>
        </p:nvSpPr>
        <p:spPr>
          <a:xfrm>
            <a:off x="8724900" y="365125"/>
            <a:ext cx="2628900" cy="5811838"/>
          </a:xfrm>
        </p:spPr>
        <p:txBody>
          <a:bodyPr vert="eaVert"/>
          <a:lstStyle/>
          <a:p>
            <a:r>
              <a:rPr lang="sv-SE"/>
              <a:t>Klicka här för att ändra mall för rubrikformat</a:t>
            </a:r>
          </a:p>
        </p:txBody>
      </p:sp>
      <p:sp>
        <p:nvSpPr>
          <p:cNvPr id="3" name="Platshållare för lodrät text 2">
            <a:extLst>
              <a:ext uri="{FF2B5EF4-FFF2-40B4-BE49-F238E27FC236}">
                <a16:creationId xmlns:a16="http://schemas.microsoft.com/office/drawing/2014/main" id="{FEF7441E-A04A-979C-854E-62A64B131B98}"/>
              </a:ext>
            </a:extLst>
          </p:cNvPr>
          <p:cNvSpPr>
            <a:spLocks noGrp="1"/>
          </p:cNvSpPr>
          <p:nvPr>
            <p:ph type="body" orient="vert" idx="1"/>
          </p:nvPr>
        </p:nvSpPr>
        <p:spPr>
          <a:xfrm>
            <a:off x="838200" y="365125"/>
            <a:ext cx="7734300" cy="5811838"/>
          </a:xfrm>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A02DDFA9-22B2-BDCE-0014-D40D16270503}"/>
              </a:ext>
            </a:extLst>
          </p:cNvPr>
          <p:cNvSpPr>
            <a:spLocks noGrp="1"/>
          </p:cNvSpPr>
          <p:nvPr>
            <p:ph type="dt" sz="half" idx="10"/>
          </p:nvPr>
        </p:nvSpPr>
        <p:spPr/>
        <p:txBody>
          <a:bodyPr/>
          <a:lstStyle/>
          <a:p>
            <a:fld id="{C12CDE47-FEF7-4B25-A314-5280956130A2}" type="datetimeFigureOut">
              <a:rPr lang="sv-SE" smtClean="0"/>
              <a:t>2026-02-23</a:t>
            </a:fld>
            <a:endParaRPr lang="sv-SE"/>
          </a:p>
        </p:txBody>
      </p:sp>
      <p:sp>
        <p:nvSpPr>
          <p:cNvPr id="5" name="Platshållare för sidfot 4">
            <a:extLst>
              <a:ext uri="{FF2B5EF4-FFF2-40B4-BE49-F238E27FC236}">
                <a16:creationId xmlns:a16="http://schemas.microsoft.com/office/drawing/2014/main" id="{59AA3F9F-4182-1CF6-6408-2BFC2FC00BF1}"/>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432D5D0D-1531-7486-C1A6-2AF719B5978A}"/>
              </a:ext>
            </a:extLst>
          </p:cNvPr>
          <p:cNvSpPr>
            <a:spLocks noGrp="1"/>
          </p:cNvSpPr>
          <p:nvPr>
            <p:ph type="sldNum" sz="quarter" idx="12"/>
          </p:nvPr>
        </p:nvSpPr>
        <p:spPr/>
        <p:txBody>
          <a:bodyPr/>
          <a:lstStyle/>
          <a:p>
            <a:fld id="{AB8CFB5A-F740-4E81-A2FD-E3ED52FE232D}" type="slidenum">
              <a:rPr lang="sv-SE" smtClean="0"/>
              <a:t>‹#›</a:t>
            </a:fld>
            <a:endParaRPr lang="sv-SE"/>
          </a:p>
        </p:txBody>
      </p:sp>
    </p:spTree>
    <p:extLst>
      <p:ext uri="{BB962C8B-B14F-4D97-AF65-F5344CB8AC3E}">
        <p14:creationId xmlns:p14="http://schemas.microsoft.com/office/powerpoint/2010/main" val="243228333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CF90918E-1A20-C334-0AAA-1682638E428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sv-SE"/>
              <a:t>Klicka här för att ändra mall för rubrikformat</a:t>
            </a:r>
          </a:p>
        </p:txBody>
      </p:sp>
      <p:sp>
        <p:nvSpPr>
          <p:cNvPr id="3" name="Platshållare för text 2">
            <a:extLst>
              <a:ext uri="{FF2B5EF4-FFF2-40B4-BE49-F238E27FC236}">
                <a16:creationId xmlns:a16="http://schemas.microsoft.com/office/drawing/2014/main" id="{5D5E8A48-0909-2E49-D844-64E4ADD8228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3F0A0314-E017-753A-88B6-AE2D23D435F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C12CDE47-FEF7-4B25-A314-5280956130A2}" type="datetimeFigureOut">
              <a:rPr lang="sv-SE" smtClean="0"/>
              <a:t>2026-02-23</a:t>
            </a:fld>
            <a:endParaRPr lang="sv-SE"/>
          </a:p>
        </p:txBody>
      </p:sp>
      <p:sp>
        <p:nvSpPr>
          <p:cNvPr id="5" name="Platshållare för sidfot 4">
            <a:extLst>
              <a:ext uri="{FF2B5EF4-FFF2-40B4-BE49-F238E27FC236}">
                <a16:creationId xmlns:a16="http://schemas.microsoft.com/office/drawing/2014/main" id="{F644FAB3-070B-4A09-3E08-938D3804EA5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sv-SE"/>
          </a:p>
        </p:txBody>
      </p:sp>
      <p:sp>
        <p:nvSpPr>
          <p:cNvPr id="6" name="Platshållare för bildnummer 5">
            <a:extLst>
              <a:ext uri="{FF2B5EF4-FFF2-40B4-BE49-F238E27FC236}">
                <a16:creationId xmlns:a16="http://schemas.microsoft.com/office/drawing/2014/main" id="{F48C6348-5903-4FF0-F743-5B1BE28801B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AB8CFB5A-F740-4E81-A2FD-E3ED52FE232D}" type="slidenum">
              <a:rPr lang="sv-SE" smtClean="0"/>
              <a:t>‹#›</a:t>
            </a:fld>
            <a:endParaRPr lang="sv-SE"/>
          </a:p>
        </p:txBody>
      </p:sp>
    </p:spTree>
    <p:extLst>
      <p:ext uri="{BB962C8B-B14F-4D97-AF65-F5344CB8AC3E}">
        <p14:creationId xmlns:p14="http://schemas.microsoft.com/office/powerpoint/2010/main" val="178172306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6F5A5072-7B47-4D32-B52A-4EBBF590B8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9715DAF0-AE1B-46C9-8A6B-DB2AA05AB91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2" y="-22693"/>
            <a:ext cx="12191999" cy="4374129"/>
          </a:xfrm>
          <a:prstGeom prst="rect">
            <a:avLst/>
          </a:prstGeom>
          <a:gradFill>
            <a:gsLst>
              <a:gs pos="0">
                <a:schemeClr val="accent1">
                  <a:lumMod val="75000"/>
                </a:schemeClr>
              </a:gs>
              <a:gs pos="100000">
                <a:srgbClr val="000000"/>
              </a:gs>
            </a:gsLst>
            <a:lin ang="15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6016219D-510E-4184-9090-6D5578A87B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3908719" y="-3931841"/>
            <a:ext cx="4374557" cy="12192000"/>
          </a:xfrm>
          <a:prstGeom prst="rect">
            <a:avLst/>
          </a:prstGeom>
          <a:gradFill>
            <a:gsLst>
              <a:gs pos="40000">
                <a:schemeClr val="accent1">
                  <a:alpha val="0"/>
                </a:schemeClr>
              </a:gs>
              <a:gs pos="100000">
                <a:schemeClr val="accent1">
                  <a:lumMod val="75000"/>
                  <a:alpha val="52000"/>
                </a:schemeClr>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AFF4A713-7B75-4B21-90D7-5AB19547C7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4136696" y="-3703868"/>
            <a:ext cx="4374128" cy="11736479"/>
          </a:xfrm>
          <a:prstGeom prst="rect">
            <a:avLst/>
          </a:prstGeom>
          <a:gradFill>
            <a:gsLst>
              <a:gs pos="17000">
                <a:schemeClr val="accent1">
                  <a:alpha val="0"/>
                </a:schemeClr>
              </a:gs>
              <a:gs pos="100000">
                <a:srgbClr val="000000">
                  <a:alpha val="37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DC631C0B-6DA6-4E57-8231-CE32B3434A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 y="-22690"/>
            <a:ext cx="8542485" cy="4374126"/>
          </a:xfrm>
          <a:prstGeom prst="rect">
            <a:avLst/>
          </a:prstGeom>
          <a:gradFill>
            <a:gsLst>
              <a:gs pos="0">
                <a:schemeClr val="accent1">
                  <a:lumMod val="50000"/>
                  <a:alpha val="0"/>
                </a:schemeClr>
              </a:gs>
              <a:gs pos="100000">
                <a:srgbClr val="000000">
                  <a:alpha val="25000"/>
                </a:srgb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Shape 17">
            <a:extLst>
              <a:ext uri="{FF2B5EF4-FFF2-40B4-BE49-F238E27FC236}">
                <a16:creationId xmlns:a16="http://schemas.microsoft.com/office/drawing/2014/main" id="{C29501E6-A978-4A61-9689-9085AF97A53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2508972">
            <a:off x="5945431" y="-1032053"/>
            <a:ext cx="4990147" cy="4439131"/>
          </a:xfrm>
          <a:custGeom>
            <a:avLst/>
            <a:gdLst>
              <a:gd name="connsiteX0" fmla="*/ 4990147 w 4990147"/>
              <a:gd name="connsiteY0" fmla="*/ 2229378 h 4439131"/>
              <a:gd name="connsiteX1" fmla="*/ 917384 w 4990147"/>
              <a:gd name="connsiteY1" fmla="*/ 4439131 h 4439131"/>
              <a:gd name="connsiteX2" fmla="*/ 910814 w 4990147"/>
              <a:gd name="connsiteY2" fmla="*/ 4434219 h 4439131"/>
              <a:gd name="connsiteX3" fmla="*/ 0 w 4990147"/>
              <a:gd name="connsiteY3" fmla="*/ 2502877 h 4439131"/>
              <a:gd name="connsiteX4" fmla="*/ 2502877 w 4990147"/>
              <a:gd name="connsiteY4" fmla="*/ 0 h 4439131"/>
              <a:gd name="connsiteX5" fmla="*/ 4954904 w 4990147"/>
              <a:gd name="connsiteY5" fmla="*/ 1998460 h 44391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990147" h="4439131">
                <a:moveTo>
                  <a:pt x="4990147" y="2229378"/>
                </a:moveTo>
                <a:lnTo>
                  <a:pt x="917384" y="4439131"/>
                </a:lnTo>
                <a:lnTo>
                  <a:pt x="910814" y="4434219"/>
                </a:lnTo>
                <a:cubicBezTo>
                  <a:pt x="354557" y="3975154"/>
                  <a:pt x="0" y="3280421"/>
                  <a:pt x="0" y="2502877"/>
                </a:cubicBezTo>
                <a:cubicBezTo>
                  <a:pt x="0" y="1120576"/>
                  <a:pt x="1120576" y="0"/>
                  <a:pt x="2502877" y="0"/>
                </a:cubicBezTo>
                <a:cubicBezTo>
                  <a:pt x="3712390" y="0"/>
                  <a:pt x="4721520" y="857941"/>
                  <a:pt x="4954904" y="1998460"/>
                </a:cubicBezTo>
                <a:close/>
              </a:path>
            </a:pathLst>
          </a:custGeom>
          <a:gradFill>
            <a:gsLst>
              <a:gs pos="0">
                <a:schemeClr val="accent1">
                  <a:alpha val="22000"/>
                </a:schemeClr>
              </a:gs>
              <a:gs pos="87000">
                <a:schemeClr val="accent1">
                  <a:lumMod val="60000"/>
                  <a:lumOff val="40000"/>
                  <a:alpha val="2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 name="Rubrik 1">
            <a:extLst>
              <a:ext uri="{FF2B5EF4-FFF2-40B4-BE49-F238E27FC236}">
                <a16:creationId xmlns:a16="http://schemas.microsoft.com/office/drawing/2014/main" id="{D61801C1-7727-4A48-8D37-363708EBDF5C}"/>
              </a:ext>
            </a:extLst>
          </p:cNvPr>
          <p:cNvSpPr>
            <a:spLocks noGrp="1"/>
          </p:cNvSpPr>
          <p:nvPr>
            <p:ph type="ctrTitle"/>
          </p:nvPr>
        </p:nvSpPr>
        <p:spPr>
          <a:xfrm>
            <a:off x="1314824" y="735106"/>
            <a:ext cx="10053763" cy="2928470"/>
          </a:xfrm>
        </p:spPr>
        <p:txBody>
          <a:bodyPr anchor="b">
            <a:normAutofit/>
          </a:bodyPr>
          <a:lstStyle/>
          <a:p>
            <a:pPr algn="l"/>
            <a:r>
              <a:rPr lang="sv-SE" sz="4800">
                <a:solidFill>
                  <a:srgbClr val="FFFFFF"/>
                </a:solidFill>
              </a:rPr>
              <a:t>Tillämpad etik </a:t>
            </a:r>
          </a:p>
        </p:txBody>
      </p:sp>
      <p:sp>
        <p:nvSpPr>
          <p:cNvPr id="3" name="Underrubrik 2">
            <a:extLst>
              <a:ext uri="{FF2B5EF4-FFF2-40B4-BE49-F238E27FC236}">
                <a16:creationId xmlns:a16="http://schemas.microsoft.com/office/drawing/2014/main" id="{2973D6D4-5D76-5915-D257-E41F23E3A238}"/>
              </a:ext>
            </a:extLst>
          </p:cNvPr>
          <p:cNvSpPr>
            <a:spLocks noGrp="1"/>
          </p:cNvSpPr>
          <p:nvPr>
            <p:ph type="subTitle" idx="1"/>
          </p:nvPr>
        </p:nvSpPr>
        <p:spPr>
          <a:xfrm>
            <a:off x="1350682" y="4870824"/>
            <a:ext cx="10005951" cy="1458258"/>
          </a:xfrm>
        </p:spPr>
        <p:txBody>
          <a:bodyPr anchor="ctr">
            <a:normAutofit/>
          </a:bodyPr>
          <a:lstStyle/>
          <a:p>
            <a:pPr algn="l"/>
            <a:r>
              <a:rPr lang="sv-SE" dirty="0"/>
              <a:t>Bruka våld</a:t>
            </a:r>
            <a:endParaRPr lang="sv-SE"/>
          </a:p>
        </p:txBody>
      </p:sp>
    </p:spTree>
    <p:extLst>
      <p:ext uri="{BB962C8B-B14F-4D97-AF65-F5344CB8AC3E}">
        <p14:creationId xmlns:p14="http://schemas.microsoft.com/office/powerpoint/2010/main" val="16049984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par>
                                <p:cTn id="8" presetID="10" presetClass="entr" presetSubtype="0" fill="hold" grpId="0" nodeType="withEffect">
                                  <p:stCondLst>
                                    <p:cond delay="2000"/>
                                  </p:stCondLst>
                                  <p:iterate type="lt">
                                    <p:tmPct val="10000"/>
                                  </p:iterate>
                                  <p:childTnLst>
                                    <p:set>
                                      <p:cBhvr>
                                        <p:cTn id="9" dur="1" fill="hold">
                                          <p:stCondLst>
                                            <p:cond delay="0"/>
                                          </p:stCondLst>
                                        </p:cTn>
                                        <p:tgtEl>
                                          <p:spTgt spid="3">
                                            <p:txEl>
                                              <p:pRg st="0" end="0"/>
                                            </p:txEl>
                                          </p:spTgt>
                                        </p:tgtEl>
                                        <p:attrNameLst>
                                          <p:attrName>style.visibility</p:attrName>
                                        </p:attrNameLst>
                                      </p:cBhvr>
                                      <p:to>
                                        <p:strVal val="visible"/>
                                      </p:to>
                                    </p:set>
                                    <p:animEffect transition="in" filter="fade">
                                      <p:cBhvr>
                                        <p:cTn id="10" dur="4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ubrik 1">
            <a:extLst>
              <a:ext uri="{FF2B5EF4-FFF2-40B4-BE49-F238E27FC236}">
                <a16:creationId xmlns:a16="http://schemas.microsoft.com/office/drawing/2014/main" id="{FB6F03D9-C95C-55C6-4EB0-661247A4AB24}"/>
              </a:ext>
            </a:extLst>
          </p:cNvPr>
          <p:cNvSpPr>
            <a:spLocks noGrp="1"/>
          </p:cNvSpPr>
          <p:nvPr>
            <p:ph type="title"/>
          </p:nvPr>
        </p:nvSpPr>
        <p:spPr>
          <a:xfrm>
            <a:off x="1371599" y="294538"/>
            <a:ext cx="9895951" cy="1033669"/>
          </a:xfrm>
        </p:spPr>
        <p:txBody>
          <a:bodyPr>
            <a:normAutofit/>
          </a:bodyPr>
          <a:lstStyle/>
          <a:p>
            <a:r>
              <a:rPr lang="sv-SE" sz="4000">
                <a:solidFill>
                  <a:srgbClr val="FFFFFF"/>
                </a:solidFill>
              </a:rPr>
              <a:t>Vad är tillämpad etik? </a:t>
            </a:r>
          </a:p>
        </p:txBody>
      </p:sp>
      <p:sp>
        <p:nvSpPr>
          <p:cNvPr id="3" name="Platshållare för innehåll 2">
            <a:extLst>
              <a:ext uri="{FF2B5EF4-FFF2-40B4-BE49-F238E27FC236}">
                <a16:creationId xmlns:a16="http://schemas.microsoft.com/office/drawing/2014/main" id="{C68B9E7C-3460-82C5-437B-B7BE43002988}"/>
              </a:ext>
            </a:extLst>
          </p:cNvPr>
          <p:cNvSpPr>
            <a:spLocks noGrp="1"/>
          </p:cNvSpPr>
          <p:nvPr>
            <p:ph idx="1"/>
          </p:nvPr>
        </p:nvSpPr>
        <p:spPr>
          <a:xfrm>
            <a:off x="601885" y="1713053"/>
            <a:ext cx="10493746" cy="4288502"/>
          </a:xfrm>
        </p:spPr>
        <p:txBody>
          <a:bodyPr anchor="ctr">
            <a:normAutofit/>
          </a:bodyPr>
          <a:lstStyle/>
          <a:p>
            <a:r>
              <a:rPr lang="sv-SE" sz="2400" dirty="0"/>
              <a:t>Tillämpad etik är att vi tillämpar våra moraletiska teorier på praktiska situationer </a:t>
            </a:r>
          </a:p>
          <a:p>
            <a:endParaRPr lang="sv-SE" sz="2400" dirty="0"/>
          </a:p>
          <a:p>
            <a:r>
              <a:rPr lang="sv-SE" sz="2400" dirty="0"/>
              <a:t>Ofta används tillämpad etik för att synliggöra en teoris styrka eller svaghet </a:t>
            </a:r>
          </a:p>
          <a:p>
            <a:endParaRPr lang="sv-SE" sz="2400" dirty="0"/>
          </a:p>
          <a:p>
            <a:r>
              <a:rPr lang="sv-SE" sz="2400" dirty="0"/>
              <a:t>Dessa praktiska situationer kan vara: bruka våld, djuretik, vårdetik, krig, global etik </a:t>
            </a:r>
          </a:p>
        </p:txBody>
      </p:sp>
    </p:spTree>
    <p:extLst>
      <p:ext uri="{BB962C8B-B14F-4D97-AF65-F5344CB8AC3E}">
        <p14:creationId xmlns:p14="http://schemas.microsoft.com/office/powerpoint/2010/main" val="115125230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69971FF9-A226-C7FC-683A-A814D7A63140}"/>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Freeform: Shape 17">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0" name="Rectangle 19">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ubrik 1">
            <a:extLst>
              <a:ext uri="{FF2B5EF4-FFF2-40B4-BE49-F238E27FC236}">
                <a16:creationId xmlns:a16="http://schemas.microsoft.com/office/drawing/2014/main" id="{74E65111-33F2-F6B0-47AF-5724B40626C3}"/>
              </a:ext>
            </a:extLst>
          </p:cNvPr>
          <p:cNvSpPr>
            <a:spLocks noGrp="1"/>
          </p:cNvSpPr>
          <p:nvPr>
            <p:ph type="title"/>
          </p:nvPr>
        </p:nvSpPr>
        <p:spPr>
          <a:xfrm>
            <a:off x="466722" y="586855"/>
            <a:ext cx="3201366" cy="3387497"/>
          </a:xfrm>
        </p:spPr>
        <p:txBody>
          <a:bodyPr anchor="b">
            <a:normAutofit/>
          </a:bodyPr>
          <a:lstStyle/>
          <a:p>
            <a:pPr algn="r"/>
            <a:r>
              <a:rPr lang="sv-SE" sz="4000" dirty="0">
                <a:solidFill>
                  <a:srgbClr val="FFFFFF"/>
                </a:solidFill>
              </a:rPr>
              <a:t>Bruka våld</a:t>
            </a:r>
          </a:p>
        </p:txBody>
      </p:sp>
      <p:sp>
        <p:nvSpPr>
          <p:cNvPr id="3" name="Platshållare för innehåll 2">
            <a:extLst>
              <a:ext uri="{FF2B5EF4-FFF2-40B4-BE49-F238E27FC236}">
                <a16:creationId xmlns:a16="http://schemas.microsoft.com/office/drawing/2014/main" id="{691FF474-2FA6-0F3A-6726-58316A7F010D}"/>
              </a:ext>
            </a:extLst>
          </p:cNvPr>
          <p:cNvSpPr>
            <a:spLocks noGrp="1"/>
          </p:cNvSpPr>
          <p:nvPr>
            <p:ph idx="1"/>
          </p:nvPr>
        </p:nvSpPr>
        <p:spPr>
          <a:xfrm>
            <a:off x="4278086" y="304800"/>
            <a:ext cx="7447191" cy="6226629"/>
          </a:xfrm>
        </p:spPr>
        <p:txBody>
          <a:bodyPr anchor="ctr">
            <a:normAutofit/>
          </a:bodyPr>
          <a:lstStyle/>
          <a:p>
            <a:r>
              <a:rPr lang="sv-SE" sz="2400" dirty="0"/>
              <a:t>Får man använda våld och är det fortfarande moraliskt rätt</a:t>
            </a:r>
          </a:p>
          <a:p>
            <a:endParaRPr lang="sv-SE" sz="2400" dirty="0"/>
          </a:p>
          <a:p>
            <a:r>
              <a:rPr lang="sv-SE" sz="2400" dirty="0"/>
              <a:t>De olika etiska teorierna ser olika på detta </a:t>
            </a:r>
          </a:p>
          <a:p>
            <a:endParaRPr lang="sv-SE" sz="2000" dirty="0"/>
          </a:p>
          <a:p>
            <a:r>
              <a:rPr lang="sv-SE" sz="2400" dirty="0"/>
              <a:t>Målsättningen med dagen är att undersöka hur olika etiska teorier skulle argumentera kring att bruka våld i olika situationer </a:t>
            </a:r>
          </a:p>
          <a:p>
            <a:endParaRPr lang="sv-SE" sz="2000" dirty="0"/>
          </a:p>
          <a:p>
            <a:endParaRPr lang="sv-SE" sz="2000" dirty="0"/>
          </a:p>
          <a:p>
            <a:endParaRPr lang="sv-SE" sz="2000" dirty="0"/>
          </a:p>
          <a:p>
            <a:endParaRPr lang="sv-SE" sz="2000" dirty="0"/>
          </a:p>
        </p:txBody>
      </p:sp>
    </p:spTree>
    <p:extLst>
      <p:ext uri="{BB962C8B-B14F-4D97-AF65-F5344CB8AC3E}">
        <p14:creationId xmlns:p14="http://schemas.microsoft.com/office/powerpoint/2010/main" val="35818093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Freeform: Shape 17">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0" name="Rectangle 19">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ubrik 1">
            <a:extLst>
              <a:ext uri="{FF2B5EF4-FFF2-40B4-BE49-F238E27FC236}">
                <a16:creationId xmlns:a16="http://schemas.microsoft.com/office/drawing/2014/main" id="{B9E5D1F4-E9F8-F1AA-9353-D5197182DAFA}"/>
              </a:ext>
            </a:extLst>
          </p:cNvPr>
          <p:cNvSpPr>
            <a:spLocks noGrp="1"/>
          </p:cNvSpPr>
          <p:nvPr>
            <p:ph type="title"/>
          </p:nvPr>
        </p:nvSpPr>
        <p:spPr>
          <a:xfrm>
            <a:off x="466722" y="586855"/>
            <a:ext cx="3201366" cy="3387497"/>
          </a:xfrm>
        </p:spPr>
        <p:txBody>
          <a:bodyPr anchor="b">
            <a:normAutofit/>
          </a:bodyPr>
          <a:lstStyle/>
          <a:p>
            <a:pPr algn="r"/>
            <a:r>
              <a:rPr lang="sv-SE" sz="4000" dirty="0">
                <a:solidFill>
                  <a:srgbClr val="FFFFFF"/>
                </a:solidFill>
              </a:rPr>
              <a:t>Första situationen – Den oskyldigt dömde  </a:t>
            </a:r>
          </a:p>
        </p:txBody>
      </p:sp>
      <p:sp>
        <p:nvSpPr>
          <p:cNvPr id="3" name="Platshållare för innehåll 2">
            <a:extLst>
              <a:ext uri="{FF2B5EF4-FFF2-40B4-BE49-F238E27FC236}">
                <a16:creationId xmlns:a16="http://schemas.microsoft.com/office/drawing/2014/main" id="{F3C3675A-0605-6EE8-3289-657A2BDA1CAA}"/>
              </a:ext>
            </a:extLst>
          </p:cNvPr>
          <p:cNvSpPr>
            <a:spLocks noGrp="1"/>
          </p:cNvSpPr>
          <p:nvPr>
            <p:ph idx="1"/>
          </p:nvPr>
        </p:nvSpPr>
        <p:spPr>
          <a:xfrm>
            <a:off x="4810259" y="813513"/>
            <a:ext cx="6915019" cy="6034349"/>
          </a:xfrm>
        </p:spPr>
        <p:txBody>
          <a:bodyPr anchor="ctr">
            <a:normAutofit/>
          </a:bodyPr>
          <a:lstStyle/>
          <a:p>
            <a:pPr marL="0" indent="0">
              <a:buNone/>
            </a:pPr>
            <a:r>
              <a:rPr lang="sv-SE" sz="2400" dirty="0"/>
              <a:t>”En stad präglas av våldsamma upplopp efter ett brutalt mord. Polisen vet att den verklige gärningsmannen har flytt landet.</a:t>
            </a:r>
          </a:p>
          <a:p>
            <a:pPr marL="0" indent="0">
              <a:buNone/>
            </a:pPr>
            <a:r>
              <a:rPr lang="sv-SE" sz="2400" dirty="0"/>
              <a:t>Om ingen döms inom 48 timmar kommer upploppen eskalera och flera personer riskerar att dö.</a:t>
            </a:r>
          </a:p>
          <a:p>
            <a:pPr marL="0" indent="0">
              <a:buNone/>
            </a:pPr>
            <a:r>
              <a:rPr lang="sv-SE" sz="2400" dirty="0"/>
              <a:t>Polischefen överväger att plantera bevis på en oskyldig men socialt marginaliserad person. Personen skulle dömas till livstid (kanske döden), men våldet på gatorna skulle upphöra och flera liv räddas.”</a:t>
            </a:r>
          </a:p>
          <a:p>
            <a:pPr marL="0" indent="0">
              <a:buNone/>
            </a:pPr>
            <a:endParaRPr lang="sv-SE" sz="2400" dirty="0"/>
          </a:p>
          <a:p>
            <a:pPr marL="0" indent="0">
              <a:buNone/>
            </a:pPr>
            <a:r>
              <a:rPr lang="sv-SE" sz="2400" dirty="0"/>
              <a:t>Fundera hur följande teorier skulle resonera kring situationen: </a:t>
            </a:r>
          </a:p>
          <a:p>
            <a:pPr marL="0" indent="0">
              <a:buNone/>
            </a:pPr>
            <a:r>
              <a:rPr lang="sv-SE" sz="2400" b="1" dirty="0"/>
              <a:t>Klassisk utilitarism, regelutilitarism, </a:t>
            </a:r>
            <a:r>
              <a:rPr lang="sv-SE" sz="2400" b="1" dirty="0" err="1"/>
              <a:t>deontologisk</a:t>
            </a:r>
            <a:r>
              <a:rPr lang="sv-SE" sz="2400" b="1" dirty="0"/>
              <a:t> regeletik, rättighetsetik, </a:t>
            </a:r>
            <a:r>
              <a:rPr lang="sv-SE" sz="2400" b="1" dirty="0" err="1"/>
              <a:t>dygdetik</a:t>
            </a:r>
            <a:r>
              <a:rPr lang="sv-SE" sz="2400" b="1" dirty="0"/>
              <a:t> </a:t>
            </a:r>
          </a:p>
          <a:p>
            <a:pPr marL="0" indent="0">
              <a:buNone/>
            </a:pPr>
            <a:endParaRPr lang="sv-SE" sz="2000" dirty="0"/>
          </a:p>
          <a:p>
            <a:pPr marL="0" indent="0">
              <a:buNone/>
            </a:pPr>
            <a:endParaRPr lang="sv-SE" sz="2000" dirty="0"/>
          </a:p>
          <a:p>
            <a:pPr marL="0" indent="0">
              <a:buNone/>
            </a:pPr>
            <a:endParaRPr lang="sv-SE" sz="2000" dirty="0"/>
          </a:p>
        </p:txBody>
      </p:sp>
    </p:spTree>
    <p:extLst>
      <p:ext uri="{BB962C8B-B14F-4D97-AF65-F5344CB8AC3E}">
        <p14:creationId xmlns:p14="http://schemas.microsoft.com/office/powerpoint/2010/main" val="31736404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FD92C565-4D15-2C03-612E-F3F4F8327F87}"/>
              </a:ext>
            </a:extLst>
          </p:cNvPr>
          <p:cNvSpPr>
            <a:spLocks noGrp="1"/>
          </p:cNvSpPr>
          <p:nvPr>
            <p:ph type="title"/>
          </p:nvPr>
        </p:nvSpPr>
        <p:spPr/>
        <p:txBody>
          <a:bodyPr/>
          <a:lstStyle/>
          <a:p>
            <a:r>
              <a:rPr lang="sv-SE" dirty="0"/>
              <a:t>Hur skulle teorierna resonera </a:t>
            </a:r>
          </a:p>
        </p:txBody>
      </p:sp>
      <p:graphicFrame>
        <p:nvGraphicFramePr>
          <p:cNvPr id="4" name="Platshållare för innehåll 3">
            <a:extLst>
              <a:ext uri="{FF2B5EF4-FFF2-40B4-BE49-F238E27FC236}">
                <a16:creationId xmlns:a16="http://schemas.microsoft.com/office/drawing/2014/main" id="{4F66ADCD-6CAF-3917-E94B-0742CADA05C9}"/>
              </a:ext>
            </a:extLst>
          </p:cNvPr>
          <p:cNvGraphicFramePr>
            <a:graphicFrameLocks noGrp="1"/>
          </p:cNvGraphicFramePr>
          <p:nvPr>
            <p:ph idx="1"/>
            <p:extLst>
              <p:ext uri="{D42A27DB-BD31-4B8C-83A1-F6EECF244321}">
                <p14:modId xmlns:p14="http://schemas.microsoft.com/office/powerpoint/2010/main" val="3843372616"/>
              </p:ext>
            </p:extLst>
          </p:nvPr>
        </p:nvGraphicFramePr>
        <p:xfrm>
          <a:off x="257061" y="1349165"/>
          <a:ext cx="11542004" cy="5243981"/>
        </p:xfrm>
        <a:graphic>
          <a:graphicData uri="http://schemas.openxmlformats.org/drawingml/2006/table">
            <a:tbl>
              <a:tblPr firstRow="1" bandRow="1">
                <a:tableStyleId>{5C22544A-7EE6-4342-B048-85BDC9FD1C3A}</a:tableStyleId>
              </a:tblPr>
              <a:tblGrid>
                <a:gridCol w="2497183">
                  <a:extLst>
                    <a:ext uri="{9D8B030D-6E8A-4147-A177-3AD203B41FA5}">
                      <a16:colId xmlns:a16="http://schemas.microsoft.com/office/drawing/2014/main" val="178172373"/>
                    </a:ext>
                  </a:extLst>
                </a:gridCol>
                <a:gridCol w="9044821">
                  <a:extLst>
                    <a:ext uri="{9D8B030D-6E8A-4147-A177-3AD203B41FA5}">
                      <a16:colId xmlns:a16="http://schemas.microsoft.com/office/drawing/2014/main" val="2816961312"/>
                    </a:ext>
                  </a:extLst>
                </a:gridCol>
              </a:tblGrid>
              <a:tr h="525368">
                <a:tc>
                  <a:txBody>
                    <a:bodyPr/>
                    <a:lstStyle/>
                    <a:p>
                      <a:r>
                        <a:rPr lang="sv-SE" dirty="0"/>
                        <a:t>Teori </a:t>
                      </a:r>
                    </a:p>
                  </a:txBody>
                  <a:tcPr/>
                </a:tc>
                <a:tc>
                  <a:txBody>
                    <a:bodyPr/>
                    <a:lstStyle/>
                    <a:p>
                      <a:r>
                        <a:rPr lang="sv-SE" dirty="0"/>
                        <a:t>Resonemang</a:t>
                      </a:r>
                    </a:p>
                  </a:txBody>
                  <a:tcPr/>
                </a:tc>
                <a:extLst>
                  <a:ext uri="{0D108BD9-81ED-4DB2-BD59-A6C34878D82A}">
                    <a16:rowId xmlns:a16="http://schemas.microsoft.com/office/drawing/2014/main" val="1758067432"/>
                  </a:ext>
                </a:extLst>
              </a:tr>
              <a:tr h="906801">
                <a:tc>
                  <a:txBody>
                    <a:bodyPr/>
                    <a:lstStyle/>
                    <a:p>
                      <a:r>
                        <a:rPr lang="sv-SE" dirty="0"/>
                        <a:t>Klassisk utilitarism </a:t>
                      </a:r>
                    </a:p>
                  </a:txBody>
                  <a:tcPr/>
                </a:tc>
                <a:tc>
                  <a:txBody>
                    <a:bodyPr/>
                    <a:lstStyle/>
                    <a:p>
                      <a:r>
                        <a:rPr lang="sv-SE" dirty="0"/>
                        <a:t>Den stora massan lycka över att en person blir tagen för morden överväger den enskilda personens lidande. Den oskyldiga ska straffas för att lugna situationen </a:t>
                      </a:r>
                    </a:p>
                  </a:txBody>
                  <a:tcPr/>
                </a:tc>
                <a:extLst>
                  <a:ext uri="{0D108BD9-81ED-4DB2-BD59-A6C34878D82A}">
                    <a16:rowId xmlns:a16="http://schemas.microsoft.com/office/drawing/2014/main" val="695444619"/>
                  </a:ext>
                </a:extLst>
              </a:tr>
              <a:tr h="906801">
                <a:tc>
                  <a:txBody>
                    <a:bodyPr/>
                    <a:lstStyle/>
                    <a:p>
                      <a:r>
                        <a:rPr lang="sv-SE" dirty="0"/>
                        <a:t>Regelutilitarism </a:t>
                      </a:r>
                    </a:p>
                  </a:txBody>
                  <a:tcPr/>
                </a:tc>
                <a:tc>
                  <a:txBody>
                    <a:bodyPr/>
                    <a:lstStyle/>
                    <a:p>
                      <a:r>
                        <a:rPr lang="sv-SE" dirty="0"/>
                        <a:t>Att ha som regel att man kan plantera falsk bevisning för oskyldiga personer kommer få dåliga konsekvenser som en generell regel. Det ska inte accepteras</a:t>
                      </a:r>
                    </a:p>
                  </a:txBody>
                  <a:tcPr/>
                </a:tc>
                <a:extLst>
                  <a:ext uri="{0D108BD9-81ED-4DB2-BD59-A6C34878D82A}">
                    <a16:rowId xmlns:a16="http://schemas.microsoft.com/office/drawing/2014/main" val="3991446590"/>
                  </a:ext>
                </a:extLst>
              </a:tr>
              <a:tr h="906801">
                <a:tc>
                  <a:txBody>
                    <a:bodyPr/>
                    <a:lstStyle/>
                    <a:p>
                      <a:r>
                        <a:rPr lang="sv-SE" dirty="0" err="1"/>
                        <a:t>Deontoligsk</a:t>
                      </a:r>
                      <a:r>
                        <a:rPr lang="sv-SE" dirty="0"/>
                        <a:t> regeletik </a:t>
                      </a:r>
                    </a:p>
                  </a:txBody>
                  <a:tcPr/>
                </a:tc>
                <a:tc>
                  <a:txBody>
                    <a:bodyPr/>
                    <a:lstStyle/>
                    <a:p>
                      <a:r>
                        <a:rPr lang="sv-SE" dirty="0"/>
                        <a:t>Man kan inte höja upp till allmän lag att man ska villfara så många människor och straffa oskyldiga människor. Det är felaktigt.</a:t>
                      </a:r>
                    </a:p>
                  </a:txBody>
                  <a:tcPr/>
                </a:tc>
                <a:extLst>
                  <a:ext uri="{0D108BD9-81ED-4DB2-BD59-A6C34878D82A}">
                    <a16:rowId xmlns:a16="http://schemas.microsoft.com/office/drawing/2014/main" val="3453567493"/>
                  </a:ext>
                </a:extLst>
              </a:tr>
              <a:tr h="666070">
                <a:tc>
                  <a:txBody>
                    <a:bodyPr/>
                    <a:lstStyle/>
                    <a:p>
                      <a:r>
                        <a:rPr lang="sv-SE" dirty="0"/>
                        <a:t>Rättighetsetik </a:t>
                      </a:r>
                    </a:p>
                  </a:txBody>
                  <a:tcPr/>
                </a:tc>
                <a:tc>
                  <a:txBody>
                    <a:bodyPr/>
                    <a:lstStyle/>
                    <a:p>
                      <a:r>
                        <a:rPr lang="sv-SE" dirty="0"/>
                        <a:t>Den oskyldiga personen har sina rättigheter och de kränks om man skulle tillåta en felaktig rättegång där bevisen är falska. Det är felaktigt.</a:t>
                      </a:r>
                    </a:p>
                  </a:txBody>
                  <a:tcPr/>
                </a:tc>
                <a:extLst>
                  <a:ext uri="{0D108BD9-81ED-4DB2-BD59-A6C34878D82A}">
                    <a16:rowId xmlns:a16="http://schemas.microsoft.com/office/drawing/2014/main" val="2608012740"/>
                  </a:ext>
                </a:extLst>
              </a:tr>
              <a:tr h="666070">
                <a:tc>
                  <a:txBody>
                    <a:bodyPr/>
                    <a:lstStyle/>
                    <a:p>
                      <a:r>
                        <a:rPr lang="sv-SE" dirty="0"/>
                        <a:t>Dygdetiken </a:t>
                      </a:r>
                    </a:p>
                  </a:txBody>
                  <a:tcPr/>
                </a:tc>
                <a:tc>
                  <a:txBody>
                    <a:bodyPr/>
                    <a:lstStyle/>
                    <a:p>
                      <a:r>
                        <a:rPr lang="sv-SE" dirty="0"/>
                        <a:t>En person med goda egenskaper skulle inte plantera falsk bevisning för uppnå ett mål. En rättvis person skulle inte döma oskyldiga människor. </a:t>
                      </a:r>
                    </a:p>
                  </a:txBody>
                  <a:tcPr/>
                </a:tc>
                <a:extLst>
                  <a:ext uri="{0D108BD9-81ED-4DB2-BD59-A6C34878D82A}">
                    <a16:rowId xmlns:a16="http://schemas.microsoft.com/office/drawing/2014/main" val="1805706450"/>
                  </a:ext>
                </a:extLst>
              </a:tr>
              <a:tr h="666070">
                <a:tc>
                  <a:txBody>
                    <a:bodyPr/>
                    <a:lstStyle/>
                    <a:p>
                      <a:r>
                        <a:rPr lang="sv-SE" dirty="0"/>
                        <a:t>Eget resonemang?</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dirty="0"/>
                        <a:t>Hur tänker du kring situationen och varför? </a:t>
                      </a:r>
                    </a:p>
                    <a:p>
                      <a:endParaRPr lang="sv-SE" dirty="0"/>
                    </a:p>
                  </a:txBody>
                  <a:tcPr/>
                </a:tc>
                <a:extLst>
                  <a:ext uri="{0D108BD9-81ED-4DB2-BD59-A6C34878D82A}">
                    <a16:rowId xmlns:a16="http://schemas.microsoft.com/office/drawing/2014/main" val="2371405697"/>
                  </a:ext>
                </a:extLst>
              </a:tr>
            </a:tbl>
          </a:graphicData>
        </a:graphic>
      </p:graphicFrame>
    </p:spTree>
    <p:extLst>
      <p:ext uri="{BB962C8B-B14F-4D97-AF65-F5344CB8AC3E}">
        <p14:creationId xmlns:p14="http://schemas.microsoft.com/office/powerpoint/2010/main" val="24014107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ubrik 1">
            <a:extLst>
              <a:ext uri="{FF2B5EF4-FFF2-40B4-BE49-F238E27FC236}">
                <a16:creationId xmlns:a16="http://schemas.microsoft.com/office/drawing/2014/main" id="{8B8B04AF-60A9-7535-DF02-2C93D1EBED3C}"/>
              </a:ext>
            </a:extLst>
          </p:cNvPr>
          <p:cNvSpPr>
            <a:spLocks noGrp="1"/>
          </p:cNvSpPr>
          <p:nvPr>
            <p:ph type="title"/>
          </p:nvPr>
        </p:nvSpPr>
        <p:spPr>
          <a:xfrm>
            <a:off x="1371599" y="294538"/>
            <a:ext cx="9895951" cy="1033669"/>
          </a:xfrm>
        </p:spPr>
        <p:txBody>
          <a:bodyPr>
            <a:normAutofit/>
          </a:bodyPr>
          <a:lstStyle/>
          <a:p>
            <a:r>
              <a:rPr lang="sv-SE" sz="4000" dirty="0">
                <a:solidFill>
                  <a:srgbClr val="FFFFFF"/>
                </a:solidFill>
              </a:rPr>
              <a:t>Andra situationen – Flygplanet mot arenan  </a:t>
            </a:r>
          </a:p>
        </p:txBody>
      </p:sp>
      <p:sp>
        <p:nvSpPr>
          <p:cNvPr id="3" name="Platshållare för innehåll 2">
            <a:extLst>
              <a:ext uri="{FF2B5EF4-FFF2-40B4-BE49-F238E27FC236}">
                <a16:creationId xmlns:a16="http://schemas.microsoft.com/office/drawing/2014/main" id="{B4453CA2-698E-EC38-0567-68FFB92D3545}"/>
              </a:ext>
            </a:extLst>
          </p:cNvPr>
          <p:cNvSpPr>
            <a:spLocks noGrp="1"/>
          </p:cNvSpPr>
          <p:nvPr>
            <p:ph idx="1"/>
          </p:nvPr>
        </p:nvSpPr>
        <p:spPr>
          <a:xfrm>
            <a:off x="272143" y="1730828"/>
            <a:ext cx="11419114" cy="4746171"/>
          </a:xfrm>
        </p:spPr>
        <p:txBody>
          <a:bodyPr anchor="ctr">
            <a:normAutofit/>
          </a:bodyPr>
          <a:lstStyle/>
          <a:p>
            <a:pPr marL="0" indent="0">
              <a:buNone/>
            </a:pPr>
            <a:r>
              <a:rPr lang="sv-SE" dirty="0"/>
              <a:t>”Ett kapat plan med 200 passagerare är </a:t>
            </a:r>
            <a:r>
              <a:rPr lang="sv-SE" dirty="0" err="1"/>
              <a:t>påväg</a:t>
            </a:r>
            <a:r>
              <a:rPr lang="sv-SE" dirty="0"/>
              <a:t> mot en arena med 20 000 personer. Arenan kommer inte kunna utrymmas på den tiden som finns tillgänglig. Staten funderar på att skjuta ner planet och därmed döda de 200 passagerarna som finns på planet, samtidigt skulle det rädda de 20 000 personerna på arenan. Är det moraliskt rätt att skjuta ner planet?”</a:t>
            </a:r>
          </a:p>
          <a:p>
            <a:pPr marL="0" indent="0">
              <a:buNone/>
            </a:pPr>
            <a:endParaRPr lang="sv-SE" dirty="0"/>
          </a:p>
          <a:p>
            <a:pPr marL="0" indent="0">
              <a:buNone/>
            </a:pPr>
            <a:r>
              <a:rPr lang="sv-SE" dirty="0"/>
              <a:t>Fundera hur följande teorier skulle resonera kring situationen: </a:t>
            </a:r>
          </a:p>
          <a:p>
            <a:pPr marL="0" indent="0">
              <a:buNone/>
            </a:pPr>
            <a:r>
              <a:rPr lang="sv-SE" b="1" dirty="0"/>
              <a:t>Negativ utilitarism, regelutilitarism, religiös regeletik, rättighetsetik, </a:t>
            </a:r>
            <a:r>
              <a:rPr lang="sv-SE" b="1" dirty="0" err="1"/>
              <a:t>dygdetik</a:t>
            </a:r>
            <a:r>
              <a:rPr lang="sv-SE" b="1" dirty="0"/>
              <a:t> </a:t>
            </a:r>
          </a:p>
          <a:p>
            <a:pPr marL="0" indent="0">
              <a:buNone/>
            </a:pPr>
            <a:r>
              <a:rPr lang="sv-SE" sz="2000" dirty="0"/>
              <a:t> </a:t>
            </a:r>
          </a:p>
        </p:txBody>
      </p:sp>
    </p:spTree>
    <p:extLst>
      <p:ext uri="{BB962C8B-B14F-4D97-AF65-F5344CB8AC3E}">
        <p14:creationId xmlns:p14="http://schemas.microsoft.com/office/powerpoint/2010/main" val="398333971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BDEA9FC7-FC2E-6B92-C32A-634579BB733C}"/>
              </a:ext>
            </a:extLst>
          </p:cNvPr>
          <p:cNvSpPr>
            <a:spLocks noGrp="1"/>
          </p:cNvSpPr>
          <p:nvPr>
            <p:ph type="title"/>
          </p:nvPr>
        </p:nvSpPr>
        <p:spPr/>
        <p:txBody>
          <a:bodyPr/>
          <a:lstStyle/>
          <a:p>
            <a:r>
              <a:rPr lang="sv-SE" dirty="0"/>
              <a:t>Hur skulle teorierna resonera </a:t>
            </a:r>
          </a:p>
        </p:txBody>
      </p:sp>
      <p:sp>
        <p:nvSpPr>
          <p:cNvPr id="3" name="Platshållare för innehåll 2">
            <a:extLst>
              <a:ext uri="{FF2B5EF4-FFF2-40B4-BE49-F238E27FC236}">
                <a16:creationId xmlns:a16="http://schemas.microsoft.com/office/drawing/2014/main" id="{AABE5635-E88C-80A0-70E0-6B2D8AC8A8B2}"/>
              </a:ext>
            </a:extLst>
          </p:cNvPr>
          <p:cNvSpPr>
            <a:spLocks noGrp="1"/>
          </p:cNvSpPr>
          <p:nvPr>
            <p:ph idx="1"/>
          </p:nvPr>
        </p:nvSpPr>
        <p:spPr/>
        <p:txBody>
          <a:bodyPr/>
          <a:lstStyle/>
          <a:p>
            <a:pPr marL="0" indent="0">
              <a:buNone/>
            </a:pPr>
            <a:endParaRPr lang="sv-SE" dirty="0"/>
          </a:p>
        </p:txBody>
      </p:sp>
      <p:graphicFrame>
        <p:nvGraphicFramePr>
          <p:cNvPr id="4" name="Platshållare för innehåll 3">
            <a:extLst>
              <a:ext uri="{FF2B5EF4-FFF2-40B4-BE49-F238E27FC236}">
                <a16:creationId xmlns:a16="http://schemas.microsoft.com/office/drawing/2014/main" id="{B9B9E045-95D8-CA4B-F666-9CF1EF4916DA}"/>
              </a:ext>
            </a:extLst>
          </p:cNvPr>
          <p:cNvGraphicFramePr>
            <a:graphicFrameLocks/>
          </p:cNvGraphicFramePr>
          <p:nvPr>
            <p:extLst>
              <p:ext uri="{D42A27DB-BD31-4B8C-83A1-F6EECF244321}">
                <p14:modId xmlns:p14="http://schemas.microsoft.com/office/powerpoint/2010/main" val="2229525337"/>
              </p:ext>
            </p:extLst>
          </p:nvPr>
        </p:nvGraphicFramePr>
        <p:xfrm>
          <a:off x="192793" y="1280995"/>
          <a:ext cx="11617289" cy="5403015"/>
        </p:xfrm>
        <a:graphic>
          <a:graphicData uri="http://schemas.openxmlformats.org/drawingml/2006/table">
            <a:tbl>
              <a:tblPr firstRow="1" bandRow="1">
                <a:tableStyleId>{5C22544A-7EE6-4342-B048-85BDC9FD1C3A}</a:tableStyleId>
              </a:tblPr>
              <a:tblGrid>
                <a:gridCol w="2513472">
                  <a:extLst>
                    <a:ext uri="{9D8B030D-6E8A-4147-A177-3AD203B41FA5}">
                      <a16:colId xmlns:a16="http://schemas.microsoft.com/office/drawing/2014/main" val="178172373"/>
                    </a:ext>
                  </a:extLst>
                </a:gridCol>
                <a:gridCol w="9103817">
                  <a:extLst>
                    <a:ext uri="{9D8B030D-6E8A-4147-A177-3AD203B41FA5}">
                      <a16:colId xmlns:a16="http://schemas.microsoft.com/office/drawing/2014/main" val="2816961312"/>
                    </a:ext>
                  </a:extLst>
                </a:gridCol>
              </a:tblGrid>
              <a:tr h="399853">
                <a:tc>
                  <a:txBody>
                    <a:bodyPr/>
                    <a:lstStyle/>
                    <a:p>
                      <a:r>
                        <a:rPr lang="sv-SE" dirty="0"/>
                        <a:t>Teori </a:t>
                      </a:r>
                    </a:p>
                  </a:txBody>
                  <a:tcPr/>
                </a:tc>
                <a:tc>
                  <a:txBody>
                    <a:bodyPr/>
                    <a:lstStyle/>
                    <a:p>
                      <a:r>
                        <a:rPr lang="sv-SE" dirty="0"/>
                        <a:t>Resonemang</a:t>
                      </a:r>
                    </a:p>
                  </a:txBody>
                  <a:tcPr/>
                </a:tc>
                <a:extLst>
                  <a:ext uri="{0D108BD9-81ED-4DB2-BD59-A6C34878D82A}">
                    <a16:rowId xmlns:a16="http://schemas.microsoft.com/office/drawing/2014/main" val="1758067432"/>
                  </a:ext>
                </a:extLst>
              </a:tr>
              <a:tr h="690158">
                <a:tc>
                  <a:txBody>
                    <a:bodyPr/>
                    <a:lstStyle/>
                    <a:p>
                      <a:r>
                        <a:rPr lang="sv-SE" dirty="0"/>
                        <a:t>Negativ utilitarism </a:t>
                      </a:r>
                    </a:p>
                  </a:txBody>
                  <a:tcPr/>
                </a:tc>
                <a:tc>
                  <a:txBody>
                    <a:bodyPr/>
                    <a:lstStyle/>
                    <a:p>
                      <a:r>
                        <a:rPr lang="sv-SE" dirty="0"/>
                        <a:t>Lidandet kommer vara större om vi inte skjuter ner planet. Därför bör vi skjuta ner planet för att minimera lidandet. </a:t>
                      </a:r>
                    </a:p>
                  </a:txBody>
                  <a:tcPr/>
                </a:tc>
                <a:extLst>
                  <a:ext uri="{0D108BD9-81ED-4DB2-BD59-A6C34878D82A}">
                    <a16:rowId xmlns:a16="http://schemas.microsoft.com/office/drawing/2014/main" val="695444619"/>
                  </a:ext>
                </a:extLst>
              </a:tr>
              <a:tr h="1045566">
                <a:tc>
                  <a:txBody>
                    <a:bodyPr/>
                    <a:lstStyle/>
                    <a:p>
                      <a:r>
                        <a:rPr lang="sv-SE" dirty="0"/>
                        <a:t>Regelutilitarism </a:t>
                      </a:r>
                    </a:p>
                  </a:txBody>
                  <a:tcPr/>
                </a:tc>
                <a:tc>
                  <a:txBody>
                    <a:bodyPr/>
                    <a:lstStyle/>
                    <a:p>
                      <a:r>
                        <a:rPr lang="sv-SE" dirty="0"/>
                        <a:t>Här är det ganska svårt. Staten ska såklart inte skjuta ner passagerarplan som huvudregel men hur blir det i dessa extrema situationer blir det svårare. Staten ska värna om sina invånare men samtidigt inte döda sina invånare. En kluven situation och inte helt självklart för en regeletiker. </a:t>
                      </a:r>
                    </a:p>
                  </a:txBody>
                  <a:tcPr/>
                </a:tc>
                <a:extLst>
                  <a:ext uri="{0D108BD9-81ED-4DB2-BD59-A6C34878D82A}">
                    <a16:rowId xmlns:a16="http://schemas.microsoft.com/office/drawing/2014/main" val="3991446590"/>
                  </a:ext>
                </a:extLst>
              </a:tr>
              <a:tr h="962534">
                <a:tc>
                  <a:txBody>
                    <a:bodyPr/>
                    <a:lstStyle/>
                    <a:p>
                      <a:r>
                        <a:rPr lang="sv-SE" dirty="0"/>
                        <a:t>Religiös regeletik </a:t>
                      </a:r>
                    </a:p>
                  </a:txBody>
                  <a:tcPr/>
                </a:tc>
                <a:tc>
                  <a:txBody>
                    <a:bodyPr/>
                    <a:lstStyle/>
                    <a:p>
                      <a:r>
                        <a:rPr lang="sv-SE" dirty="0"/>
                        <a:t>Inte helt självklart hur en religiös regeletiker skulle resonera. Flera ideal står emot. Guds syn att man inte ska dräpa samtidigt som guds ord också kan vara att man ska rädda oskyldiga personer. Inte helt klart hur man ska resonera helt enkelt. </a:t>
                      </a:r>
                    </a:p>
                  </a:txBody>
                  <a:tcPr/>
                </a:tc>
                <a:extLst>
                  <a:ext uri="{0D108BD9-81ED-4DB2-BD59-A6C34878D82A}">
                    <a16:rowId xmlns:a16="http://schemas.microsoft.com/office/drawing/2014/main" val="3453567493"/>
                  </a:ext>
                </a:extLst>
              </a:tr>
              <a:tr h="804281">
                <a:tc>
                  <a:txBody>
                    <a:bodyPr/>
                    <a:lstStyle/>
                    <a:p>
                      <a:r>
                        <a:rPr lang="sv-SE" dirty="0"/>
                        <a:t>Rättighetsetik </a:t>
                      </a:r>
                    </a:p>
                  </a:txBody>
                  <a:tcPr/>
                </a:tc>
                <a:tc>
                  <a:txBody>
                    <a:bodyPr/>
                    <a:lstStyle/>
                    <a:p>
                      <a:r>
                        <a:rPr lang="sv-SE" dirty="0"/>
                        <a:t>De 200 personerna på flygplanet har vissa rättigheter och dessa ska respekteras. Staten får inte döda oskyldiga personer eftersom det kränker deras rätt till liv. Planet ska inte skjutas ner. </a:t>
                      </a:r>
                    </a:p>
                  </a:txBody>
                  <a:tcPr/>
                </a:tc>
                <a:extLst>
                  <a:ext uri="{0D108BD9-81ED-4DB2-BD59-A6C34878D82A}">
                    <a16:rowId xmlns:a16="http://schemas.microsoft.com/office/drawing/2014/main" val="2608012740"/>
                  </a:ext>
                </a:extLst>
              </a:tr>
              <a:tr h="740410">
                <a:tc>
                  <a:txBody>
                    <a:bodyPr/>
                    <a:lstStyle/>
                    <a:p>
                      <a:r>
                        <a:rPr lang="sv-SE" dirty="0"/>
                        <a:t>Dygdetiken </a:t>
                      </a:r>
                    </a:p>
                  </a:txBody>
                  <a:tcPr/>
                </a:tc>
                <a:tc>
                  <a:txBody>
                    <a:bodyPr/>
                    <a:lstStyle/>
                    <a:p>
                      <a:r>
                        <a:rPr lang="sv-SE" dirty="0"/>
                        <a:t>Här kommer nog några dygder att kollidera. Är det rättvist att skjuta ner ett plan med 200 passagerare för att rädda 20 000 eller är det modigt att ta ett sådant beslut? </a:t>
                      </a:r>
                    </a:p>
                  </a:txBody>
                  <a:tcPr/>
                </a:tc>
                <a:extLst>
                  <a:ext uri="{0D108BD9-81ED-4DB2-BD59-A6C34878D82A}">
                    <a16:rowId xmlns:a16="http://schemas.microsoft.com/office/drawing/2014/main" val="1805706450"/>
                  </a:ext>
                </a:extLst>
              </a:tr>
              <a:tr h="506940">
                <a:tc>
                  <a:txBody>
                    <a:bodyPr/>
                    <a:lstStyle/>
                    <a:p>
                      <a:r>
                        <a:rPr lang="sv-SE" dirty="0"/>
                        <a:t>Eget resonemang?</a:t>
                      </a:r>
                    </a:p>
                  </a:txBody>
                  <a:tcPr/>
                </a:tc>
                <a:tc>
                  <a:txBody>
                    <a:bodyPr/>
                    <a:lstStyle/>
                    <a:p>
                      <a:r>
                        <a:rPr lang="sv-SE" dirty="0"/>
                        <a:t>Hur tänker du kring situationen och varför? </a:t>
                      </a:r>
                    </a:p>
                  </a:txBody>
                  <a:tcPr/>
                </a:tc>
                <a:extLst>
                  <a:ext uri="{0D108BD9-81ED-4DB2-BD59-A6C34878D82A}">
                    <a16:rowId xmlns:a16="http://schemas.microsoft.com/office/drawing/2014/main" val="424804605"/>
                  </a:ext>
                </a:extLst>
              </a:tr>
            </a:tbl>
          </a:graphicData>
        </a:graphic>
      </p:graphicFrame>
    </p:spTree>
    <p:extLst>
      <p:ext uri="{BB962C8B-B14F-4D97-AF65-F5344CB8AC3E}">
        <p14:creationId xmlns:p14="http://schemas.microsoft.com/office/powerpoint/2010/main" val="119354734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ubrik 1">
            <a:extLst>
              <a:ext uri="{FF2B5EF4-FFF2-40B4-BE49-F238E27FC236}">
                <a16:creationId xmlns:a16="http://schemas.microsoft.com/office/drawing/2014/main" id="{92FE4AC6-917D-6A2C-C3D8-A4C229BABF6D}"/>
              </a:ext>
            </a:extLst>
          </p:cNvPr>
          <p:cNvSpPr>
            <a:spLocks noGrp="1"/>
          </p:cNvSpPr>
          <p:nvPr>
            <p:ph type="title"/>
          </p:nvPr>
        </p:nvSpPr>
        <p:spPr>
          <a:xfrm>
            <a:off x="1371599" y="294538"/>
            <a:ext cx="9895951" cy="1033669"/>
          </a:xfrm>
        </p:spPr>
        <p:txBody>
          <a:bodyPr>
            <a:normAutofit/>
          </a:bodyPr>
          <a:lstStyle/>
          <a:p>
            <a:r>
              <a:rPr lang="sv-SE" sz="4000" dirty="0">
                <a:solidFill>
                  <a:srgbClr val="FFFFFF"/>
                </a:solidFill>
              </a:rPr>
              <a:t>Tredje situationen – Slå ner diktatorn </a:t>
            </a:r>
          </a:p>
        </p:txBody>
      </p:sp>
      <p:sp>
        <p:nvSpPr>
          <p:cNvPr id="3" name="Platshållare för innehåll 2">
            <a:extLst>
              <a:ext uri="{FF2B5EF4-FFF2-40B4-BE49-F238E27FC236}">
                <a16:creationId xmlns:a16="http://schemas.microsoft.com/office/drawing/2014/main" id="{BFB02A20-FE4C-A093-D3B5-89F333ED6A5F}"/>
              </a:ext>
            </a:extLst>
          </p:cNvPr>
          <p:cNvSpPr>
            <a:spLocks noGrp="1"/>
          </p:cNvSpPr>
          <p:nvPr>
            <p:ph idx="1"/>
          </p:nvPr>
        </p:nvSpPr>
        <p:spPr>
          <a:xfrm>
            <a:off x="459350" y="2049137"/>
            <a:ext cx="10636280" cy="4638101"/>
          </a:xfrm>
        </p:spPr>
        <p:txBody>
          <a:bodyPr anchor="ctr">
            <a:normAutofit fontScale="92500" lnSpcReduction="10000"/>
          </a:bodyPr>
          <a:lstStyle/>
          <a:p>
            <a:pPr marL="0" indent="0">
              <a:buNone/>
            </a:pPr>
            <a:r>
              <a:rPr lang="sv-SE" dirty="0"/>
              <a:t>En diktatur fängslar oppositionella och avrättar minoriteter. Fredliga protester har slagits ner brutalt.</a:t>
            </a:r>
          </a:p>
          <a:p>
            <a:pPr marL="0" indent="0">
              <a:buNone/>
            </a:pPr>
            <a:r>
              <a:rPr lang="sv-SE" dirty="0"/>
              <a:t>En motståndsgrupp överväger att mörda diktatorn.</a:t>
            </a:r>
            <a:br>
              <a:rPr lang="sv-SE" dirty="0"/>
            </a:br>
            <a:r>
              <a:rPr lang="sv-SE" dirty="0"/>
              <a:t>Konsekvenserna är osäkra:</a:t>
            </a:r>
          </a:p>
          <a:p>
            <a:pPr marL="0" indent="0">
              <a:buNone/>
            </a:pPr>
            <a:r>
              <a:rPr lang="sv-SE" dirty="0"/>
              <a:t>-Det kan leda till demokrati.</a:t>
            </a:r>
          </a:p>
          <a:p>
            <a:pPr marL="0" indent="0">
              <a:buNone/>
            </a:pPr>
            <a:r>
              <a:rPr lang="sv-SE" dirty="0"/>
              <a:t>-Det kan leda till inbördeskrig.</a:t>
            </a:r>
          </a:p>
          <a:p>
            <a:pPr marL="0" indent="0">
              <a:buNone/>
            </a:pPr>
            <a:r>
              <a:rPr lang="sv-SE" dirty="0"/>
              <a:t>Bör motståndsgruppen agera trots de osäkra konsekvenserna?</a:t>
            </a:r>
          </a:p>
          <a:p>
            <a:pPr marL="0" indent="0">
              <a:buNone/>
            </a:pPr>
            <a:endParaRPr lang="sv-SE" dirty="0"/>
          </a:p>
          <a:p>
            <a:pPr marL="0" indent="0">
              <a:buNone/>
            </a:pPr>
            <a:r>
              <a:rPr lang="sv-SE" dirty="0"/>
              <a:t>Fundera hur följande teorier skulle resonera kring situationen: </a:t>
            </a:r>
          </a:p>
          <a:p>
            <a:pPr marL="0" indent="0">
              <a:buNone/>
            </a:pPr>
            <a:r>
              <a:rPr lang="sv-SE" b="1" dirty="0"/>
              <a:t>Klassisk utilitarism, preferensutilitarism, </a:t>
            </a:r>
            <a:r>
              <a:rPr lang="sv-SE" b="1" dirty="0" err="1"/>
              <a:t>deontoligsk</a:t>
            </a:r>
            <a:r>
              <a:rPr lang="sv-SE" b="1" dirty="0"/>
              <a:t> regeletik, din egen syn på situationen</a:t>
            </a:r>
          </a:p>
          <a:p>
            <a:pPr marL="0" indent="0">
              <a:buNone/>
            </a:pPr>
            <a:endParaRPr lang="sv-SE" sz="2000" dirty="0"/>
          </a:p>
        </p:txBody>
      </p:sp>
    </p:spTree>
    <p:extLst>
      <p:ext uri="{BB962C8B-B14F-4D97-AF65-F5344CB8AC3E}">
        <p14:creationId xmlns:p14="http://schemas.microsoft.com/office/powerpoint/2010/main" val="143961115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ubrik 1">
            <a:extLst>
              <a:ext uri="{FF2B5EF4-FFF2-40B4-BE49-F238E27FC236}">
                <a16:creationId xmlns:a16="http://schemas.microsoft.com/office/drawing/2014/main" id="{6FC4A954-82AD-FC8B-DACA-166E46E5C9C6}"/>
              </a:ext>
            </a:extLst>
          </p:cNvPr>
          <p:cNvSpPr>
            <a:spLocks noGrp="1"/>
          </p:cNvSpPr>
          <p:nvPr>
            <p:ph type="title"/>
          </p:nvPr>
        </p:nvSpPr>
        <p:spPr>
          <a:xfrm>
            <a:off x="1371599" y="294538"/>
            <a:ext cx="9895951" cy="1033669"/>
          </a:xfrm>
        </p:spPr>
        <p:txBody>
          <a:bodyPr>
            <a:normAutofit/>
          </a:bodyPr>
          <a:lstStyle/>
          <a:p>
            <a:r>
              <a:rPr lang="sv-SE" sz="4000" dirty="0">
                <a:solidFill>
                  <a:srgbClr val="FFFFFF"/>
                </a:solidFill>
              </a:rPr>
              <a:t>Fjärde situationen – AI-robotar under krig  </a:t>
            </a:r>
          </a:p>
        </p:txBody>
      </p:sp>
      <p:sp>
        <p:nvSpPr>
          <p:cNvPr id="3" name="Platshållare för innehåll 2">
            <a:extLst>
              <a:ext uri="{FF2B5EF4-FFF2-40B4-BE49-F238E27FC236}">
                <a16:creationId xmlns:a16="http://schemas.microsoft.com/office/drawing/2014/main" id="{4C7DAC29-91DB-042A-B3C9-F6BFD692B2A8}"/>
              </a:ext>
            </a:extLst>
          </p:cNvPr>
          <p:cNvSpPr>
            <a:spLocks noGrp="1"/>
          </p:cNvSpPr>
          <p:nvPr>
            <p:ph idx="1"/>
          </p:nvPr>
        </p:nvSpPr>
        <p:spPr>
          <a:xfrm>
            <a:off x="459350" y="2431810"/>
            <a:ext cx="11460900" cy="4426190"/>
          </a:xfrm>
        </p:spPr>
        <p:txBody>
          <a:bodyPr anchor="ctr">
            <a:normAutofit lnSpcReduction="10000"/>
          </a:bodyPr>
          <a:lstStyle/>
          <a:p>
            <a:pPr marL="0" indent="0">
              <a:buNone/>
            </a:pPr>
            <a:r>
              <a:rPr lang="sv-SE" dirty="0"/>
              <a:t>Ett land använder en AI-styrd drönare som automatiskt identifierar och dödar beväpnade fiender. Systemet har 95 % träffsäkerhet.</a:t>
            </a:r>
            <a:br>
              <a:rPr lang="sv-SE" dirty="0"/>
            </a:br>
            <a:r>
              <a:rPr lang="sv-SE" dirty="0"/>
              <a:t>5 % av fallen innebär att oskyldiga civila dödas.</a:t>
            </a:r>
          </a:p>
          <a:p>
            <a:pPr marL="0" indent="0">
              <a:buNone/>
            </a:pPr>
            <a:r>
              <a:rPr lang="sv-SE" dirty="0"/>
              <a:t>Alternativ:</a:t>
            </a:r>
          </a:p>
          <a:p>
            <a:pPr marL="0" indent="0">
              <a:buNone/>
            </a:pPr>
            <a:r>
              <a:rPr lang="sv-SE" dirty="0"/>
              <a:t>-Använda systemet → färre egna soldater dör.</a:t>
            </a:r>
          </a:p>
          <a:p>
            <a:pPr marL="0" indent="0">
              <a:buNone/>
            </a:pPr>
            <a:r>
              <a:rPr lang="sv-SE" dirty="0"/>
              <a:t>-Avstå → fler soldater dör i markstrid.</a:t>
            </a:r>
          </a:p>
          <a:p>
            <a:pPr marL="0" indent="0">
              <a:buNone/>
            </a:pPr>
            <a:endParaRPr lang="sv-SE" dirty="0"/>
          </a:p>
          <a:p>
            <a:pPr marL="0" indent="0">
              <a:buNone/>
            </a:pPr>
            <a:r>
              <a:rPr lang="sv-SE" dirty="0"/>
              <a:t>Fundera hur följande teorier skulle resonera kring situationen: </a:t>
            </a:r>
          </a:p>
          <a:p>
            <a:pPr marL="0" indent="0">
              <a:buNone/>
            </a:pPr>
            <a:r>
              <a:rPr lang="sv-SE" b="1" dirty="0"/>
              <a:t>Negativ utilitarism, rättighetsetik, </a:t>
            </a:r>
            <a:r>
              <a:rPr lang="sv-SE" b="1" dirty="0" err="1"/>
              <a:t>deontologisk</a:t>
            </a:r>
            <a:r>
              <a:rPr lang="sv-SE" b="1" dirty="0"/>
              <a:t> regeletik, din egen syn på situationen </a:t>
            </a:r>
            <a:endParaRPr lang="sv-SE" sz="2000" dirty="0"/>
          </a:p>
          <a:p>
            <a:pPr marL="0" indent="0">
              <a:buNone/>
            </a:pPr>
            <a:endParaRPr lang="sv-SE" sz="2000" dirty="0"/>
          </a:p>
          <a:p>
            <a:pPr marL="0" indent="0">
              <a:buNone/>
            </a:pPr>
            <a:endParaRPr lang="sv-SE" sz="2000" dirty="0"/>
          </a:p>
          <a:p>
            <a:pPr marL="0" indent="0">
              <a:buNone/>
            </a:pPr>
            <a:endParaRPr lang="sv-SE" sz="2000" dirty="0"/>
          </a:p>
        </p:txBody>
      </p:sp>
    </p:spTree>
    <p:extLst>
      <p:ext uri="{BB962C8B-B14F-4D97-AF65-F5344CB8AC3E}">
        <p14:creationId xmlns:p14="http://schemas.microsoft.com/office/powerpoint/2010/main" val="216866044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ubrik 1">
            <a:extLst>
              <a:ext uri="{FF2B5EF4-FFF2-40B4-BE49-F238E27FC236}">
                <a16:creationId xmlns:a16="http://schemas.microsoft.com/office/drawing/2014/main" id="{114AFB60-B823-FC0A-96E7-FFC0B6495605}"/>
              </a:ext>
            </a:extLst>
          </p:cNvPr>
          <p:cNvSpPr>
            <a:spLocks noGrp="1"/>
          </p:cNvSpPr>
          <p:nvPr>
            <p:ph type="title"/>
          </p:nvPr>
        </p:nvSpPr>
        <p:spPr>
          <a:xfrm>
            <a:off x="1371599" y="294538"/>
            <a:ext cx="9895951" cy="1033669"/>
          </a:xfrm>
        </p:spPr>
        <p:txBody>
          <a:bodyPr>
            <a:normAutofit fontScale="90000"/>
          </a:bodyPr>
          <a:lstStyle/>
          <a:p>
            <a:r>
              <a:rPr lang="sv-SE" sz="4000" dirty="0">
                <a:solidFill>
                  <a:srgbClr val="FFFFFF"/>
                </a:solidFill>
              </a:rPr>
              <a:t>Femte situationen – </a:t>
            </a:r>
            <a:r>
              <a:rPr lang="sv-SE" sz="4000" dirty="0" err="1">
                <a:solidFill>
                  <a:srgbClr val="FFFFFF"/>
                </a:solidFill>
              </a:rPr>
              <a:t>Tvångssvaccin</a:t>
            </a:r>
            <a:r>
              <a:rPr lang="sv-SE" sz="4000" dirty="0">
                <a:solidFill>
                  <a:srgbClr val="FFFFFF"/>
                </a:solidFill>
              </a:rPr>
              <a:t> för att rädda andra människor </a:t>
            </a:r>
          </a:p>
        </p:txBody>
      </p:sp>
      <p:sp>
        <p:nvSpPr>
          <p:cNvPr id="3" name="Platshållare för innehåll 2">
            <a:extLst>
              <a:ext uri="{FF2B5EF4-FFF2-40B4-BE49-F238E27FC236}">
                <a16:creationId xmlns:a16="http://schemas.microsoft.com/office/drawing/2014/main" id="{B7EAC16E-7A27-4A00-82F0-862E08F20370}"/>
              </a:ext>
            </a:extLst>
          </p:cNvPr>
          <p:cNvSpPr>
            <a:spLocks noGrp="1"/>
          </p:cNvSpPr>
          <p:nvPr>
            <p:ph idx="1"/>
          </p:nvPr>
        </p:nvSpPr>
        <p:spPr>
          <a:xfrm>
            <a:off x="459351" y="1784732"/>
            <a:ext cx="11086326" cy="4778729"/>
          </a:xfrm>
        </p:spPr>
        <p:txBody>
          <a:bodyPr anchor="ctr">
            <a:normAutofit/>
          </a:bodyPr>
          <a:lstStyle/>
          <a:p>
            <a:pPr marL="0" indent="0">
              <a:buNone/>
            </a:pPr>
            <a:r>
              <a:rPr lang="sv-SE" dirty="0"/>
              <a:t>En dödlig epidemi sprids snabbt. Ett vaccin finns, men 30 % vägrar ta det. Staten överväger att: </a:t>
            </a:r>
          </a:p>
          <a:p>
            <a:pPr marL="0" indent="0">
              <a:buNone/>
            </a:pPr>
            <a:r>
              <a:rPr lang="sv-SE" dirty="0"/>
              <a:t>-Med polis tvinga människor att vaccinera sig. De som vägrar hålls fast fysiskt. </a:t>
            </a:r>
          </a:p>
          <a:p>
            <a:pPr marL="0" indent="0">
              <a:buNone/>
            </a:pPr>
            <a:r>
              <a:rPr lang="sv-SE" dirty="0"/>
              <a:t>-</a:t>
            </a:r>
            <a:r>
              <a:rPr lang="sv-SE" b="1" dirty="0"/>
              <a:t>Eller</a:t>
            </a:r>
            <a:r>
              <a:rPr lang="sv-SE" dirty="0"/>
              <a:t>: flera tusen dör och sjukvården kollapsar.</a:t>
            </a:r>
          </a:p>
          <a:p>
            <a:pPr marL="0" indent="0">
              <a:buNone/>
            </a:pPr>
            <a:endParaRPr lang="sv-SE" sz="2000" dirty="0"/>
          </a:p>
          <a:p>
            <a:pPr marL="0" indent="0">
              <a:buNone/>
            </a:pPr>
            <a:r>
              <a:rPr lang="sv-SE" dirty="0"/>
              <a:t>Fundera hur följande teorier skulle resonera kring situationen: </a:t>
            </a:r>
          </a:p>
          <a:p>
            <a:pPr marL="0" indent="0">
              <a:buNone/>
            </a:pPr>
            <a:r>
              <a:rPr lang="sv-SE" b="1" dirty="0"/>
              <a:t>Klassisk utilitarism, rättighetsetik </a:t>
            </a:r>
            <a:r>
              <a:rPr lang="sv-SE" b="1" dirty="0" err="1"/>
              <a:t>dygdetik</a:t>
            </a:r>
            <a:r>
              <a:rPr lang="sv-SE" b="1" dirty="0"/>
              <a:t>, din egen syn på situationen </a:t>
            </a:r>
            <a:endParaRPr lang="sv-SE" dirty="0"/>
          </a:p>
          <a:p>
            <a:pPr marL="0" indent="0">
              <a:buNone/>
            </a:pPr>
            <a:endParaRPr lang="sv-SE" sz="2000" dirty="0"/>
          </a:p>
        </p:txBody>
      </p:sp>
    </p:spTree>
    <p:extLst>
      <p:ext uri="{BB962C8B-B14F-4D97-AF65-F5344CB8AC3E}">
        <p14:creationId xmlns:p14="http://schemas.microsoft.com/office/powerpoint/2010/main" val="2935383262"/>
      </p:ext>
    </p:extLst>
  </p:cSld>
  <p:clrMapOvr>
    <a:masterClrMapping/>
  </p:clrMapOvr>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11344</TotalTime>
  <Words>871</Words>
  <Application>Microsoft Office PowerPoint</Application>
  <PresentationFormat>Bredbild</PresentationFormat>
  <Paragraphs>85</Paragraphs>
  <Slides>10</Slides>
  <Notes>0</Notes>
  <HiddenSlides>0</HiddenSlides>
  <MMClips>0</MMClips>
  <ScaleCrop>false</ScaleCrop>
  <HeadingPairs>
    <vt:vector size="6" baseType="variant">
      <vt:variant>
        <vt:lpstr>Använt teckensnitt</vt:lpstr>
      </vt:variant>
      <vt:variant>
        <vt:i4>3</vt:i4>
      </vt:variant>
      <vt:variant>
        <vt:lpstr>Tema</vt:lpstr>
      </vt:variant>
      <vt:variant>
        <vt:i4>1</vt:i4>
      </vt:variant>
      <vt:variant>
        <vt:lpstr>Bildrubriker</vt:lpstr>
      </vt:variant>
      <vt:variant>
        <vt:i4>10</vt:i4>
      </vt:variant>
    </vt:vector>
  </HeadingPairs>
  <TitlesOfParts>
    <vt:vector size="14" baseType="lpstr">
      <vt:lpstr>Aptos</vt:lpstr>
      <vt:lpstr>Aptos Display</vt:lpstr>
      <vt:lpstr>Arial</vt:lpstr>
      <vt:lpstr>Office-tema</vt:lpstr>
      <vt:lpstr>Tillämpad etik </vt:lpstr>
      <vt:lpstr>Vad är tillämpad etik? </vt:lpstr>
      <vt:lpstr>Bruka våld</vt:lpstr>
      <vt:lpstr>Första situationen – Den oskyldigt dömde  </vt:lpstr>
      <vt:lpstr>Hur skulle teorierna resonera </vt:lpstr>
      <vt:lpstr>Andra situationen – Flygplanet mot arenan  </vt:lpstr>
      <vt:lpstr>Hur skulle teorierna resonera </vt:lpstr>
      <vt:lpstr>Tredje situationen – Slå ner diktatorn </vt:lpstr>
      <vt:lpstr>Fjärde situationen – AI-robotar under krig  </vt:lpstr>
      <vt:lpstr>Femte situationen – Tvångssvaccin för att rädda andra människor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Joakim Jideström</dc:creator>
  <cp:lastModifiedBy>Joakim Jideström</cp:lastModifiedBy>
  <cp:revision>1</cp:revision>
  <dcterms:created xsi:type="dcterms:W3CDTF">2026-02-23T09:41:37Z</dcterms:created>
  <dcterms:modified xsi:type="dcterms:W3CDTF">2026-03-03T06:46:35Z</dcterms:modified>
</cp:coreProperties>
</file>