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59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39CFCF-25FB-41BB-85DD-BB39B8E75D19}" v="2" dt="2026-03-24T07:06:19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3-24T07:19:03.247" v="184" actId="20577"/>
      <pc:docMkLst>
        <pc:docMk/>
      </pc:docMkLst>
      <pc:sldChg chg="addSp delSp modSp mod setBg setClrOvrMap">
        <pc:chgData name="Joakim Jideström" userId="55301464-3ae5-4df5-b584-5e5b60ec0c1b" providerId="ADAL" clId="{55BEA114-65DF-4831-B0DA-3F089B9AB1A6}" dt="2026-03-24T07:06:25.231" v="2" actId="26606"/>
        <pc:sldMkLst>
          <pc:docMk/>
          <pc:sldMk cId="1840440904" sldId="256"/>
        </pc:sldMkLst>
        <pc:spChg chg="mod">
          <ac:chgData name="Joakim Jideström" userId="55301464-3ae5-4df5-b584-5e5b60ec0c1b" providerId="ADAL" clId="{55BEA114-65DF-4831-B0DA-3F089B9AB1A6}" dt="2026-03-24T07:06:25.231" v="2" actId="26606"/>
          <ac:spMkLst>
            <pc:docMk/>
            <pc:sldMk cId="1840440904" sldId="256"/>
            <ac:spMk id="2" creationId="{31FB4FC7-65A9-E7C1-13B5-A5E4205F4CEA}"/>
          </ac:spMkLst>
        </pc:spChg>
        <pc:spChg chg="mod">
          <ac:chgData name="Joakim Jideström" userId="55301464-3ae5-4df5-b584-5e5b60ec0c1b" providerId="ADAL" clId="{55BEA114-65DF-4831-B0DA-3F089B9AB1A6}" dt="2026-03-24T07:06:25.231" v="2" actId="26606"/>
          <ac:spMkLst>
            <pc:docMk/>
            <pc:sldMk cId="1840440904" sldId="256"/>
            <ac:spMk id="3" creationId="{05756449-63FD-5665-E4A4-C49DBCD175C2}"/>
          </ac:spMkLst>
        </pc:spChg>
        <pc:spChg chg="del">
          <ac:chgData name="Joakim Jideström" userId="55301464-3ae5-4df5-b584-5e5b60ec0c1b" providerId="ADAL" clId="{55BEA114-65DF-4831-B0DA-3F089B9AB1A6}" dt="2026-03-24T07:06:25.231" v="2" actId="26606"/>
          <ac:spMkLst>
            <pc:docMk/>
            <pc:sldMk cId="1840440904" sldId="256"/>
            <ac:spMk id="1031" creationId="{5964CBE2-084A-47DF-A704-CF5F6217B569}"/>
          </ac:spMkLst>
        </pc:spChg>
        <pc:spChg chg="del">
          <ac:chgData name="Joakim Jideström" userId="55301464-3ae5-4df5-b584-5e5b60ec0c1b" providerId="ADAL" clId="{55BEA114-65DF-4831-B0DA-3F089B9AB1A6}" dt="2026-03-24T07:06:25.231" v="2" actId="26606"/>
          <ac:spMkLst>
            <pc:docMk/>
            <pc:sldMk cId="1840440904" sldId="256"/>
            <ac:spMk id="1033" creationId="{686A5CBB-E03B-4019-8BCD-78975D39E48C}"/>
          </ac:spMkLst>
        </pc:spChg>
        <pc:spChg chg="del">
          <ac:chgData name="Joakim Jideström" userId="55301464-3ae5-4df5-b584-5e5b60ec0c1b" providerId="ADAL" clId="{55BEA114-65DF-4831-B0DA-3F089B9AB1A6}" dt="2026-03-24T07:06:25.231" v="2" actId="26606"/>
          <ac:spMkLst>
            <pc:docMk/>
            <pc:sldMk cId="1840440904" sldId="256"/>
            <ac:spMk id="1035" creationId="{94993204-9792-4E61-A83C-73D4379E2B1C}"/>
          </ac:spMkLst>
        </pc:spChg>
        <pc:spChg chg="add">
          <ac:chgData name="Joakim Jideström" userId="55301464-3ae5-4df5-b584-5e5b60ec0c1b" providerId="ADAL" clId="{55BEA114-65DF-4831-B0DA-3F089B9AB1A6}" dt="2026-03-24T07:06:25.231" v="2" actId="26606"/>
          <ac:spMkLst>
            <pc:docMk/>
            <pc:sldMk cId="1840440904" sldId="256"/>
            <ac:spMk id="1040" creationId="{71B2258F-86CA-4D4D-8270-BC05FCDEBFB3}"/>
          </ac:spMkLst>
        </pc:spChg>
        <pc:picChg chg="del">
          <ac:chgData name="Joakim Jideström" userId="55301464-3ae5-4df5-b584-5e5b60ec0c1b" providerId="ADAL" clId="{55BEA114-65DF-4831-B0DA-3F089B9AB1A6}" dt="2026-03-24T07:05:51.870" v="0" actId="478"/>
          <ac:picMkLst>
            <pc:docMk/>
            <pc:sldMk cId="1840440904" sldId="256"/>
            <ac:picMk id="1026" creationId="{5D2BB17D-420C-1E08-CE01-AF3C42EC8BD3}"/>
          </ac:picMkLst>
        </pc:picChg>
        <pc:picChg chg="add mod ord">
          <ac:chgData name="Joakim Jideström" userId="55301464-3ae5-4df5-b584-5e5b60ec0c1b" providerId="ADAL" clId="{55BEA114-65DF-4831-B0DA-3F089B9AB1A6}" dt="2026-03-24T07:06:25.231" v="2" actId="26606"/>
          <ac:picMkLst>
            <pc:docMk/>
            <pc:sldMk cId="1840440904" sldId="256"/>
            <ac:picMk id="1028" creationId="{F2C40310-BB47-B3FA-E483-B42C20BCC485}"/>
          </ac:picMkLst>
        </pc:picChg>
      </pc:sldChg>
      <pc:sldChg chg="modSp mod">
        <pc:chgData name="Joakim Jideström" userId="55301464-3ae5-4df5-b584-5e5b60ec0c1b" providerId="ADAL" clId="{55BEA114-65DF-4831-B0DA-3F089B9AB1A6}" dt="2026-03-24T07:13:35.844" v="22" actId="20577"/>
        <pc:sldMkLst>
          <pc:docMk/>
          <pc:sldMk cId="1714685542" sldId="257"/>
        </pc:sldMkLst>
        <pc:spChg chg="mod">
          <ac:chgData name="Joakim Jideström" userId="55301464-3ae5-4df5-b584-5e5b60ec0c1b" providerId="ADAL" clId="{55BEA114-65DF-4831-B0DA-3F089B9AB1A6}" dt="2026-03-24T07:13:35.844" v="22" actId="20577"/>
          <ac:spMkLst>
            <pc:docMk/>
            <pc:sldMk cId="1714685542" sldId="257"/>
            <ac:spMk id="2" creationId="{8E4064B5-ED75-DA5F-70E5-93D10F3C86BB}"/>
          </ac:spMkLst>
        </pc:spChg>
      </pc:sldChg>
      <pc:sldChg chg="modSp mod">
        <pc:chgData name="Joakim Jideström" userId="55301464-3ae5-4df5-b584-5e5b60ec0c1b" providerId="ADAL" clId="{55BEA114-65DF-4831-B0DA-3F089B9AB1A6}" dt="2026-03-24T07:14:46.696" v="45" actId="20577"/>
        <pc:sldMkLst>
          <pc:docMk/>
          <pc:sldMk cId="4154299437" sldId="258"/>
        </pc:sldMkLst>
        <pc:spChg chg="mod">
          <ac:chgData name="Joakim Jideström" userId="55301464-3ae5-4df5-b584-5e5b60ec0c1b" providerId="ADAL" clId="{55BEA114-65DF-4831-B0DA-3F089B9AB1A6}" dt="2026-03-24T07:14:46.696" v="45" actId="20577"/>
          <ac:spMkLst>
            <pc:docMk/>
            <pc:sldMk cId="4154299437" sldId="258"/>
            <ac:spMk id="3" creationId="{924DD886-EDFE-D877-41F7-6C2BE6074616}"/>
          </ac:spMkLst>
        </pc:spChg>
      </pc:sldChg>
      <pc:sldChg chg="modSp mod">
        <pc:chgData name="Joakim Jideström" userId="55301464-3ae5-4df5-b584-5e5b60ec0c1b" providerId="ADAL" clId="{55BEA114-65DF-4831-B0DA-3F089B9AB1A6}" dt="2026-03-24T07:19:03.247" v="184" actId="20577"/>
        <pc:sldMkLst>
          <pc:docMk/>
          <pc:sldMk cId="365538944" sldId="259"/>
        </pc:sldMkLst>
        <pc:spChg chg="mod">
          <ac:chgData name="Joakim Jideström" userId="55301464-3ae5-4df5-b584-5e5b60ec0c1b" providerId="ADAL" clId="{55BEA114-65DF-4831-B0DA-3F089B9AB1A6}" dt="2026-03-24T07:19:03.247" v="184" actId="20577"/>
          <ac:spMkLst>
            <pc:docMk/>
            <pc:sldMk cId="365538944" sldId="259"/>
            <ac:spMk id="3" creationId="{414482B8-550F-D604-9BFA-6E58D3EF6B93}"/>
          </ac:spMkLst>
        </pc:spChg>
      </pc:sldChg>
      <pc:sldChg chg="modSp mod">
        <pc:chgData name="Joakim Jideström" userId="55301464-3ae5-4df5-b584-5e5b60ec0c1b" providerId="ADAL" clId="{55BEA114-65DF-4831-B0DA-3F089B9AB1A6}" dt="2026-03-24T07:13:55.244" v="30" actId="20577"/>
        <pc:sldMkLst>
          <pc:docMk/>
          <pc:sldMk cId="1641221761" sldId="260"/>
        </pc:sldMkLst>
        <pc:spChg chg="mod">
          <ac:chgData name="Joakim Jideström" userId="55301464-3ae5-4df5-b584-5e5b60ec0c1b" providerId="ADAL" clId="{55BEA114-65DF-4831-B0DA-3F089B9AB1A6}" dt="2026-03-24T07:13:55.244" v="30" actId="20577"/>
          <ac:spMkLst>
            <pc:docMk/>
            <pc:sldMk cId="1641221761" sldId="260"/>
            <ac:spMk id="3" creationId="{3A3C5DCA-E57B-7EF8-14C0-705D740C3E88}"/>
          </ac:spMkLst>
        </pc:spChg>
      </pc:sldChg>
      <pc:sldChg chg="modSp mod">
        <pc:chgData name="Joakim Jideström" userId="55301464-3ae5-4df5-b584-5e5b60ec0c1b" providerId="ADAL" clId="{55BEA114-65DF-4831-B0DA-3F089B9AB1A6}" dt="2026-03-24T07:18:15.079" v="102" actId="20577"/>
        <pc:sldMkLst>
          <pc:docMk/>
          <pc:sldMk cId="2178839168" sldId="263"/>
        </pc:sldMkLst>
        <pc:spChg chg="mod">
          <ac:chgData name="Joakim Jideström" userId="55301464-3ae5-4df5-b584-5e5b60ec0c1b" providerId="ADAL" clId="{55BEA114-65DF-4831-B0DA-3F089B9AB1A6}" dt="2026-03-24T07:18:15.079" v="102" actId="20577"/>
          <ac:spMkLst>
            <pc:docMk/>
            <pc:sldMk cId="2178839168" sldId="263"/>
            <ac:spMk id="3" creationId="{F8D1A4C4-FE98-B902-BFC3-3F47F1334A9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38A0DC-2859-E527-7488-96FAC86AE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AB26190-8871-15FE-8D18-0A579A136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E3D715-858F-3B9D-5404-5ADED4997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B41EBD-ABE3-810D-83A6-ACA9B491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AA42863-BD91-620D-DD56-D255C348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4552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2ED4EF-064A-BF76-BABD-81FBEE6FD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782406-C290-C24B-0043-851E3A43A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A60A65-3219-3DCF-9F96-E4D39ED0B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3A5ABA0-3F84-61A4-024C-0A96C8593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86137A-1E4E-5609-2A97-4726DF24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360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055F9B-DD79-60ED-2B40-A9C100BB2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6E6F4AF-62FB-B572-7312-1BE9A9F47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028609-3631-4209-7D25-40108477B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66F46D-7B78-4859-78FC-2A935049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8C2D8A-65AD-4553-D917-C767F7A4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693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7BA0D3-1C44-2EB5-5F62-032FD3F8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156B89-573C-7BDB-F6FB-4AA9274FB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5BB1385-5605-8DB7-6BB4-6AEB08257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4EC0E09-6A23-3076-4964-422F372AA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B90C173-AACF-62A3-3580-34F98B0DE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40D8167-EF95-629F-DF59-03D2BDFF1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36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757973-90B3-6DBA-F05A-523664373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F519D31-BCFD-716A-DCF2-6EA2600EB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9DABF34-8543-0127-37D9-061B18089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8693257-57D3-B80D-3B05-7501FACB4B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7FB05F2-74F0-DEE7-CFF4-4560FA757F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A3F3732-A114-B000-7778-785F7612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4BF564D-B8C9-0B65-CCBF-EE4643830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7A048D4-3648-DC53-8E76-A93152B89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381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FD3A72-6F04-D512-8F17-AD0C2238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0DC5E82-68D4-CB35-71C6-53E8CC4E8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A46E89A-D6E8-A4BB-7ADE-BCD331DA6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DE7C25-2B71-796A-95BB-792FA7396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073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16CE4E3-6698-EF7A-6A3F-2A36A84C0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EDF9209-84E2-D541-42B8-161DE219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7ED555F-CC4C-B771-AF1C-46107857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05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DEACDD-31C0-0DC9-F0A7-A46267D4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A8A36C-3849-EE88-5C52-FECE8153C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C023E64-087A-DC95-1877-A00EFFFD5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6BE772B-2581-0088-6F94-2D124358A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0424366-6F54-50E2-CC15-631D32CE8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7AFA1AA-5432-62D4-446B-F6B6478A3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150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C52F06-C4A8-66C7-2733-833696D8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965ABBD-3FBA-F7B2-A002-323248B73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FF1EC5E-C5E2-5E0C-2D64-11B668B05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A9E0263-B6CB-650D-7DDA-E18831425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A65310-240F-9027-DB0F-45A4C73AF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33AADAC-DBF5-A39A-6084-41BBE761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159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8D3260-A440-CB08-7D8B-29D5CA11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9AC784-0F7E-E697-2FE8-003305C43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7A5A4B-0710-4EA6-6E94-797C5648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39C5C6-E92D-BA93-D10E-2F88FC698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553A50-0C0F-064A-1789-4267565B0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24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ADBB661-9831-57DE-8AA8-DCB95DA69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7CA24A8-7F25-0FC4-C401-C9FE99AEC7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D7EC232-58F7-DC07-CB93-ECF193CD8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169082-28EE-1F02-DE52-92ADD43E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FDDE45D-69CD-92D1-ADCF-B32E4FD5B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54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993260-F310-318E-9BD3-5E68C3E92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CB3ADF2-C6C0-8D4B-3F1F-222650032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A2E2B86-E1D9-22FC-690B-B1819C730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F8C5A2-16E6-4496-BBC0-907C3777B42D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47A97D-F543-C7F8-D67D-51D8DF1BB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6502DC0-FE41-B17C-0974-4E85E3971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79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03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Big Thinker: Who is Martha Nussbaum? - The Ethics Centre">
            <a:extLst>
              <a:ext uri="{FF2B5EF4-FFF2-40B4-BE49-F238E27FC236}">
                <a16:creationId xmlns:a16="http://schemas.microsoft.com/office/drawing/2014/main" id="{F2C40310-BB47-B3FA-E483-B42C20BCC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r="6250"/>
          <a:stretch>
            <a:fillRect/>
          </a:stretch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1FB4FC7-65A9-E7C1-13B5-A5E4205F4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Politisk filosofi - Martha Nussbaum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5756449-63FD-5665-E4A4-C49DBCD17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Hur väl ett samhälle tillhandahåller möjligheter av dess moraliska värde. </a:t>
            </a:r>
          </a:p>
        </p:txBody>
      </p:sp>
    </p:spTree>
    <p:extLst>
      <p:ext uri="{BB962C8B-B14F-4D97-AF65-F5344CB8AC3E}">
        <p14:creationId xmlns:p14="http://schemas.microsoft.com/office/powerpoint/2010/main" val="1840440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4064B5-ED75-DA5F-70E5-93D10F3C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Utgångspunkt för Nussbaum – Ett värdigt liv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177F92-975A-0EB3-190B-A34183748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159" y="1885278"/>
            <a:ext cx="11157995" cy="4678183"/>
          </a:xfrm>
        </p:spPr>
        <p:txBody>
          <a:bodyPr anchor="ctr">
            <a:normAutofit/>
          </a:bodyPr>
          <a:lstStyle/>
          <a:p>
            <a:r>
              <a:rPr lang="sv-SE" sz="2000" dirty="0"/>
              <a:t>Nussbaum utgår från en aristotelisk tradition – Tanken att människan ska få möjlighet att blomstra och leva ett värdigt liv utifrån sitt inneboende behov </a:t>
            </a:r>
          </a:p>
          <a:p>
            <a:endParaRPr lang="sv-SE" sz="2000" dirty="0"/>
          </a:p>
          <a:p>
            <a:r>
              <a:rPr lang="sv-SE" sz="2000" dirty="0"/>
              <a:t>Grundfråga: Vad krävs för att en människa ska leva ett värdigt liv? </a:t>
            </a:r>
          </a:p>
          <a:p>
            <a:endParaRPr lang="sv-SE" sz="2000" dirty="0"/>
          </a:p>
          <a:p>
            <a:r>
              <a:rPr lang="sv-SE" sz="2000" dirty="0"/>
              <a:t>Nussbaum menar att människan har en inneboende natur ska måste förverkligas för att man ska kunna leva ett värdigt liv</a:t>
            </a:r>
          </a:p>
          <a:p>
            <a:pPr>
              <a:buFontTx/>
              <a:buChar char="-"/>
            </a:pPr>
            <a:r>
              <a:rPr lang="sv-SE" sz="2000" dirty="0"/>
              <a:t>En människa vill planera </a:t>
            </a:r>
          </a:p>
          <a:p>
            <a:pPr>
              <a:buFontTx/>
              <a:buChar char="-"/>
            </a:pPr>
            <a:r>
              <a:rPr lang="sv-SE" sz="2000" dirty="0"/>
              <a:t>En människa vill tänka </a:t>
            </a:r>
          </a:p>
          <a:p>
            <a:pPr>
              <a:buFontTx/>
              <a:buChar char="-"/>
            </a:pPr>
            <a:r>
              <a:rPr lang="sv-SE" sz="2000" dirty="0"/>
              <a:t>En människa vill relatera till andra </a:t>
            </a:r>
          </a:p>
          <a:p>
            <a:pPr>
              <a:buFontTx/>
              <a:buChar char="-"/>
            </a:pPr>
            <a:r>
              <a:rPr lang="sv-SE" sz="2000" dirty="0"/>
              <a:t>En människa vill ha ett sammanhang </a:t>
            </a:r>
          </a:p>
        </p:txBody>
      </p:sp>
    </p:spTree>
    <p:extLst>
      <p:ext uri="{BB962C8B-B14F-4D97-AF65-F5344CB8AC3E}">
        <p14:creationId xmlns:p14="http://schemas.microsoft.com/office/powerpoint/2010/main" val="171468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D4EA4B-8873-55DB-8B02-B9B4B6314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3100">
                <a:solidFill>
                  <a:schemeClr val="bg1"/>
                </a:solidFill>
              </a:rPr>
              <a:t>Tre samhällen – Vilka, vad synliggör respektive samhälle?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3C5DCA-E57B-7EF8-14C0-705D740C3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70" y="2181360"/>
            <a:ext cx="11783027" cy="45088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z="2000" dirty="0"/>
              <a:t>1. I detta samhälle har alla medborgare samma lagliga rättigheter och ungefär lika inkomster. Utbildning är formellt tillgänglig för alla, och det finns inga diskriminerande lagar. Trots detta går många flickor inte i skolan eftersom de förväntas arbeta hemma, och personer med funktionsnedsättning saknar tillgång till hjälpmedel.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2. Detta samhälle är rikt och har hög levnadsstandard. De flesta har god materiell välfärd, men staten begränsar yttrandefrihet och politiskt deltagande. Medborgare kan inte kritisera regeringen eller delta i fria val.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3. I detta samhälle satsar staten aktivt på utbildning, sjukvård och jämställdhet. Särskilda insatser görs för utsatta grupper för att säkerställa att alla kan delta i samhällslivet. Det finns fortfarande ekonomiska skillnader, men ingen lever under en nivå där grundläggande livsmöjligheter saknas.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Vilket samhälle vill du leva i och varför? </a:t>
            </a:r>
          </a:p>
        </p:txBody>
      </p:sp>
    </p:spTree>
    <p:extLst>
      <p:ext uri="{BB962C8B-B14F-4D97-AF65-F5344CB8AC3E}">
        <p14:creationId xmlns:p14="http://schemas.microsoft.com/office/powerpoint/2010/main" val="164122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9E8139B-FA9B-293A-0082-A46DA1921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3400">
                <a:solidFill>
                  <a:schemeClr val="bg1"/>
                </a:solidFill>
              </a:rPr>
              <a:t>Capability approach – Nytt sätt att se på politisk filosofi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4DD886-EDFE-D877-41F7-6C2BE6074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1" y="2181360"/>
            <a:ext cx="11482085" cy="4324191"/>
          </a:xfrm>
        </p:spPr>
        <p:txBody>
          <a:bodyPr>
            <a:normAutofit/>
          </a:bodyPr>
          <a:lstStyle/>
          <a:p>
            <a:r>
              <a:rPr lang="sv-SE" sz="2000" dirty="0"/>
              <a:t>Ett rättvist samhälle är ett samhälle som bidrar till att människor får en </a:t>
            </a:r>
            <a:r>
              <a:rPr lang="sv-SE" sz="2000" b="1" dirty="0"/>
              <a:t>faktisk</a:t>
            </a:r>
            <a:r>
              <a:rPr lang="sv-SE" sz="2000" dirty="0"/>
              <a:t> handlingsförmåga – I linje med den mänskliga naturen </a:t>
            </a:r>
          </a:p>
          <a:p>
            <a:endParaRPr lang="sv-SE" sz="2000" dirty="0"/>
          </a:p>
          <a:p>
            <a:r>
              <a:rPr lang="sv-SE" sz="2000" dirty="0"/>
              <a:t>Nussbaum gör en skillnad mellan resurser och möjligheter – Resurser möjliggör inte nödvändigtvis möjlighet till handling </a:t>
            </a:r>
          </a:p>
          <a:p>
            <a:endParaRPr lang="sv-SE" sz="2000" dirty="0"/>
          </a:p>
          <a:p>
            <a:r>
              <a:rPr lang="sv-SE" sz="2000" dirty="0"/>
              <a:t>Nussbaum definierar en </a:t>
            </a:r>
            <a:r>
              <a:rPr lang="sv-SE" sz="2000" i="1" dirty="0" err="1"/>
              <a:t>capability</a:t>
            </a:r>
            <a:r>
              <a:rPr lang="sv-SE" sz="2000" dirty="0"/>
              <a:t> som en reell frihet att uppnå ett visst tillstånd eller utföra en viss handling - Det handlar inte bara om vad en person faktiskt gör utan om vilka alternativ som står öppna. </a:t>
            </a:r>
          </a:p>
          <a:p>
            <a:endParaRPr lang="sv-SE" sz="2000" dirty="0"/>
          </a:p>
          <a:p>
            <a:r>
              <a:rPr lang="sv-SE" sz="2000" dirty="0"/>
              <a:t>Friheten för Nussbaum ligger i att man inte bara har formell frihet (rättigheter, lagar för sig osv.) utan också hur man faktiskt kan handla i sitt liv – Staten ska upprätta dessa reella friheter</a:t>
            </a:r>
          </a:p>
        </p:txBody>
      </p:sp>
    </p:spTree>
    <p:extLst>
      <p:ext uri="{BB962C8B-B14F-4D97-AF65-F5344CB8AC3E}">
        <p14:creationId xmlns:p14="http://schemas.microsoft.com/office/powerpoint/2010/main" val="415429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0D16E8-4692-649B-59C5-A4E2CC4D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3100">
                <a:solidFill>
                  <a:schemeClr val="bg1"/>
                </a:solidFill>
              </a:rPr>
              <a:t>Nussbaums lista över förmågor – Det alla människor söker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548DEFA-8B18-F5AC-9AC2-673DDCF891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5548" y="2217343"/>
            <a:ext cx="9880893" cy="3959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1 Liv (att kunna leva ett fullständigt liv)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2. Kroppslig hälsa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3. Kroppslig integritet (t.ex. skydd mot våld)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4. Sinnen, fantasi och tänkande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5. Känslor </a:t>
            </a:r>
          </a:p>
        </p:txBody>
      </p:sp>
    </p:spTree>
    <p:extLst>
      <p:ext uri="{BB962C8B-B14F-4D97-AF65-F5344CB8AC3E}">
        <p14:creationId xmlns:p14="http://schemas.microsoft.com/office/powerpoint/2010/main" val="161742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92A45A0-4A3B-3ACE-7746-89D11E74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2800">
                <a:solidFill>
                  <a:schemeClr val="bg1"/>
                </a:solidFill>
              </a:rPr>
              <a:t>Nussbaums lista över förmågor – Det alla människor söker fort.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E9FF86-470A-82F0-45C5-BC8AD9AD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6. Praktiskt förnuft (att planera sitt liv)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7. Tillhörighet (social gemenskap och respekt)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240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8. Relation till andra arter (natur/djur)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240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9. Lek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240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10. Kontroll över sin omgivning (politiskt och materiellt)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240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Är det något ni saknar på listan eller som ni tycker är överflödigt?  </a:t>
            </a:r>
          </a:p>
          <a:p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694406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F44F44-C1F8-D269-2943-F62D3F3E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3100">
                <a:solidFill>
                  <a:schemeClr val="bg1"/>
                </a:solidFill>
              </a:rPr>
              <a:t>Samhällets uppgift – Upprätthåll en miniminivå av förmågorna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D1A4C4-FE98-B902-BFC3-3F47F1334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2332108"/>
            <a:ext cx="11192719" cy="4138720"/>
          </a:xfrm>
        </p:spPr>
        <p:txBody>
          <a:bodyPr>
            <a:normAutofit/>
          </a:bodyPr>
          <a:lstStyle/>
          <a:p>
            <a:r>
              <a:rPr lang="sv-SE" sz="2400" dirty="0"/>
              <a:t>Samhällets uppgift är att upprätthålla en miniminivå av de 10 förmågorna – Säkerställa att alla lever ett värdigt liv avsett kön, etnicitet, begränsningar  </a:t>
            </a:r>
          </a:p>
          <a:p>
            <a:endParaRPr lang="sv-SE" sz="2400" dirty="0"/>
          </a:p>
          <a:p>
            <a:r>
              <a:rPr lang="sv-SE" sz="2400" dirty="0"/>
              <a:t>Staten måste aktivt jobba för hålla över den moraliska tröskeln (begrepp från Nussbaum) – Satsningar på aktiviteter och system som möjliggör detta </a:t>
            </a:r>
          </a:p>
          <a:p>
            <a:endParaRPr lang="sv-SE" sz="2400" dirty="0"/>
          </a:p>
          <a:p>
            <a:r>
              <a:rPr lang="sv-SE" sz="2400" dirty="0"/>
              <a:t>Ojämlikhet kan accepteras </a:t>
            </a:r>
            <a:r>
              <a:rPr lang="sv-SE" sz="2400" dirty="0" err="1"/>
              <a:t>sålänge</a:t>
            </a:r>
            <a:r>
              <a:rPr lang="sv-SE" sz="2400" dirty="0"/>
              <a:t> förmågorna är upprätthållna</a:t>
            </a:r>
          </a:p>
        </p:txBody>
      </p:sp>
    </p:spTree>
    <p:extLst>
      <p:ext uri="{BB962C8B-B14F-4D97-AF65-F5344CB8AC3E}">
        <p14:creationId xmlns:p14="http://schemas.microsoft.com/office/powerpoint/2010/main" val="2178839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F14A917-35EA-6AAF-11C7-FA245623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4000">
                <a:solidFill>
                  <a:schemeClr val="bg1"/>
                </a:solidFill>
              </a:rPr>
              <a:t>Kritik mot Nussbaum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4482B8-550F-D604-9BFA-6E58D3EF6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20" y="2252943"/>
            <a:ext cx="11574684" cy="4298907"/>
          </a:xfrm>
        </p:spPr>
        <p:txBody>
          <a:bodyPr>
            <a:normAutofit/>
          </a:bodyPr>
          <a:lstStyle/>
          <a:p>
            <a:r>
              <a:rPr lang="sv-SE" sz="2000" dirty="0"/>
              <a:t>Paternalism – Ska staten bestämma vad jag vill göra med mitt liv och vad som ska vara prioriterat? </a:t>
            </a:r>
          </a:p>
          <a:p>
            <a:endParaRPr lang="sv-SE" sz="2000" dirty="0"/>
          </a:p>
          <a:p>
            <a:r>
              <a:rPr lang="sv-SE" sz="2000" dirty="0"/>
              <a:t>Nussbaum menar att människans natur är universell; kultur spelar ingen roll i denna universalitet – Vill alla kulturer leva likadant?  </a:t>
            </a:r>
          </a:p>
          <a:p>
            <a:endParaRPr lang="sv-SE" sz="2000" dirty="0"/>
          </a:p>
          <a:p>
            <a:r>
              <a:rPr lang="sv-SE" sz="2000" dirty="0"/>
              <a:t>Kan man verkligen säga att människan har en gemensam natur med gemensamma intressen? </a:t>
            </a:r>
          </a:p>
          <a:p>
            <a:endParaRPr lang="sv-SE" sz="2000" dirty="0"/>
          </a:p>
          <a:p>
            <a:r>
              <a:rPr lang="sv-SE" sz="2000" dirty="0"/>
              <a:t> Vem mäter om man uppnått förmågorna? – Hur är det med upplevd </a:t>
            </a:r>
            <a:r>
              <a:rPr lang="sv-SE" sz="2000" dirty="0" err="1"/>
              <a:t>capability</a:t>
            </a:r>
            <a:r>
              <a:rPr lang="sv-SE" sz="2000" dirty="0"/>
              <a:t> och faktisk </a:t>
            </a:r>
            <a:r>
              <a:rPr lang="sv-SE" sz="2000" dirty="0" err="1"/>
              <a:t>capability</a:t>
            </a:r>
            <a:r>
              <a:rPr lang="sv-SE" sz="2000" dirty="0"/>
              <a:t>, kan en människa avgöra det? Borde vara relativt utifrån vilken utgångspunkt man har i livet?</a:t>
            </a:r>
          </a:p>
          <a:p>
            <a:endParaRPr lang="sv-SE" sz="2000" dirty="0"/>
          </a:p>
          <a:p>
            <a:r>
              <a:rPr lang="sv-SE" sz="2000" dirty="0"/>
              <a:t>Vilka </a:t>
            </a:r>
            <a:r>
              <a:rPr lang="sv-SE" sz="2000" dirty="0" err="1"/>
              <a:t>capabilites</a:t>
            </a:r>
            <a:r>
              <a:rPr lang="sv-SE" sz="2000" dirty="0"/>
              <a:t> har företräde om det finns en konflikt? </a:t>
            </a:r>
          </a:p>
        </p:txBody>
      </p:sp>
    </p:spTree>
    <p:extLst>
      <p:ext uri="{BB962C8B-B14F-4D97-AF65-F5344CB8AC3E}">
        <p14:creationId xmlns:p14="http://schemas.microsoft.com/office/powerpoint/2010/main" val="36553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CD39D9-CE30-54D8-9ABA-F50AB6D33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4000">
                <a:solidFill>
                  <a:schemeClr val="bg1"/>
                </a:solidFill>
              </a:rPr>
              <a:t>Diskussionsfrågor till Nussbaum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BE13A2-3B99-33BC-46A0-784510837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6" y="2181360"/>
            <a:ext cx="11829326" cy="45551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dirty="0"/>
              <a:t>1. Har vi människor en universell natur och således universella önskemål om hur vi vill leva våra liv? 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2. Tycker ni att ett samhälle är rättvist om alla har samma rättigheter, även om vissa i praktiken inte kan använda dem?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3. Vem ska bestämma vilka förmågor som är viktigast i ett samhälle? Kan en sådan lista någonsin vara objektiv?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4. Räcker det att fördela resurser rättvist, som hos John Rawls, eller måste vi gå längre som Nussbaum? Vad riskerar man att missa annars?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5. Har staten ett ansvar att se till att människor faktiskt kan leva goda liv, eller går det för långt?</a:t>
            </a:r>
          </a:p>
          <a:p>
            <a:pPr marL="514350" indent="-514350">
              <a:buAutoNum type="arabicPeriod"/>
            </a:pPr>
            <a:endParaRPr lang="sv-SE" sz="1700" dirty="0"/>
          </a:p>
          <a:p>
            <a:pPr marL="514350" indent="-514350">
              <a:buAutoNum type="arabicPeriod"/>
            </a:pPr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3078670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786</Words>
  <Application>Microsoft Office PowerPoint</Application>
  <PresentationFormat>Bredbild</PresentationFormat>
  <Paragraphs>77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Politisk filosofi - Martha Nussbaum </vt:lpstr>
      <vt:lpstr>Utgångspunkt för Nussbaum – Ett värdigt liv  </vt:lpstr>
      <vt:lpstr>Tre samhällen – Vilka, vad synliggör respektive samhälle? </vt:lpstr>
      <vt:lpstr>Capability approach – Nytt sätt att se på politisk filosofi </vt:lpstr>
      <vt:lpstr>Nussbaums lista över förmågor – Det alla människor söker  </vt:lpstr>
      <vt:lpstr>Nussbaums lista över förmågor – Det alla människor söker fort. </vt:lpstr>
      <vt:lpstr>Samhällets uppgift – Upprätthåll en miniminivå av förmågorna </vt:lpstr>
      <vt:lpstr>Kritik mot Nussbaum </vt:lpstr>
      <vt:lpstr>Diskussionsfrågor till Nussbaum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2026-03-24T05:53:31Z</dcterms:created>
  <dcterms:modified xsi:type="dcterms:W3CDTF">2026-03-24T07:19:09Z</dcterms:modified>
</cp:coreProperties>
</file>