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3-19T08:41:00.048" v="38" actId="20577"/>
      <pc:docMkLst>
        <pc:docMk/>
      </pc:docMkLst>
      <pc:sldChg chg="modSp mod">
        <pc:chgData name="Joakim Jideström" userId="55301464-3ae5-4df5-b584-5e5b60ec0c1b" providerId="ADAL" clId="{55BEA114-65DF-4831-B0DA-3F089B9AB1A6}" dt="2026-03-19T08:41:00.048" v="38" actId="20577"/>
        <pc:sldMkLst>
          <pc:docMk/>
          <pc:sldMk cId="1899309613" sldId="261"/>
        </pc:sldMkLst>
        <pc:spChg chg="mod">
          <ac:chgData name="Joakim Jideström" userId="55301464-3ae5-4df5-b584-5e5b60ec0c1b" providerId="ADAL" clId="{55BEA114-65DF-4831-B0DA-3F089B9AB1A6}" dt="2026-03-19T08:41:00.048" v="38" actId="20577"/>
          <ac:spMkLst>
            <pc:docMk/>
            <pc:sldMk cId="1899309613" sldId="261"/>
            <ac:spMk id="3" creationId="{F1ADC7CA-7CD1-44C5-9844-57671CB93D7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06AD3A-271F-439A-A995-94EF02777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C3F53F1-CACC-4920-BF87-2064A4211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BC51924-04F0-43B1-AE1A-D3AC692E9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B3BE3FA-7E82-406E-A5FA-DECBE905A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30B63FF-9C2A-4777-846C-38C9A7687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8295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6C9BFE-F9F5-436D-A8E1-C633495EC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981FD4-5E3C-4107-8407-4112F5B00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DD835FA-55B7-4A27-BE48-3306E0A8D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4DA1182-8802-4066-A83B-F0CE3D8F2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A630E2-E1A0-480D-8CE1-0D5BEDF17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6880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69ED54-BC1A-4CEF-9DBC-9BC49A903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747E2CD-6D09-4A89-B332-54DD0CBEB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114976-79BF-4669-8015-50F2B192B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BC0F939-57C4-4916-B908-0A740373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73CE20-7FE0-4BFF-9E0E-1F6F04747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686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DDDA54-9235-4DDB-96F0-F07109122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B9A10EC-D790-49AC-8D13-5B39397EA2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CEF504-2744-40EB-A29D-2353EC32F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7A0074D-7ED0-4B38-8841-E736F434F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1B81428-8898-4B8C-A6CF-90B360F0B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4BD058C-1ADD-4369-BCFF-5667001A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8843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197F63-0CCD-493C-B6A1-D502A0B07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DC03AF-05FD-4EEB-A48C-6BD9D7DE9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3D1CD81-35A1-4241-900B-ED789256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90E837D-221D-4373-AB1E-6DCED37A2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4920072-F0E1-45A6-8040-5B5FDB7926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7854685-F2E8-45BE-B39C-F8D92964B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D581F26-0A4F-449C-B908-E01C6E01D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7C94264-0E28-4F35-BC6B-7652F69E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92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0DF4E2-A8E9-4451-88F5-03DCDCC0D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D0E7A5F-3AA9-40B2-9604-EEF933FF8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4CC4673-D81F-4F40-A3AA-650740078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D3C1523-CAF5-4315-B152-10EB76403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356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59687B3-77C0-43D0-8314-FC022D821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7E9FF40-D7E5-4A8F-859A-1CC7E05D0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DB5F850-F4E4-46FD-843E-22A01C691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498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CBD16A-C1DE-4D8C-AFE3-727A0DEE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5EB610-CFC8-4C35-8C2F-059CAF7DB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2FDDE0F-0B91-40A6-8BBC-CBFCB9FA58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CF2561E-01BC-4F43-8969-C74F3CAF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E2A2241-D53D-491D-AD03-D0A8DB567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24E64FB-58DF-4880-92C0-3755CBC0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37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7EA8BA-12AD-4DB0-ADB9-D8E207C36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491F527-142E-494E-825D-1C4404BE9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B18A9E7-89CD-43FB-87C8-335313EDC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033C607-9225-42BD-8A44-5D9D489C3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223D1EF-BD47-4243-9595-37496D554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05E37BC-B042-4AEA-AC10-FE35C176B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6458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445FB7-BAD9-4C1D-906E-53C9F0602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6314B11-EA0B-4B47-A7F6-B9A17EA3A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0A832D-ED92-4A2F-B65D-926B69B5A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867932D-20D4-436D-B055-02F9C5E2A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643615-4384-473E-B3B9-27FF6CE3A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94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E21E354-49D5-45B7-AEB4-34ECC7934C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81E1BE9-FEE9-433B-9FBE-1A8019F20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64733D-73CD-4EB0-836E-6BF157D1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9F20E6-7FB3-427A-A071-0F9BC15B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931C2B-2F00-45D6-B380-5F7B0143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507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CD64DF3-A603-49D8-A21B-A31B922E1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88652A6-C97A-4C27-AAB0-6025C46B2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8D4E51-86F8-49D4-BF1E-F680DDAFD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AD70E-F392-4948-B314-43394315EA0D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583EA8-9A99-4FDE-8BE8-98BCE4526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4153B0-1FFB-429E-86F6-2DF1B3163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32511-5A3C-418B-B414-994AE3E557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418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100 år sedan Första världskrigets slut - Historiska Media">
            <a:extLst>
              <a:ext uri="{FF2B5EF4-FFF2-40B4-BE49-F238E27FC236}">
                <a16:creationId xmlns:a16="http://schemas.microsoft.com/office/drawing/2014/main" id="{4525BC9A-ED6F-40BC-8C06-6C0E020BB5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1" r="14188" b="-1"/>
          <a:stretch/>
        </p:blipFill>
        <p:spPr bwMode="auto"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91B5F41-4268-4E63-B497-62C177473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pPr algn="l"/>
            <a:r>
              <a:rPr lang="sv-SE" sz="4400"/>
              <a:t>Första världskriget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B74483D-4D2F-40DD-8971-863987E10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5709565"/>
            <a:ext cx="5395975" cy="646785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Orsaker och inledningen </a:t>
            </a:r>
            <a:endParaRPr lang="sv-SE"/>
          </a:p>
        </p:txBody>
      </p:sp>
      <p:pic>
        <p:nvPicPr>
          <p:cNvPr id="1028" name="Picture 4" descr="Pedagogisk planering i Skolbanken: Första världskriget">
            <a:extLst>
              <a:ext uri="{FF2B5EF4-FFF2-40B4-BE49-F238E27FC236}">
                <a16:creationId xmlns:a16="http://schemas.microsoft.com/office/drawing/2014/main" id="{9ECCD340-CD21-4A7F-B224-2B1B8C63B6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0" r="-1" b="-1"/>
          <a:stretch/>
        </p:blipFill>
        <p:spPr bwMode="auto"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26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937AC3-4B97-417B-A5C8-F296F36FD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Kort om första världskriget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99FF97-232A-41D4-9362-D2FD5168F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Ett krig som varade mellan 1914-1918 (Fredsfördraget Versaillesfreden 1919) </a:t>
            </a:r>
          </a:p>
          <a:p>
            <a:endParaRPr lang="sv-SE" dirty="0"/>
          </a:p>
          <a:p>
            <a:r>
              <a:rPr lang="sv-SE" dirty="0"/>
              <a:t>Framförallt en europeisk konflikt (USA gick med 1917) – Men flera andra länder drogs in på grund av imperialismen</a:t>
            </a:r>
          </a:p>
          <a:p>
            <a:endParaRPr lang="sv-SE" dirty="0"/>
          </a:p>
          <a:p>
            <a:r>
              <a:rPr lang="sv-SE" dirty="0"/>
              <a:t>Första riktigt storskaliga kriget sedan Napoleonkriget, början av 1800-talet</a:t>
            </a:r>
          </a:p>
          <a:p>
            <a:endParaRPr lang="sv-SE" dirty="0"/>
          </a:p>
          <a:p>
            <a:r>
              <a:rPr lang="sv-SE" dirty="0"/>
              <a:t>Det första ”moderna kriget” där de industrialiserade går in i ett fullskaligt krig </a:t>
            </a:r>
          </a:p>
        </p:txBody>
      </p:sp>
    </p:spTree>
    <p:extLst>
      <p:ext uri="{BB962C8B-B14F-4D97-AF65-F5344CB8AC3E}">
        <p14:creationId xmlns:p14="http://schemas.microsoft.com/office/powerpoint/2010/main" val="349819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A72A0A9-3A58-442A-AB43-F4DE5FDDF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dirty="0"/>
              <a:t>Orsaker till första världskriget – Tillbakablick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9E4A63-9C43-4402-91D5-3E8278FB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5410199" cy="4844375"/>
          </a:xfrm>
        </p:spPr>
        <p:txBody>
          <a:bodyPr>
            <a:normAutofit/>
          </a:bodyPr>
          <a:lstStyle/>
          <a:p>
            <a:r>
              <a:rPr lang="sv-SE" sz="1800" dirty="0"/>
              <a:t>Nationalistiska idealet – Nationen före allt, våra intressen före allt </a:t>
            </a:r>
          </a:p>
          <a:p>
            <a:endParaRPr lang="sv-SE" sz="1800" dirty="0"/>
          </a:p>
          <a:p>
            <a:r>
              <a:rPr lang="sv-SE" sz="1800" dirty="0"/>
              <a:t>Industrialiseringen av Europa – konflikter av marknadsdominans </a:t>
            </a:r>
          </a:p>
          <a:p>
            <a:endParaRPr lang="sv-SE" sz="1800" dirty="0"/>
          </a:p>
          <a:p>
            <a:r>
              <a:rPr lang="sv-SE" sz="1800" dirty="0"/>
              <a:t>Imperialismen – Vilja att vidga sina imperier och få tillgång till tillgångar skapade förakt mot de andra stormakterna i Europa </a:t>
            </a:r>
          </a:p>
          <a:p>
            <a:endParaRPr lang="sv-SE" sz="1800" dirty="0"/>
          </a:p>
          <a:p>
            <a:r>
              <a:rPr lang="sv-SE" sz="1800" dirty="0"/>
              <a:t>Revanschvilja från vissa nationer – Fransk-tyska-kriget 1870-1871</a:t>
            </a:r>
          </a:p>
          <a:p>
            <a:endParaRPr lang="sv-SE" sz="1800" dirty="0"/>
          </a:p>
          <a:p>
            <a:r>
              <a:rPr lang="sv-SE" sz="1800" dirty="0"/>
              <a:t>Ett starkt paktbildande, alliansbildande i Europa – Oro för sin egna säkerhet </a:t>
            </a:r>
          </a:p>
          <a:p>
            <a:endParaRPr lang="sv-SE" sz="1400" dirty="0"/>
          </a:p>
          <a:p>
            <a:endParaRPr lang="sv-SE" sz="1400" dirty="0"/>
          </a:p>
        </p:txBody>
      </p:sp>
      <p:pic>
        <p:nvPicPr>
          <p:cNvPr id="1026" name="Picture 2" descr="Nationalism utlöste första världskriget | Historia | SO-rummet">
            <a:extLst>
              <a:ext uri="{FF2B5EF4-FFF2-40B4-BE49-F238E27FC236}">
                <a16:creationId xmlns:a16="http://schemas.microsoft.com/office/drawing/2014/main" id="{FFA3F913-F09F-47C6-AE18-AA4D840E1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" b="-1"/>
          <a:stretch/>
        </p:blipFill>
        <p:spPr bwMode="auto"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996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C5CC5C-F13D-4465-9E54-8E7369F2F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Europa 1914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E06850-41E5-4FA1-9162-ABD08A106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F1B7CEB-AD21-4E6E-83AA-A678E50FD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91" y="1244645"/>
            <a:ext cx="10304417" cy="551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868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2BC7065-CA23-465A-B3F6-783EBD6FB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dirty="0"/>
              <a:t>Skotten i Sarajevo – Den tändande gnistan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685CC9-2E72-4044-AC98-E51C7E5F2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5389879" cy="4631015"/>
          </a:xfrm>
        </p:spPr>
        <p:txBody>
          <a:bodyPr>
            <a:normAutofit/>
          </a:bodyPr>
          <a:lstStyle/>
          <a:p>
            <a:r>
              <a:rPr lang="sv-SE" sz="2000" dirty="0"/>
              <a:t>Den österrikiska tronföljaren Franz Ferdinand blir skjuten på öppen gata i staden Sarajevo av en serbisk nationalist – Gavrilo Princip </a:t>
            </a:r>
          </a:p>
          <a:p>
            <a:endParaRPr lang="sv-SE" sz="2000" dirty="0"/>
          </a:p>
          <a:p>
            <a:r>
              <a:rPr lang="sv-SE" sz="2000" dirty="0"/>
              <a:t>Skapade tumult i Europa vilket resulterade i att riket Österrike-Ungern förklarar krig mot Serbien </a:t>
            </a:r>
          </a:p>
          <a:p>
            <a:endParaRPr lang="sv-SE" sz="2000" dirty="0"/>
          </a:p>
          <a:p>
            <a:r>
              <a:rPr lang="sv-SE" sz="2000" dirty="0"/>
              <a:t>Serbien var under den här tiden en allierad med Ryssland som mobiliserade sin armé för att komma till understöd </a:t>
            </a:r>
          </a:p>
          <a:p>
            <a:endParaRPr lang="sv-SE" sz="2000" dirty="0"/>
          </a:p>
          <a:p>
            <a:r>
              <a:rPr lang="sv-SE" sz="2000" dirty="0"/>
              <a:t>Tyskland förklarar krig mot Ryssland </a:t>
            </a:r>
          </a:p>
        </p:txBody>
      </p:sp>
      <p:pic>
        <p:nvPicPr>
          <p:cNvPr id="2050" name="Picture 2" descr="Skotten i Sarajevo - attentatet som startade första världskriget | Historia  | SO-rummet">
            <a:extLst>
              <a:ext uri="{FF2B5EF4-FFF2-40B4-BE49-F238E27FC236}">
                <a16:creationId xmlns:a16="http://schemas.microsoft.com/office/drawing/2014/main" id="{A9C8EB64-4E06-4DAA-840A-F1202FC37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" b="-1"/>
          <a:stretch/>
        </p:blipFill>
        <p:spPr bwMode="auto"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378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7CBA1D0-0CA2-4A14-B1F8-7147CC7D0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sz="4100"/>
              <a:t>Den svarta veckan – Europa går in i ett fullskaligt krig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ADC7CA-7CD1-44C5-9844-57671CB93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sv-SE" sz="1900" dirty="0"/>
              <a:t>28 juli 1914 – Österrike-Ungern förklarar krig mot Serbien </a:t>
            </a:r>
          </a:p>
          <a:p>
            <a:endParaRPr lang="sv-SE" sz="1900" dirty="0"/>
          </a:p>
          <a:p>
            <a:r>
              <a:rPr lang="sv-SE" sz="1900" dirty="0"/>
              <a:t>1 augusti 1914 – Tyskland förklarar krig mot Ryssland (enligt trippelalliansen) </a:t>
            </a:r>
          </a:p>
          <a:p>
            <a:endParaRPr lang="sv-SE" sz="1900" dirty="0"/>
          </a:p>
          <a:p>
            <a:r>
              <a:rPr lang="sv-SE" sz="1900" dirty="0"/>
              <a:t> 3 augusti 1914 – Tyskland förklarar krig mot Frankrike </a:t>
            </a:r>
          </a:p>
          <a:p>
            <a:endParaRPr lang="sv-SE" sz="1900" dirty="0"/>
          </a:p>
          <a:p>
            <a:r>
              <a:rPr lang="sv-SE" sz="1900" dirty="0"/>
              <a:t>4 augusti 1914 – Storbritannien förklarar krig mot Tyskland </a:t>
            </a:r>
          </a:p>
        </p:txBody>
      </p:sp>
      <p:pic>
        <p:nvPicPr>
          <p:cNvPr id="3074" name="Picture 2" descr="Svarta veckan: Europas stormakter förklarar krig - Historiska Media">
            <a:extLst>
              <a:ext uri="{FF2B5EF4-FFF2-40B4-BE49-F238E27FC236}">
                <a16:creationId xmlns:a16="http://schemas.microsoft.com/office/drawing/2014/main" id="{F15BCD7F-4663-4103-A061-71560C8BB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9" r="13992" b="-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30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C6FE46-7279-4A81-BF17-FD14CA9DF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I de inledande faserna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E19B59-5791-4997-992A-27895F45B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sv-SE" sz="2000" dirty="0"/>
              <a:t>Eftersom det blev en kedjeeffekt på grund av militära allianser – Alla stödde sina alliansländer, de visste inte riktigt varför de krigade – Nationalistisk anda </a:t>
            </a:r>
          </a:p>
          <a:p>
            <a:pPr marL="0" indent="0">
              <a:buNone/>
            </a:pPr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Många trodde det skulle bli en kortvarigt krig – Slutade med ett krig som pågick i fyra år och som kostade 9 miljoner människoliv </a:t>
            </a:r>
          </a:p>
        </p:txBody>
      </p:sp>
      <p:pic>
        <p:nvPicPr>
          <p:cNvPr id="4098" name="Picture 2" descr="Den Svarta Veckan som inledde Första Världskriget » Nya Arbetartidningen">
            <a:extLst>
              <a:ext uri="{FF2B5EF4-FFF2-40B4-BE49-F238E27FC236}">
                <a16:creationId xmlns:a16="http://schemas.microsoft.com/office/drawing/2014/main" id="{C2ABC9AF-36DA-410E-8E80-3505DCDAB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5" r="15092" b="-2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958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303</Words>
  <Application>Microsoft Office PowerPoint</Application>
  <PresentationFormat>Bredbild</PresentationFormat>
  <Paragraphs>42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Första världskriget </vt:lpstr>
      <vt:lpstr>Kort om första världskriget </vt:lpstr>
      <vt:lpstr>Orsaker till första världskriget – Tillbakablick </vt:lpstr>
      <vt:lpstr>Europa 1914</vt:lpstr>
      <vt:lpstr>Skotten i Sarajevo – Den tändande gnistan </vt:lpstr>
      <vt:lpstr>Den svarta veckan – Europa går in i ett fullskaligt krig </vt:lpstr>
      <vt:lpstr>I de inledande faserna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Första världskriget </dc:title>
  <dc:creator>Joakim Jideström</dc:creator>
  <cp:lastModifiedBy>Joakim Jideström</cp:lastModifiedBy>
  <cp:revision>2</cp:revision>
  <dcterms:created xsi:type="dcterms:W3CDTF">2022-03-08T07:29:33Z</dcterms:created>
  <dcterms:modified xsi:type="dcterms:W3CDTF">2026-03-19T08:41:04Z</dcterms:modified>
</cp:coreProperties>
</file>