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4" r:id="rId7"/>
    <p:sldId id="261" r:id="rId8"/>
    <p:sldId id="263" r:id="rId9"/>
    <p:sldId id="262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2-04T10:07:21.977" v="180" actId="20577"/>
      <pc:docMkLst>
        <pc:docMk/>
      </pc:docMkLst>
      <pc:sldChg chg="addSp modSp mod setBg">
        <pc:chgData name="Joakim Jideström" userId="55301464-3ae5-4df5-b584-5e5b60ec0c1b" providerId="ADAL" clId="{55BEA114-65DF-4831-B0DA-3F089B9AB1A6}" dt="2026-02-04T10:07:21.977" v="180" actId="20577"/>
        <pc:sldMkLst>
          <pc:docMk/>
          <pc:sldMk cId="1753456501" sldId="262"/>
        </pc:sldMkLst>
        <pc:spChg chg="mo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2" creationId="{0D39DFCE-6D5A-44CF-DB62-2D6E1BAD81D9}"/>
          </ac:spMkLst>
        </pc:spChg>
        <pc:spChg chg="mod">
          <ac:chgData name="Joakim Jideström" userId="55301464-3ae5-4df5-b584-5e5b60ec0c1b" providerId="ADAL" clId="{55BEA114-65DF-4831-B0DA-3F089B9AB1A6}" dt="2026-02-04T10:07:21.977" v="180" actId="20577"/>
          <ac:spMkLst>
            <pc:docMk/>
            <pc:sldMk cId="1753456501" sldId="262"/>
            <ac:spMk id="3" creationId="{A25C02D7-3026-8506-DEDA-5A6229266D78}"/>
          </ac:spMkLst>
        </pc:spChg>
        <pc:spChg chg="ad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8" creationId="{DEE2AD96-B495-4E06-9291-B71706F728CB}"/>
          </ac:spMkLst>
        </pc:spChg>
        <pc:spChg chg="ad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10" creationId="{53CF6D67-C5A8-4ADD-9E8E-1E38CA1D3166}"/>
          </ac:spMkLst>
        </pc:spChg>
        <pc:spChg chg="ad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12" creationId="{86909FA0-B515-4681-B7A8-FA281D133B94}"/>
          </ac:spMkLst>
        </pc:spChg>
        <pc:spChg chg="ad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14" creationId="{21C9FE86-FCC3-4A31-AA1C-C882262B7FE7}"/>
          </ac:spMkLst>
        </pc:spChg>
        <pc:spChg chg="ad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16" creationId="{7D96243B-ECED-4B71-8E06-AE9A285EAD20}"/>
          </ac:spMkLst>
        </pc:spChg>
        <pc:spChg chg="add">
          <ac:chgData name="Joakim Jideström" userId="55301464-3ae5-4df5-b584-5e5b60ec0c1b" providerId="ADAL" clId="{55BEA114-65DF-4831-B0DA-3F089B9AB1A6}" dt="2026-02-04T10:05:44.431" v="78" actId="26606"/>
          <ac:spMkLst>
            <pc:docMk/>
            <pc:sldMk cId="1753456501" sldId="262"/>
            <ac:spMk id="18" creationId="{A09989E4-EFDC-4A90-A633-E0525FB413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9B9F9-CF9E-4083-B163-F783B76099A0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EB858-C90A-4A00-8C30-B154E5EFF0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597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EB858-C90A-4A00-8C30-B154E5EFF01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376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6A2FA-6830-8947-CD66-368EBC635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FE14094-A8AD-23A1-9FD3-CF7FBA58A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986C6E-4C03-E40A-64AA-77D5FDE3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C0D0BD-B31A-4B20-3A0A-42E519EF7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4028A9C-8083-132F-4B5A-A35EAEED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16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A74FBE-B447-E430-1C68-F5DCD6603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563E41-FCDD-94F3-6AB9-A097B9383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6E3764-AE55-B886-B7EA-BF0312498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F4D574-0180-1CA3-473A-75EDC420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40E4D7-7C3A-68F1-1F24-F07658C89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962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72373F-F654-7CCB-394D-BF4211A8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46F4E2-2278-1A38-379F-7DF24F52B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E61646-A41F-E214-8CE5-8BB35287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D3B4B8-F142-93E6-24A4-A0C3546E4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9B8949E-E29F-B78E-E1D5-7B8AF804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058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28E19C-6201-C7EE-7734-A4459E787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A6D4DE-346E-4C7E-F7F8-2A2B829C7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289408A-631A-D3C0-EFE2-AD2D14B31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93FEF9-44C1-38C3-0A1A-35CA92BD4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9E7A8C-12A6-CD68-0D4F-E79EC6D4B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D194C28-861A-5661-91B8-2FC0C8EE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075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74C275-24D5-AE68-C4A5-9B946693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15E9936-97DC-570F-B89E-0608027B9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23D5076-E604-7EA1-3E0F-4EBB992B7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4BF8ACB-34C9-75AB-FF46-84EFB970E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D28FA53-D2CA-4D43-8003-598226BB8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D3F1F79-6F3B-974B-9FF3-92C3C59AF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A275A77-C851-C76A-EC57-70CDF630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A045E87-5871-3F57-15D4-511F939B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71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22191E-A3E7-8329-C7C3-D86F6F4FA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7F21C8A-8ADC-50EB-8122-A2BA886F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6E396D7-7531-769C-CFEE-34E3D364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4A8B0EC-F986-3658-B375-9DED337E1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827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16F880B-8D35-E137-3D12-EF4479779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0FA5DC8-47DA-5041-CC53-96AEB553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2FE1725-A41F-8ED3-D14B-DB4C8C850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521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EF8657-405E-BB68-6FC4-EBEB8756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F2E32B-B6EC-461A-EC54-588E7DFB4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EA5A704-221B-4839-9B30-AFEA27802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6160FDB-00F4-E8C4-383C-572AE2A92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FA7548A-41CA-F2D5-012D-3C26C7A7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2C471C-DE7A-AF19-DE83-62FFFA63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444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50F843-355B-F608-A2E2-6A03571C9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FEB1467-80D2-2407-2656-D8915B0DE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DF7716B-F704-B57E-A3DF-8BDADB503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6CAE59-1DEE-3D74-C3AF-CE1D87EC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F93ACC8-A818-5009-D007-F50CCA9DF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1839C2C-52F5-1EE9-EC99-5DD85371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0301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41C42E-17F1-631B-778F-EDDF87F5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8BC4676-F24D-53BE-F154-7DF9AC666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D6F011-C6BA-7970-C21B-930AA60F5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753242-C9CA-072E-6FF5-41C2A878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34A813-F35B-9516-7A04-04A67E81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333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2DD9F6F-18B8-1FFB-83E2-F0E84F26BD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11A9C6-7CB3-88BD-1D02-1619C9D52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8DE20C2-F954-0264-8DD5-C2C7D6F88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DF96A7-BA8D-67DE-CD37-50A68E6D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6C1C89-43CE-DD2B-6AAE-5A0D79383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243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CF6CA96-CB58-D030-9C85-5B4CF7ABC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73C75F-F6B2-4F41-C5B9-319FE7F88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C6E3F7-AFA7-16D7-9AE1-672E635DFB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708F7-4D03-4181-8EA4-D2024C2CB1CA}" type="datetimeFigureOut">
              <a:rPr lang="sv-SE" smtClean="0"/>
              <a:t>2026-02-04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EE318C-A69F-D0A6-28C5-83B2E23C9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800F51-4A7A-2A21-FE96-D82E05DFF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766337-D6D0-457E-A09A-32E8B6C262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889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C4D1C9-0B78-588C-CA3A-C67DB4B9D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Språkfilosofi, argumentationsanalys – Sammanfattning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DAE5CF4-EF04-4D29-FCC9-2BF59E5CD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Vad har vi gått igenom?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827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7DCA6C4-544C-901A-5625-D6A705E2B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Språkfilosofi – Definitioner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63E3EB-054B-3489-FCDD-2A511EDB5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6772" y="152400"/>
            <a:ext cx="6237514" cy="6520543"/>
          </a:xfrm>
        </p:spPr>
        <p:txBody>
          <a:bodyPr anchor="ctr">
            <a:normAutofit/>
          </a:bodyPr>
          <a:lstStyle/>
          <a:p>
            <a:r>
              <a:rPr lang="sv-SE" sz="2400" dirty="0"/>
              <a:t>Lexikalisk definition - Lexikalisk definition grundar sig på att vi definierar ett begrepp utifrån hur vi använder ordet i språket </a:t>
            </a:r>
          </a:p>
          <a:p>
            <a:endParaRPr lang="sv-SE" sz="2400" dirty="0"/>
          </a:p>
          <a:p>
            <a:r>
              <a:rPr lang="sv-SE" sz="2400" dirty="0" err="1"/>
              <a:t>Stipulativ</a:t>
            </a:r>
            <a:r>
              <a:rPr lang="sv-SE" sz="2400" dirty="0"/>
              <a:t> definition - Man definierar ett begrepp för ett visst sammanhang – För att skapa tydlighet </a:t>
            </a:r>
          </a:p>
          <a:p>
            <a:endParaRPr lang="sv-SE" sz="2400" dirty="0"/>
          </a:p>
          <a:p>
            <a:r>
              <a:rPr lang="sv-SE" sz="2400" dirty="0" err="1"/>
              <a:t>Persuasiv</a:t>
            </a:r>
            <a:r>
              <a:rPr lang="sv-SE" sz="2400" dirty="0"/>
              <a:t> definition - En definition där personen som definierar ett begrepp försöker övertyga mottagaren </a:t>
            </a:r>
          </a:p>
          <a:p>
            <a:endParaRPr lang="sv-SE" sz="2400" dirty="0"/>
          </a:p>
          <a:p>
            <a:r>
              <a:rPr lang="sv-SE" sz="2400" dirty="0"/>
              <a:t>Ostensiv definition - Man visar ett objekt eller exemplifierar vad man syftar till för att konkretisera ett begrepp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217511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A622531-A141-03A6-8906-A9DB4C492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Språkfilosofi – Sakpåståenden eller värdepåståenden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1CAF7A-E4D8-FE00-EF80-D0B835205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886" y="185057"/>
            <a:ext cx="6150428" cy="6335485"/>
          </a:xfrm>
        </p:spPr>
        <p:txBody>
          <a:bodyPr anchor="ctr">
            <a:normAutofit/>
          </a:bodyPr>
          <a:lstStyle/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Deskriptiva satser/</a:t>
            </a:r>
            <a:r>
              <a:rPr lang="sv-SE" sz="2000" dirty="0" err="1"/>
              <a:t>sakpåståenden</a:t>
            </a:r>
            <a:r>
              <a:rPr lang="sv-SE" sz="2000" dirty="0"/>
              <a:t> är beskrivande satser – Försöker förklara hur ett sakförhållande är</a:t>
            </a:r>
          </a:p>
          <a:p>
            <a:endParaRPr lang="sv-SE" sz="2000" dirty="0"/>
          </a:p>
          <a:p>
            <a:r>
              <a:rPr lang="sv-SE" sz="2000" dirty="0"/>
              <a:t>Deskriptiva satser/</a:t>
            </a:r>
            <a:r>
              <a:rPr lang="sv-SE" sz="2000" dirty="0" err="1"/>
              <a:t>sakpåståenden</a:t>
            </a:r>
            <a:r>
              <a:rPr lang="sv-SE" sz="2000" dirty="0"/>
              <a:t> har ett sanningsvärde – De kan alltså vara sanna eller falska</a:t>
            </a:r>
          </a:p>
          <a:p>
            <a:endParaRPr lang="sv-SE" sz="2000" dirty="0"/>
          </a:p>
          <a:p>
            <a:r>
              <a:rPr lang="sv-SE" sz="2000" dirty="0"/>
              <a:t>Expressiva/</a:t>
            </a:r>
            <a:r>
              <a:rPr lang="sv-SE" sz="2000" dirty="0" err="1"/>
              <a:t>preskriptiva</a:t>
            </a:r>
            <a:r>
              <a:rPr lang="sv-SE" sz="2000" dirty="0"/>
              <a:t> satser/värdepåståenden är satser som uttrycker uppmaningar/värderingar/känslor </a:t>
            </a:r>
          </a:p>
          <a:p>
            <a:endParaRPr lang="sv-SE" sz="2000" dirty="0"/>
          </a:p>
          <a:p>
            <a:r>
              <a:rPr lang="sv-SE" sz="2000" dirty="0"/>
              <a:t> Expressiva/</a:t>
            </a:r>
            <a:r>
              <a:rPr lang="sv-SE" sz="2000" dirty="0" err="1"/>
              <a:t>preskriptiva</a:t>
            </a:r>
            <a:r>
              <a:rPr lang="sv-SE" sz="2000" dirty="0"/>
              <a:t> satser/värdepåståenden saknar sanningsvärde – De kan inte vara sanna eller falska. De kan däremot vara rimliga och man kan acceptera ett värdepåstående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81749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1AA698F-E28C-F724-E402-EA64B856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Argumentationstyper – Deduktiva 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FEAE94-0096-AA4C-1207-9E5A87FF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15" y="1807029"/>
            <a:ext cx="10809514" cy="4615542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Deduktiva argument är argument där slutsatsen </a:t>
            </a:r>
            <a:r>
              <a:rPr lang="sv-SE" sz="2000" b="1" dirty="0"/>
              <a:t>måste </a:t>
            </a:r>
            <a:r>
              <a:rPr lang="sv-SE" sz="2000" dirty="0"/>
              <a:t>följa ur </a:t>
            </a:r>
            <a:r>
              <a:rPr lang="sv-SE" sz="2000" b="1" dirty="0"/>
              <a:t>premisserna </a:t>
            </a:r>
            <a:r>
              <a:rPr lang="sv-SE" sz="2000" dirty="0"/>
              <a:t>om premisserna är sanna eller att vi accepterar dem. </a:t>
            </a:r>
            <a:endParaRPr lang="sv-SE" sz="2000" b="1" dirty="0"/>
          </a:p>
          <a:p>
            <a:endParaRPr lang="sv-SE" sz="2000" b="1" dirty="0"/>
          </a:p>
          <a:p>
            <a:r>
              <a:rPr lang="sv-SE" sz="2000" dirty="0"/>
              <a:t>Vi bedömer deduktiva argument utifrån dess </a:t>
            </a:r>
            <a:r>
              <a:rPr lang="sv-SE" sz="2000" b="1" dirty="0"/>
              <a:t>logiska giltighet </a:t>
            </a:r>
            <a:r>
              <a:rPr lang="sv-SE" sz="2000" dirty="0"/>
              <a:t>och om </a:t>
            </a:r>
            <a:r>
              <a:rPr lang="sv-SE" sz="2000" b="1" dirty="0"/>
              <a:t>premisser är sanna</a:t>
            </a:r>
          </a:p>
          <a:p>
            <a:endParaRPr lang="sv-SE" sz="2000" b="1" dirty="0"/>
          </a:p>
          <a:p>
            <a:r>
              <a:rPr lang="sv-SE" sz="2000" dirty="0"/>
              <a:t>Ett </a:t>
            </a:r>
            <a:r>
              <a:rPr lang="sv-SE" sz="2000" b="1" dirty="0"/>
              <a:t>sunt argument </a:t>
            </a:r>
            <a:r>
              <a:rPr lang="sv-SE" sz="2000" dirty="0"/>
              <a:t>är ett deduktivt argument som är där premisserna är sanna och det är logiskt giltigt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P1: Alla fåglar lägger ägg </a:t>
            </a:r>
          </a:p>
          <a:p>
            <a:pPr marL="0" indent="0">
              <a:buNone/>
            </a:pPr>
            <a:r>
              <a:rPr lang="sv-SE" sz="2000" dirty="0"/>
              <a:t>P2: Kråkan är en fågel </a:t>
            </a:r>
          </a:p>
          <a:p>
            <a:pPr marL="0" indent="0">
              <a:buNone/>
            </a:pPr>
            <a:r>
              <a:rPr lang="sv-SE" sz="2000" dirty="0"/>
              <a:t>S: Kråkan lägger ägg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Ett deduktivt argument kan innehålla värdepåståenden </a:t>
            </a:r>
          </a:p>
        </p:txBody>
      </p:sp>
    </p:spTree>
    <p:extLst>
      <p:ext uri="{BB962C8B-B14F-4D97-AF65-F5344CB8AC3E}">
        <p14:creationId xmlns:p14="http://schemas.microsoft.com/office/powerpoint/2010/main" val="3097746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89111-C7F2-2A24-BD82-D07A8EC42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77ADDEF-2B7A-810F-29D2-A69AC851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Argumentationstyper – Induktiva 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4B109D-792B-1EC7-9470-5329395D4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730828"/>
            <a:ext cx="11221020" cy="4669971"/>
          </a:xfrm>
        </p:spPr>
        <p:txBody>
          <a:bodyPr anchor="ctr">
            <a:normAutofit/>
          </a:bodyPr>
          <a:lstStyle/>
          <a:p>
            <a:r>
              <a:rPr lang="sv-SE" sz="1800" b="1" dirty="0"/>
              <a:t>Induktiva argument </a:t>
            </a:r>
            <a:r>
              <a:rPr lang="sv-SE" sz="1800" dirty="0"/>
              <a:t>är ofta mer empiriskt (undersökande) grundade argument som ger stöd åt en slutsats.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Vi bedömer induktiva argument utifrån premissernas förmåga att styrka slutsatsen/göra slutsatsen mer sannolik </a:t>
            </a:r>
          </a:p>
          <a:p>
            <a:endParaRPr lang="sv-SE" sz="1800" dirty="0"/>
          </a:p>
          <a:p>
            <a:r>
              <a:rPr lang="sv-SE" sz="1800" dirty="0"/>
              <a:t>Till skillnad från deduktiva argument gör inte induktiva argument anspråk på att </a:t>
            </a:r>
          </a:p>
          <a:p>
            <a:endParaRPr lang="sv-SE" sz="1800" dirty="0"/>
          </a:p>
          <a:p>
            <a:r>
              <a:rPr lang="sv-SE" sz="1800" dirty="0"/>
              <a:t>Går att analysera utifrån begreppen </a:t>
            </a:r>
            <a:r>
              <a:rPr lang="sv-SE" sz="1800" b="1" dirty="0"/>
              <a:t>hållbarhet och relevans </a:t>
            </a:r>
            <a:endParaRPr lang="sv-SE" sz="1800" dirty="0"/>
          </a:p>
          <a:p>
            <a:endParaRPr lang="sv-SE" sz="1800" dirty="0"/>
          </a:p>
          <a:p>
            <a:pPr marL="0" indent="0">
              <a:buNone/>
            </a:pPr>
            <a:r>
              <a:rPr lang="sv-SE" sz="1800" dirty="0"/>
              <a:t>P1: De flesta som röker kommer får hälsoproblem </a:t>
            </a:r>
          </a:p>
          <a:p>
            <a:pPr marL="0" indent="0">
              <a:buNone/>
            </a:pPr>
            <a:r>
              <a:rPr lang="sv-SE" sz="1800" dirty="0"/>
              <a:t>P2: Gunilla röker </a:t>
            </a:r>
          </a:p>
          <a:p>
            <a:pPr marL="0" indent="0">
              <a:buNone/>
            </a:pPr>
            <a:r>
              <a:rPr lang="sv-SE" sz="1800" dirty="0"/>
              <a:t>S: Gunilla kommer få hälsoproblem </a:t>
            </a:r>
          </a:p>
        </p:txBody>
      </p:sp>
    </p:spTree>
    <p:extLst>
      <p:ext uri="{BB962C8B-B14F-4D97-AF65-F5344CB8AC3E}">
        <p14:creationId xmlns:p14="http://schemas.microsoft.com/office/powerpoint/2010/main" val="311334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DD70D51-E12E-D3F3-2ED5-69356A68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Humes lag – Inga värdepåståenden från sakpåståenden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BCD390-F498-DCA2-8D1B-AA522B0A8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b="1" dirty="0"/>
              <a:t>Humes lag </a:t>
            </a:r>
            <a:r>
              <a:rPr lang="sv-SE" sz="2000" dirty="0"/>
              <a:t>säger: Du kan inte härleda värdepåståenden från </a:t>
            </a:r>
            <a:r>
              <a:rPr lang="sv-SE" sz="2000" dirty="0" err="1"/>
              <a:t>sakpåståenden</a:t>
            </a:r>
            <a:r>
              <a:rPr lang="sv-SE" sz="2000" dirty="0"/>
              <a:t>, det måste finnas någon premiss som är ett värdepåstående för att slutsatsen ska vara en värdepåstående </a:t>
            </a:r>
          </a:p>
          <a:p>
            <a:endParaRPr lang="sv-SE" sz="2000" dirty="0"/>
          </a:p>
          <a:p>
            <a:r>
              <a:rPr lang="sv-SE" sz="2000" b="1" dirty="0"/>
              <a:t>Implicit premiss: </a:t>
            </a:r>
            <a:r>
              <a:rPr lang="sv-SE" sz="2000" dirty="0"/>
              <a:t>En premiss som inte nämns explicit av skribenten men som för sammanhanget antas gälla </a:t>
            </a:r>
          </a:p>
          <a:p>
            <a:endParaRPr lang="sv-SE" sz="2000" b="1" dirty="0"/>
          </a:p>
          <a:p>
            <a:endParaRPr lang="sv-SE" sz="2000" b="1" dirty="0"/>
          </a:p>
        </p:txBody>
      </p:sp>
    </p:spTree>
    <p:extLst>
      <p:ext uri="{BB962C8B-B14F-4D97-AF65-F5344CB8AC3E}">
        <p14:creationId xmlns:p14="http://schemas.microsoft.com/office/powerpoint/2010/main" val="352892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DC309FE-6CEF-4EED-6FB6-2601F69BA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Argumentationsanalys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FC130A-6C8E-CEA7-8D44-D1D47B92A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22744"/>
            <a:ext cx="11027228" cy="4940717"/>
          </a:xfrm>
        </p:spPr>
        <p:txBody>
          <a:bodyPr anchor="ctr">
            <a:normAutofit/>
          </a:bodyPr>
          <a:lstStyle/>
          <a:p>
            <a:r>
              <a:rPr lang="sv-SE" dirty="0"/>
              <a:t>När vi analyserar mer komplex argumentation behöver göra följande </a:t>
            </a:r>
          </a:p>
          <a:p>
            <a:endParaRPr lang="sv-SE" dirty="0"/>
          </a:p>
          <a:p>
            <a:pPr>
              <a:buFontTx/>
              <a:buChar char="-"/>
            </a:pPr>
            <a:r>
              <a:rPr lang="sv-SE" dirty="0"/>
              <a:t>Ta ut tesen till argumentationen </a:t>
            </a:r>
          </a:p>
          <a:p>
            <a:pPr>
              <a:buFontTx/>
              <a:buChar char="-"/>
            </a:pPr>
            <a:r>
              <a:rPr lang="sv-SE" dirty="0"/>
              <a:t>Identifiera vilka argument skribenten har kopplat till tesen </a:t>
            </a:r>
          </a:p>
          <a:p>
            <a:pPr>
              <a:buFontTx/>
              <a:buChar char="-"/>
            </a:pPr>
            <a:r>
              <a:rPr lang="sv-SE" dirty="0"/>
              <a:t>Värdera dessa argument </a:t>
            </a:r>
          </a:p>
          <a:p>
            <a:pPr>
              <a:buFontTx/>
              <a:buChar char="-"/>
            </a:pPr>
            <a:r>
              <a:rPr lang="sv-SE" dirty="0"/>
              <a:t>Göra en generell bedömning om vi vill stödja tesen </a:t>
            </a:r>
          </a:p>
        </p:txBody>
      </p:sp>
    </p:spTree>
    <p:extLst>
      <p:ext uri="{BB962C8B-B14F-4D97-AF65-F5344CB8AC3E}">
        <p14:creationId xmlns:p14="http://schemas.microsoft.com/office/powerpoint/2010/main" val="723414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363C5D-E283-3B79-2183-61DCDE821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A2EE6EB-6FD9-D964-B101-87E352C16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Argumentationsanalys fort. – Hållbarhet och relevans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E9CF07-2B97-6795-D068-6EBD6D4A9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07029"/>
            <a:ext cx="11155706" cy="46155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400" dirty="0"/>
              <a:t>När vi bedömer argumentation kan vi analysera argument (primärt induktiva argument) utifrån analysdelarna </a:t>
            </a:r>
            <a:r>
              <a:rPr lang="sv-SE" sz="2400" b="1" dirty="0"/>
              <a:t>Hållbarhet och Relevans</a:t>
            </a:r>
            <a:endParaRPr lang="sv-SE" sz="2400" dirty="0"/>
          </a:p>
          <a:p>
            <a:pPr marL="0" indent="0">
              <a:buNone/>
            </a:pPr>
            <a:endParaRPr lang="sv-SE" sz="2400" b="1" dirty="0"/>
          </a:p>
          <a:p>
            <a:pPr marL="0" indent="0">
              <a:buNone/>
            </a:pPr>
            <a:r>
              <a:rPr lang="sv-SE" sz="2400" b="1" dirty="0"/>
              <a:t>-Hållbarhet</a:t>
            </a:r>
            <a:r>
              <a:rPr lang="sv-SE" sz="2400" dirty="0"/>
              <a:t>: Analysen om ett påstående/argument är sant, rimligt eller sannolikt  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-</a:t>
            </a:r>
            <a:r>
              <a:rPr lang="sv-SE" sz="2400" b="1" dirty="0"/>
              <a:t>Relevans</a:t>
            </a:r>
            <a:r>
              <a:rPr lang="sv-SE" sz="2400" dirty="0"/>
              <a:t>: Analysen om ett påstående/argument är relevant i relation till ens tes eller påstående </a:t>
            </a:r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635844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D39DFCE-6D5A-44CF-DB62-2D6E1BAD8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3400">
                <a:solidFill>
                  <a:srgbClr val="FFFFFF"/>
                </a:solidFill>
              </a:rPr>
              <a:t>Argumentationsanalys fort. – Argumentationsfel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5C02D7-3026-8506-DEDA-5A6229266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Det är nyttigt att ha koll på några klassiska argumentationsfel – Samtliga av dessa argument är antingen inte logiskt giltiga </a:t>
            </a:r>
          </a:p>
          <a:p>
            <a:r>
              <a:rPr lang="sv-SE" sz="2000" dirty="0" err="1"/>
              <a:t>T.ex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-Karaktärsargument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-Cirkelargument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-Majoritetsargument 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-Post hoc-argument – </a:t>
            </a:r>
            <a:r>
              <a:rPr lang="sv-SE" sz="2000"/>
              <a:t>Falsk orsakssamband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753456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500</Words>
  <Application>Microsoft Office PowerPoint</Application>
  <PresentationFormat>Bredbild</PresentationFormat>
  <Paragraphs>75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Språkfilosofi, argumentationsanalys – Sammanfattning </vt:lpstr>
      <vt:lpstr>Språkfilosofi – Definitioner </vt:lpstr>
      <vt:lpstr>Språkfilosofi – Sakpåståenden eller värdepåståenden </vt:lpstr>
      <vt:lpstr>Argumentationstyper – Deduktiva argument </vt:lpstr>
      <vt:lpstr>Argumentationstyper – Induktiva argument </vt:lpstr>
      <vt:lpstr>Humes lag – Inga värdepåståenden från sakpåståenden </vt:lpstr>
      <vt:lpstr>Argumentationsanalys </vt:lpstr>
      <vt:lpstr>Argumentationsanalys fort. – Hållbarhet och relevans  </vt:lpstr>
      <vt:lpstr>Argumentationsanalys fort. – Argumentationsfel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2026-02-04T05:39:39Z</dcterms:created>
  <dcterms:modified xsi:type="dcterms:W3CDTF">2026-02-04T10:07:28Z</dcterms:modified>
</cp:coreProperties>
</file>