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3425D1-C64E-4BEF-B482-BA4EFF4F1CB5}" v="2" dt="2026-02-02T09:12:26.6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undo custSel modSld">
      <pc:chgData name="Joakim Jideström" userId="55301464-3ae5-4df5-b584-5e5b60ec0c1b" providerId="ADAL" clId="{55BEA114-65DF-4831-B0DA-3F089B9AB1A6}" dt="2026-02-02T10:11:32.049" v="921" actId="20577"/>
      <pc:docMkLst>
        <pc:docMk/>
      </pc:docMkLst>
      <pc:sldChg chg="modSp mod">
        <pc:chgData name="Joakim Jideström" userId="55301464-3ae5-4df5-b584-5e5b60ec0c1b" providerId="ADAL" clId="{55BEA114-65DF-4831-B0DA-3F089B9AB1A6}" dt="2026-01-27T06:52:55.358" v="1" actId="20577"/>
        <pc:sldMkLst>
          <pc:docMk/>
          <pc:sldMk cId="810227099" sldId="258"/>
        </pc:sldMkLst>
        <pc:spChg chg="mod">
          <ac:chgData name="Joakim Jideström" userId="55301464-3ae5-4df5-b584-5e5b60ec0c1b" providerId="ADAL" clId="{55BEA114-65DF-4831-B0DA-3F089B9AB1A6}" dt="2026-01-27T06:52:55.358" v="1" actId="20577"/>
          <ac:spMkLst>
            <pc:docMk/>
            <pc:sldMk cId="810227099" sldId="258"/>
            <ac:spMk id="3" creationId="{1F73F095-8978-18F1-1F1D-05C00FBDC5C1}"/>
          </ac:spMkLst>
        </pc:spChg>
      </pc:sldChg>
      <pc:sldChg chg="modSp mod">
        <pc:chgData name="Joakim Jideström" userId="55301464-3ae5-4df5-b584-5e5b60ec0c1b" providerId="ADAL" clId="{55BEA114-65DF-4831-B0DA-3F089B9AB1A6}" dt="2026-02-02T09:06:24.470" v="138" actId="20577"/>
        <pc:sldMkLst>
          <pc:docMk/>
          <pc:sldMk cId="3619509504" sldId="260"/>
        </pc:sldMkLst>
        <pc:spChg chg="mod">
          <ac:chgData name="Joakim Jideström" userId="55301464-3ae5-4df5-b584-5e5b60ec0c1b" providerId="ADAL" clId="{55BEA114-65DF-4831-B0DA-3F089B9AB1A6}" dt="2026-02-02T09:06:24.470" v="138" actId="20577"/>
          <ac:spMkLst>
            <pc:docMk/>
            <pc:sldMk cId="3619509504" sldId="260"/>
            <ac:spMk id="3" creationId="{70A57143-5988-00DB-C204-23F77F18ED38}"/>
          </ac:spMkLst>
        </pc:spChg>
      </pc:sldChg>
      <pc:sldChg chg="modSp mod">
        <pc:chgData name="Joakim Jideström" userId="55301464-3ae5-4df5-b584-5e5b60ec0c1b" providerId="ADAL" clId="{55BEA114-65DF-4831-B0DA-3F089B9AB1A6}" dt="2026-02-02T09:08:34.841" v="368" actId="20577"/>
        <pc:sldMkLst>
          <pc:docMk/>
          <pc:sldMk cId="872527130" sldId="261"/>
        </pc:sldMkLst>
        <pc:spChg chg="mod">
          <ac:chgData name="Joakim Jideström" userId="55301464-3ae5-4df5-b584-5e5b60ec0c1b" providerId="ADAL" clId="{55BEA114-65DF-4831-B0DA-3F089B9AB1A6}" dt="2026-02-02T09:08:34.841" v="368" actId="20577"/>
          <ac:spMkLst>
            <pc:docMk/>
            <pc:sldMk cId="872527130" sldId="261"/>
            <ac:spMk id="3" creationId="{3D5F166A-C0D2-C481-B750-C5721BE8D11F}"/>
          </ac:spMkLst>
        </pc:spChg>
      </pc:sldChg>
      <pc:sldChg chg="modSp mod">
        <pc:chgData name="Joakim Jideström" userId="55301464-3ae5-4df5-b584-5e5b60ec0c1b" providerId="ADAL" clId="{55BEA114-65DF-4831-B0DA-3F089B9AB1A6}" dt="2026-02-02T09:09:30.327" v="516" actId="20577"/>
        <pc:sldMkLst>
          <pc:docMk/>
          <pc:sldMk cId="3098464698" sldId="262"/>
        </pc:sldMkLst>
        <pc:spChg chg="mod">
          <ac:chgData name="Joakim Jideström" userId="55301464-3ae5-4df5-b584-5e5b60ec0c1b" providerId="ADAL" clId="{55BEA114-65DF-4831-B0DA-3F089B9AB1A6}" dt="2026-02-02T09:09:30.327" v="516" actId="20577"/>
          <ac:spMkLst>
            <pc:docMk/>
            <pc:sldMk cId="3098464698" sldId="262"/>
            <ac:spMk id="3" creationId="{EE3F69D3-3BD5-A7C5-E7FA-F2F98BC68656}"/>
          </ac:spMkLst>
        </pc:spChg>
      </pc:sldChg>
      <pc:sldChg chg="modSp mod">
        <pc:chgData name="Joakim Jideström" userId="55301464-3ae5-4df5-b584-5e5b60ec0c1b" providerId="ADAL" clId="{55BEA114-65DF-4831-B0DA-3F089B9AB1A6}" dt="2026-02-02T09:12:26.635" v="669"/>
        <pc:sldMkLst>
          <pc:docMk/>
          <pc:sldMk cId="3744277012" sldId="263"/>
        </pc:sldMkLst>
        <pc:spChg chg="mod">
          <ac:chgData name="Joakim Jideström" userId="55301464-3ae5-4df5-b584-5e5b60ec0c1b" providerId="ADAL" clId="{55BEA114-65DF-4831-B0DA-3F089B9AB1A6}" dt="2026-02-02T09:12:26.635" v="669"/>
          <ac:spMkLst>
            <pc:docMk/>
            <pc:sldMk cId="3744277012" sldId="263"/>
            <ac:spMk id="3" creationId="{5D6283F0-4ADE-20A7-7BDF-B0C3416A7032}"/>
          </ac:spMkLst>
        </pc:spChg>
      </pc:sldChg>
      <pc:sldChg chg="modSp mod">
        <pc:chgData name="Joakim Jideström" userId="55301464-3ae5-4df5-b584-5e5b60ec0c1b" providerId="ADAL" clId="{55BEA114-65DF-4831-B0DA-3F089B9AB1A6}" dt="2026-02-02T10:11:32.049" v="921" actId="20577"/>
        <pc:sldMkLst>
          <pc:docMk/>
          <pc:sldMk cId="4157257668" sldId="264"/>
        </pc:sldMkLst>
        <pc:spChg chg="mod">
          <ac:chgData name="Joakim Jideström" userId="55301464-3ae5-4df5-b584-5e5b60ec0c1b" providerId="ADAL" clId="{55BEA114-65DF-4831-B0DA-3F089B9AB1A6}" dt="2026-02-02T10:11:32.049" v="921" actId="20577"/>
          <ac:spMkLst>
            <pc:docMk/>
            <pc:sldMk cId="4157257668" sldId="264"/>
            <ac:spMk id="3" creationId="{F2906E92-389D-987D-34E0-4A29FB78F20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F0DC8-C0AB-4F36-98AB-04FD171EB677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44F756-3364-4904-8655-45A28A27B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6078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4F756-3364-4904-8655-45A28A27BB8E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0171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B342A9-97D6-5C24-1F2C-7DB005840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D231CDB-6A37-BD2F-A9A4-4B459A0D0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AB049E0-67AC-034D-4B71-CAB311135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17A63-1DFF-4D6B-BE74-1CB2F5817155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1B1B8A9-B3B4-6CCC-858B-8D1711479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5F9877E-DD4A-0A4C-0DA9-D91AE82CD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DA87-E860-4FB3-8A00-D8F9FD088D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9401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57F694-54FB-68DD-0BB0-E2784DCDE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E048303-EFE2-28BA-A4D8-CE323BA75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7983F00-8B69-A7DA-FF04-1C5C9798A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17A63-1DFF-4D6B-BE74-1CB2F5817155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79F8A53-E65C-3DC2-A887-032F20D85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82128C0-0F91-8260-1175-A87F208B5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DA87-E860-4FB3-8A00-D8F9FD088D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7911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4084BA-CD61-5CDF-F2F1-C77E8C7C9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314DE18-9284-DC58-2885-67B18A183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72C0C5-B1BE-00BB-55B2-F4172FDCB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17A63-1DFF-4D6B-BE74-1CB2F5817155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0729059-D2AF-B7EE-1D8A-C0687E281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8CB1534-8089-750F-0334-3A13DB938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DA87-E860-4FB3-8A00-D8F9FD088D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92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EA9A8A-E0E4-8E35-66F5-4FC468DEC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061F906-A8D0-DD33-2404-AACCBFD5B1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723982B-CC9F-7546-A0EA-B3FFA007D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DA922ED-7E91-291A-9C07-3173BB69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17A63-1DFF-4D6B-BE74-1CB2F5817155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38A55DB-7811-A7DD-EADB-C548FF34D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EC152AC-3EA8-26A0-C32D-9C824EB36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DA87-E860-4FB3-8A00-D8F9FD088D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3976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5B4219-99DF-0C7E-35D1-84FD49D72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186041B-2246-9834-48D5-242D9DC17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0554700-ED6B-3641-A045-6DF9CB11A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3E7188F-82C7-C413-DE31-C251E3730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F8CA1B0-F587-0E70-F3AF-8CEFD9C9E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BD9FDC1-0EED-43EE-655D-DA497AF6D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17A63-1DFF-4D6B-BE74-1CB2F5817155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B45B283-D6BE-6F17-D677-ACF534407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D3E7E0B-8266-91E3-E707-06F61A729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DA87-E860-4FB3-8A00-D8F9FD088D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8528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51D68F-2830-8723-E5C4-28F238C6C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539CC4A-256F-6C11-BC19-A556E36CB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17A63-1DFF-4D6B-BE74-1CB2F5817155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CA72335-2E94-4961-8880-67D780403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06076C3-963D-C36D-28BA-9573798FE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DA87-E860-4FB3-8A00-D8F9FD088D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46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CBE194F-1F4D-9E32-D99E-9571C6AA1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17A63-1DFF-4D6B-BE74-1CB2F5817155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7F0A45B-5E69-C331-4FD6-D000D5F92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7ECD89A-B562-11C3-7486-054467062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DA87-E860-4FB3-8A00-D8F9FD088D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051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BA6405-1FB8-0ADB-16D1-C7BB0C992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234F1A-81A0-B446-2C4B-25B495449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D1B4914-8A55-3177-DDE1-82680D38C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C073B9B-6D2C-CAAA-C34C-93DBE050C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17A63-1DFF-4D6B-BE74-1CB2F5817155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95A4308-23A4-9333-4FCE-DB0DC8162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464A45-4DE4-D90E-5627-DF88850CE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DA87-E860-4FB3-8A00-D8F9FD088D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816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887EB0-E0E8-5A6A-395D-623D600EA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2F7AF90-82A8-E1DA-45E1-CEC68345E3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17F878A-4B09-A33C-F35A-A5B39095AE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CE71330-88EF-CB2D-6A6B-6EBC8056B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17A63-1DFF-4D6B-BE74-1CB2F5817155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7657651-3A64-A295-1C60-877FBD7B2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50E7E90-72A5-99F8-7AFB-BA000AA08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DA87-E860-4FB3-8A00-D8F9FD088D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4409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6E045C-9E6B-8D33-CAA5-A50F7D6D5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692B9D7-BE6E-147F-ECFB-66B45DAA1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12990BB-4316-39DE-00E7-C36639F48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17A63-1DFF-4D6B-BE74-1CB2F5817155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DB0B26F-58D4-A1EE-F017-6B87E11A1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2EDC781-1D03-CA58-1203-C057DC6D2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DA87-E860-4FB3-8A00-D8F9FD088D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6396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CAFD5F1-EB61-8011-5670-E6AF37A07F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498A7DA-7F62-9538-BAF8-BC1B2AA24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FBD7D7D-52F7-D1BB-68C4-2ABB79DF5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17A63-1DFF-4D6B-BE74-1CB2F5817155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636729-A493-918B-A0CF-179487337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CFFCEB7-CA90-B2C8-743F-33D66825E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DA87-E860-4FB3-8A00-D8F9FD088D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645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02E3203-8F71-37C5-4F58-CDEF0061F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1C2A517-CC5B-CFE2-CB2E-35404557D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F475A12-7F59-BD9B-1F48-5FE1B1914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E17A63-1DFF-4D6B-BE74-1CB2F5817155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5A653FC-D4EC-6938-FF8C-A8069218AB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45AD5D-40A4-1372-0946-D698E2531F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6BDA87-E860-4FB3-8A00-D8F9FD088D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882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1040AFF-411C-8F47-C87C-28EDC5FC5D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Argumentationsfel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6779C45-F4CC-7261-2C10-93595532DD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Hur identifierar vi dåliga argument?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584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AE3CC77-7745-1736-0A98-B0A0047BF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Argumentation är en komplex process – Ibland blir det fel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3C78CE0-E197-F2AA-4D36-67E169A08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457" y="1885279"/>
            <a:ext cx="11538857" cy="4461092"/>
          </a:xfrm>
        </p:spPr>
        <p:txBody>
          <a:bodyPr anchor="ctr">
            <a:normAutofit/>
          </a:bodyPr>
          <a:lstStyle/>
          <a:p>
            <a:r>
              <a:rPr lang="sv-SE" dirty="0"/>
              <a:t>När man argumenterar är det viktigt att följer filosofins krav på stringens och tydlighet </a:t>
            </a:r>
          </a:p>
          <a:p>
            <a:endParaRPr lang="sv-SE" dirty="0"/>
          </a:p>
          <a:p>
            <a:r>
              <a:rPr lang="sv-SE" dirty="0"/>
              <a:t>Ofta när man argumenterar kan man argumentera på ett sätt som inte följer logikens lagar eller att ens argument är ett felslut </a:t>
            </a:r>
          </a:p>
          <a:p>
            <a:endParaRPr lang="sv-SE" dirty="0"/>
          </a:p>
          <a:p>
            <a:r>
              <a:rPr lang="sv-SE" dirty="0"/>
              <a:t>Därför bör vi vara uppmärksamma på vilka argumentationsfel som kan dyka upp </a:t>
            </a:r>
          </a:p>
        </p:txBody>
      </p:sp>
    </p:spTree>
    <p:extLst>
      <p:ext uri="{BB962C8B-B14F-4D97-AF65-F5344CB8AC3E}">
        <p14:creationId xmlns:p14="http://schemas.microsoft.com/office/powerpoint/2010/main" val="585376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67DC15-12FB-9A78-8E15-33EF5B7B4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Argumentationsfel 1 – Logiskt felslut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F73F095-8978-18F1-1F1D-05C00FBDC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dirty="0"/>
              <a:t>Slutsatsen följer inte av premisserna – De allra flesta argumentationsfel har ett logiskt felslut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 err="1"/>
              <a:t>T.ex</a:t>
            </a:r>
            <a:r>
              <a:rPr lang="sv-SE" sz="2000" dirty="0"/>
              <a:t> </a:t>
            </a:r>
          </a:p>
          <a:p>
            <a:pPr marL="0" indent="0">
              <a:buNone/>
            </a:pPr>
            <a:r>
              <a:rPr lang="sv-SE" sz="2000" dirty="0"/>
              <a:t>-Det regna igår, det regnar idag, det kommer regna imorgon </a:t>
            </a:r>
          </a:p>
          <a:p>
            <a:endParaRPr lang="sv-SE" sz="2000" dirty="0"/>
          </a:p>
          <a:p>
            <a:pPr marL="0" indent="0">
              <a:buNone/>
            </a:pPr>
            <a:r>
              <a:rPr lang="sv-SE" sz="2000" dirty="0"/>
              <a:t>-Han är sportig och gillar innebandy alltså är han också duktig på basket </a:t>
            </a:r>
          </a:p>
        </p:txBody>
      </p:sp>
    </p:spTree>
    <p:extLst>
      <p:ext uri="{BB962C8B-B14F-4D97-AF65-F5344CB8AC3E}">
        <p14:creationId xmlns:p14="http://schemas.microsoft.com/office/powerpoint/2010/main" val="810227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1D6EC2E-E500-F45C-2A9B-B8D4A3550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Argumentationsfel 2 – Majoritetsargument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1F025FC-02E9-6F49-25FC-BD55D9F8C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dirty="0"/>
              <a:t>Ett argument som refererar till en faktisk eller falsk majoritet </a:t>
            </a:r>
          </a:p>
          <a:p>
            <a:endParaRPr lang="sv-SE" sz="2000" dirty="0"/>
          </a:p>
          <a:p>
            <a:r>
              <a:rPr lang="sv-SE" sz="2000" dirty="0" err="1"/>
              <a:t>T.ex</a:t>
            </a:r>
            <a:endParaRPr lang="sv-SE" sz="2000" dirty="0"/>
          </a:p>
          <a:p>
            <a:endParaRPr lang="sv-SE" sz="2000" dirty="0"/>
          </a:p>
          <a:p>
            <a:pPr marL="0" indent="0">
              <a:buNone/>
            </a:pPr>
            <a:r>
              <a:rPr lang="sv-SE" sz="2000" dirty="0"/>
              <a:t>-Majoriteten av USA:s befolkning är kristna därför har kristendomen rätt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-I Sverige är flest ateister därför måste ateismen vara rätt </a:t>
            </a:r>
          </a:p>
        </p:txBody>
      </p:sp>
    </p:spTree>
    <p:extLst>
      <p:ext uri="{BB962C8B-B14F-4D97-AF65-F5344CB8AC3E}">
        <p14:creationId xmlns:p14="http://schemas.microsoft.com/office/powerpoint/2010/main" val="1162265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23B2CAA-AD3A-D3B0-1772-01CCE1EC8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Argumentationsfel 3 – Auktoritetsargument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0A57143-5988-00DB-C204-23F77F18E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dirty="0"/>
              <a:t>Ett argument som grundas på auktoritet och inte sakförhållanden</a:t>
            </a:r>
          </a:p>
          <a:p>
            <a:endParaRPr lang="sv-SE" sz="2000" dirty="0"/>
          </a:p>
          <a:p>
            <a:r>
              <a:rPr lang="sv-SE" sz="2000" dirty="0" err="1"/>
              <a:t>T.ex</a:t>
            </a:r>
            <a:r>
              <a:rPr lang="sv-SE" sz="2000" dirty="0"/>
              <a:t>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-Min pappa har sagt att fotboll är den bästa sporten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-Platon sa att det viktigaste i livet är gymnastik och filosofi 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619509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C0F8B1D-FFFB-DFF6-3C6C-0E34F48AC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Argumentationsfel 4 – Post hoc-argument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D5F166A-C0D2-C481-B750-C5721BE8D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dirty="0"/>
              <a:t>Ett falskt orsakssamband</a:t>
            </a:r>
          </a:p>
          <a:p>
            <a:endParaRPr lang="sv-SE" sz="2000" dirty="0"/>
          </a:p>
          <a:p>
            <a:r>
              <a:rPr lang="sv-SE" sz="2000" dirty="0" err="1"/>
              <a:t>T.ex</a:t>
            </a:r>
            <a:r>
              <a:rPr lang="sv-SE" sz="2000" dirty="0"/>
              <a:t>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-Jag tog ett vaccin på måndagen och blev sjuk på torsdagen alltså gjorde vaccinet min sjuk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-Ni sänkte skatterna och nu är det högre arbetslöshet än någonsin, sänkta skatter leder till arbetslöshet 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872527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D722886-01A3-6ABF-06E3-490B8F279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Argumentationsfel 5 – Karaktärsargument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3F69D3-3BD5-A7C5-E7FA-F2F98BC68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dirty="0"/>
              <a:t>Man drar karaktärsslutsatser utefter en egenskap </a:t>
            </a:r>
          </a:p>
          <a:p>
            <a:endParaRPr lang="sv-SE" sz="2000" dirty="0"/>
          </a:p>
          <a:p>
            <a:r>
              <a:rPr lang="sv-SE" sz="2000" dirty="0" err="1"/>
              <a:t>T.ex</a:t>
            </a:r>
            <a:r>
              <a:rPr lang="sv-SE" sz="2000" dirty="0"/>
              <a:t> </a:t>
            </a:r>
          </a:p>
          <a:p>
            <a:endParaRPr lang="sv-SE" sz="2000" dirty="0"/>
          </a:p>
          <a:p>
            <a:pPr marL="0" indent="0">
              <a:buNone/>
            </a:pPr>
            <a:r>
              <a:rPr lang="sv-SE" sz="2000" dirty="0"/>
              <a:t>-Donald </a:t>
            </a:r>
            <a:r>
              <a:rPr lang="sv-SE" sz="2000" dirty="0" err="1"/>
              <a:t>Trump</a:t>
            </a:r>
            <a:r>
              <a:rPr lang="sv-SE" sz="2000" dirty="0"/>
              <a:t> är en mansgris, han vet ingenting om politik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-Hon röstar på Vänsterpartiet, hon vet ingenting om ekonomi </a:t>
            </a:r>
          </a:p>
        </p:txBody>
      </p:sp>
    </p:spTree>
    <p:extLst>
      <p:ext uri="{BB962C8B-B14F-4D97-AF65-F5344CB8AC3E}">
        <p14:creationId xmlns:p14="http://schemas.microsoft.com/office/powerpoint/2010/main" val="3098464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FF05D62-E47A-BE83-90DE-DB17F18A6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Argumentationsfel 6 – Cirkelargument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D6283F0-4ADE-20A7-7BDF-B0C3416A7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dirty="0"/>
              <a:t>Vi använder vår slutsats för att motivera varför vi ska drar slutsatsen (Vi använder det vi vill visa för att visa det) </a:t>
            </a:r>
          </a:p>
          <a:p>
            <a:endParaRPr lang="sv-SE" sz="2000" dirty="0"/>
          </a:p>
          <a:p>
            <a:r>
              <a:rPr lang="sv-SE" sz="2000" dirty="0" err="1"/>
              <a:t>T.ex</a:t>
            </a:r>
            <a:endParaRPr lang="sv-SE" sz="2000" dirty="0"/>
          </a:p>
          <a:p>
            <a:endParaRPr lang="sv-SE" sz="2000" dirty="0"/>
          </a:p>
          <a:p>
            <a:pPr marL="0" indent="0">
              <a:buNone/>
            </a:pPr>
            <a:r>
              <a:rPr lang="sv-SE" sz="2000" dirty="0"/>
              <a:t>-Det är rationellt att acceptera den här ståndpunkten eftersom den är rimlig. Den är rimlig eftersom en rationell person accepterar den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-Vacciner är säkra eftersom de har godkänts av ansvariga myndigheter. Myndigheterna är ansvariga eftersom de bara godkänner säkra vacciner</a:t>
            </a:r>
          </a:p>
        </p:txBody>
      </p:sp>
    </p:spTree>
    <p:extLst>
      <p:ext uri="{BB962C8B-B14F-4D97-AF65-F5344CB8AC3E}">
        <p14:creationId xmlns:p14="http://schemas.microsoft.com/office/powerpoint/2010/main" val="3744277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413C4AB-64B4-2C78-114C-E5C8804E0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Argumentationsfel 7 – Okunskapsargumentet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2906E92-389D-987D-34E0-4A29FB78F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dirty="0"/>
              <a:t>Ett argument där man refererar till okunskap och därför drar man vissa slutsatser</a:t>
            </a:r>
          </a:p>
          <a:p>
            <a:endParaRPr lang="sv-SE" sz="2000" dirty="0"/>
          </a:p>
          <a:p>
            <a:r>
              <a:rPr lang="sv-SE" sz="2000" dirty="0" err="1"/>
              <a:t>T.ex</a:t>
            </a:r>
            <a:r>
              <a:rPr lang="sv-SE" sz="2000" dirty="0"/>
              <a:t>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-Jag har inte sett några bevis för att den här medicinen är farlig, därför är den inte det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-Jag kan  inte komma på en bättre lösning till problemet alltså måste den här vara </a:t>
            </a:r>
            <a:r>
              <a:rPr lang="sv-SE" sz="2000"/>
              <a:t>den bästa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4157257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11367</TotalTime>
  <Words>410</Words>
  <Application>Microsoft Office PowerPoint</Application>
  <PresentationFormat>Bredbild</PresentationFormat>
  <Paragraphs>64</Paragraphs>
  <Slides>9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Office-tema</vt:lpstr>
      <vt:lpstr>Argumentationsfel </vt:lpstr>
      <vt:lpstr>Argumentation är en komplex process – Ibland blir det fel</vt:lpstr>
      <vt:lpstr>Argumentationsfel 1 – Logiskt felslut</vt:lpstr>
      <vt:lpstr>Argumentationsfel 2 – Majoritetsargument </vt:lpstr>
      <vt:lpstr>Argumentationsfel 3 – Auktoritetsargument </vt:lpstr>
      <vt:lpstr>Argumentationsfel 4 – Post hoc-argument </vt:lpstr>
      <vt:lpstr>Argumentationsfel 5 – Karaktärsargument </vt:lpstr>
      <vt:lpstr>Argumentationsfel 6 – Cirkelargument </vt:lpstr>
      <vt:lpstr>Argumentationsfel 7 – Okunskapsargumentet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2025-06-02T12:02:56Z</dcterms:created>
  <dcterms:modified xsi:type="dcterms:W3CDTF">2026-02-02T10:11:33Z</dcterms:modified>
</cp:coreProperties>
</file>