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F34B9-BAB3-4041-86A4-2C4AD3D07AA9}" v="11" dt="2025-04-28T05:35:30.4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828BF8B3-C759-4407-A43D-45B99841F396}"/>
    <pc:docChg chg="custSel modSld">
      <pc:chgData name="Joakim Jideström" userId="55301464-3ae5-4df5-b584-5e5b60ec0c1b" providerId="ADAL" clId="{828BF8B3-C759-4407-A43D-45B99841F396}" dt="2024-01-10T10:49:33.754" v="32" actId="20577"/>
      <pc:docMkLst>
        <pc:docMk/>
      </pc:docMkLst>
      <pc:sldChg chg="modSp mod">
        <pc:chgData name="Joakim Jideström" userId="55301464-3ae5-4df5-b584-5e5b60ec0c1b" providerId="ADAL" clId="{828BF8B3-C759-4407-A43D-45B99841F396}" dt="2024-01-10T10:49:33.754" v="32" actId="20577"/>
        <pc:sldMkLst>
          <pc:docMk/>
          <pc:sldMk cId="653682928" sldId="257"/>
        </pc:sldMkLst>
      </pc:sldChg>
      <pc:sldChg chg="addSp modSp mod setBg">
        <pc:chgData name="Joakim Jideström" userId="55301464-3ae5-4df5-b584-5e5b60ec0c1b" providerId="ADAL" clId="{828BF8B3-C759-4407-A43D-45B99841F396}" dt="2023-01-13T08:01:07.700" v="4" actId="26606"/>
        <pc:sldMkLst>
          <pc:docMk/>
          <pc:sldMk cId="799606635" sldId="262"/>
        </pc:sldMkLst>
      </pc:sldChg>
      <pc:sldChg chg="addSp modSp mod setBg">
        <pc:chgData name="Joakim Jideström" userId="55301464-3ae5-4df5-b584-5e5b60ec0c1b" providerId="ADAL" clId="{828BF8B3-C759-4407-A43D-45B99841F396}" dt="2023-01-13T08:00:02.800" v="1" actId="26606"/>
        <pc:sldMkLst>
          <pc:docMk/>
          <pc:sldMk cId="3135947022" sldId="263"/>
        </pc:sldMkLst>
      </pc:sldChg>
    </pc:docChg>
  </pc:docChgLst>
  <pc:docChgLst>
    <pc:chgData name="Joakim Jideström" userId="55301464-3ae5-4df5-b584-5e5b60ec0c1b" providerId="ADAL" clId="{BEAF34B9-BAB3-4041-86A4-2C4AD3D07AA9}"/>
    <pc:docChg chg="undo custSel addSld modSld">
      <pc:chgData name="Joakim Jideström" userId="55301464-3ae5-4df5-b584-5e5b60ec0c1b" providerId="ADAL" clId="{BEAF34B9-BAB3-4041-86A4-2C4AD3D07AA9}" dt="2025-04-28T05:35:30.419" v="15" actId="1076"/>
      <pc:docMkLst>
        <pc:docMk/>
      </pc:docMkLst>
      <pc:sldChg chg="addSp delSp modSp new mod setBg">
        <pc:chgData name="Joakim Jideström" userId="55301464-3ae5-4df5-b584-5e5b60ec0c1b" providerId="ADAL" clId="{BEAF34B9-BAB3-4041-86A4-2C4AD3D07AA9}" dt="2025-04-28T05:35:30.419" v="15" actId="1076"/>
        <pc:sldMkLst>
          <pc:docMk/>
          <pc:sldMk cId="4011391630" sldId="268"/>
        </pc:sldMkLst>
        <pc:spChg chg="add del">
          <ac:chgData name="Joakim Jideström" userId="55301464-3ae5-4df5-b584-5e5b60ec0c1b" providerId="ADAL" clId="{BEAF34B9-BAB3-4041-86A4-2C4AD3D07AA9}" dt="2025-04-28T05:35:05.876" v="11" actId="26606"/>
          <ac:spMkLst>
            <pc:docMk/>
            <pc:sldMk cId="4011391630" sldId="268"/>
            <ac:spMk id="2" creationId="{8EFCF7D5-FA21-6C3C-F3CE-ADE906442AE4}"/>
          </ac:spMkLst>
        </pc:spChg>
        <pc:spChg chg="add del">
          <ac:chgData name="Joakim Jideström" userId="55301464-3ae5-4df5-b584-5e5b60ec0c1b" providerId="ADAL" clId="{BEAF34B9-BAB3-4041-86A4-2C4AD3D07AA9}" dt="2025-04-28T05:35:05.876" v="11" actId="26606"/>
          <ac:spMkLst>
            <pc:docMk/>
            <pc:sldMk cId="4011391630" sldId="268"/>
            <ac:spMk id="3" creationId="{79F95662-C7FA-A363-818D-4E6763E08789}"/>
          </ac:spMkLst>
        </pc:spChg>
        <pc:spChg chg="add del">
          <ac:chgData name="Joakim Jideström" userId="55301464-3ae5-4df5-b584-5e5b60ec0c1b" providerId="ADAL" clId="{BEAF34B9-BAB3-4041-86A4-2C4AD3D07AA9}" dt="2025-04-28T05:35:05.876" v="11" actId="26606"/>
          <ac:spMkLst>
            <pc:docMk/>
            <pc:sldMk cId="4011391630" sldId="268"/>
            <ac:spMk id="1031" creationId="{42A4FC2C-047E-45A5-965D-8E1E3BF09BC6}"/>
          </ac:spMkLst>
        </pc:spChg>
        <pc:picChg chg="add mod">
          <ac:chgData name="Joakim Jideström" userId="55301464-3ae5-4df5-b584-5e5b60ec0c1b" providerId="ADAL" clId="{BEAF34B9-BAB3-4041-86A4-2C4AD3D07AA9}" dt="2025-04-28T05:35:30.419" v="15" actId="1076"/>
          <ac:picMkLst>
            <pc:docMk/>
            <pc:sldMk cId="4011391630" sldId="268"/>
            <ac:picMk id="1026" creationId="{8D71C814-B711-C90D-87E1-C4EDA5E72BA9}"/>
          </ac:picMkLst>
        </pc:picChg>
      </pc:sldChg>
      <pc:sldChg chg="addSp delSp modSp new mod setBg">
        <pc:chgData name="Joakim Jideström" userId="55301464-3ae5-4df5-b584-5e5b60ec0c1b" providerId="ADAL" clId="{BEAF34B9-BAB3-4041-86A4-2C4AD3D07AA9}" dt="2025-04-28T05:34:57.660" v="7" actId="26606"/>
        <pc:sldMkLst>
          <pc:docMk/>
          <pc:sldMk cId="3287011503" sldId="269"/>
        </pc:sldMkLst>
        <pc:spChg chg="del">
          <ac:chgData name="Joakim Jideström" userId="55301464-3ae5-4df5-b584-5e5b60ec0c1b" providerId="ADAL" clId="{BEAF34B9-BAB3-4041-86A4-2C4AD3D07AA9}" dt="2025-04-28T05:34:57.660" v="7" actId="26606"/>
          <ac:spMkLst>
            <pc:docMk/>
            <pc:sldMk cId="3287011503" sldId="269"/>
            <ac:spMk id="2" creationId="{DD6BEE4E-7813-A452-64A2-4637880FA521}"/>
          </ac:spMkLst>
        </pc:spChg>
        <pc:spChg chg="del">
          <ac:chgData name="Joakim Jideström" userId="55301464-3ae5-4df5-b584-5e5b60ec0c1b" providerId="ADAL" clId="{BEAF34B9-BAB3-4041-86A4-2C4AD3D07AA9}" dt="2025-04-28T05:34:57.660" v="7" actId="26606"/>
          <ac:spMkLst>
            <pc:docMk/>
            <pc:sldMk cId="3287011503" sldId="269"/>
            <ac:spMk id="3" creationId="{46175A3B-0CDE-8DB9-9DC2-A130E770C45E}"/>
          </ac:spMkLst>
        </pc:spChg>
        <pc:spChg chg="add">
          <ac:chgData name="Joakim Jideström" userId="55301464-3ae5-4df5-b584-5e5b60ec0c1b" providerId="ADAL" clId="{BEAF34B9-BAB3-4041-86A4-2C4AD3D07AA9}" dt="2025-04-28T05:34:57.660" v="7" actId="26606"/>
          <ac:spMkLst>
            <pc:docMk/>
            <pc:sldMk cId="3287011503" sldId="269"/>
            <ac:spMk id="2055" creationId="{42A4FC2C-047E-45A5-965D-8E1E3BF09BC6}"/>
          </ac:spMkLst>
        </pc:spChg>
        <pc:picChg chg="add mod">
          <ac:chgData name="Joakim Jideström" userId="55301464-3ae5-4df5-b584-5e5b60ec0c1b" providerId="ADAL" clId="{BEAF34B9-BAB3-4041-86A4-2C4AD3D07AA9}" dt="2025-04-28T05:34:57.660" v="7" actId="26606"/>
          <ac:picMkLst>
            <pc:docMk/>
            <pc:sldMk cId="3287011503" sldId="269"/>
            <ac:picMk id="2050" creationId="{422679CA-3EEA-4209-1BD2-56B63EAD65A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77126F-D80E-4EDE-A941-EB05F3900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A71C7EA-4A56-4374-9568-374A007F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FFDD39B-11EF-4913-8AC4-485547179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FC31A9-4891-4E08-8957-2122FA492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E647F8-9257-4E81-8135-603CCC409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8318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4DCE10-D4B2-4D64-B8F9-78A0392A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1BF3C9-C8B0-4467-8E98-14C40318A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2F5AEF3-C5E2-4FE0-BF7B-D89FA1F5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F0E0E6-6C6F-4C4B-9039-B59119588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32C2B8-0FBF-4868-8420-00DE2FA55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003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DA48E4-978C-436C-8A1D-18C64F21D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919C116-F870-43DD-A975-62ED9C59A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EDAB97C-2B45-49F3-A647-A963469A9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810047-E5BB-418C-AE55-118CBABFA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F13EFC-B59F-4912-9E87-C5CBF1070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3920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A4001A-4CB9-4B87-B7AF-8E6F6402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183F11-8589-4133-BA98-7038A8720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7B01C59-C084-4E97-AD34-619800F89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A80D0F6-B36A-44F3-9249-FBF2729B3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EECD392-B462-486D-B629-EED11219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B293275-491C-4C27-A7E4-4263CAC0D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134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2B5EB9-465A-4485-848F-EB47776B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97FE0F8-0CB7-417B-AEE6-855DCA717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6417941-3452-4D6C-B0F9-8FDC7095B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80AF431-CBEB-433D-9E36-EA0A47A6C5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29D7326-423F-4EB4-A2CF-2D807D0C3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D29AFA6-E1D7-4AF3-9775-25114B0C2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267B09F-54A0-4FE4-B53F-CF7828EE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2CCDF62-967B-4B85-A1A7-10572370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192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12BF46-AF80-4A46-993E-04B7E8682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6D4195F-9EB5-428A-9F7A-8BB5A20E0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B122821-C701-458F-A6D6-42F5A081C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8689EFB-91F1-41A1-8622-16699F9D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0880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A5D0D5B-E897-482B-87FC-FACAE8243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D79B214-9E0F-44D4-942B-0EFCCB693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DD94EB8-E289-4B77-9D40-12C3B8018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331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120099-7A4D-42D3-8CC1-7596C9F3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AA5393-C4A4-43FF-BD13-637D7E115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7A58CE-9EDA-4E87-A44E-3846D5971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091F59D-B707-4FE6-A5F3-548FF372B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AC125E9-92BB-48D5-B87E-4C9D5C74C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D27DE5C-304A-4F9A-BF82-BA8A01330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040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D7A59E-C138-443F-AEE6-D86FB0D11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EF41365-5DE9-4A98-824E-77F15A0B69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814C598-8061-4661-A1FC-A67DBD066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536C7C2-D77F-4425-800D-927751BD1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39D68FC-7D9F-4C76-BA8A-78B981BFD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7F714DA-F02C-4281-B0DC-1FA6DE76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9829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7437C6-F213-450A-8BAD-94F138EF2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646EB78-7FB6-43D9-917C-3AA4695A4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331615-A200-41AC-9A6D-06DB27E14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9D57A0-98C2-46F9-9798-9095F0B43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03E8920-1AC8-4E44-B45C-7910AFB27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780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0F5BAC5-07BE-4543-A889-D6C80D45B0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E4E0866-4CE5-4145-A471-F99A67ADB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73A57A-00BB-4917-97BA-6735EC1D2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C00B2D-1699-414F-B428-DC03D7F5A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8A61AE8-16B1-4836-B95B-F87AE4F1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836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F2CFD73-49FD-489E-82ED-D15A8A92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92EC2C-9AF6-40B8-8224-AE62CBE05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2A4966-C33A-4B1E-A33F-3F97F073D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97093-A1CE-47E2-B652-D2422C26630D}" type="datetimeFigureOut">
              <a:rPr lang="sv-SE" smtClean="0"/>
              <a:t>2025-04-28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43152B-FCC8-44A9-9CF3-6D16EC643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ACE0C5-8DC7-436F-9199-EBB3B002B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647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545A66-1556-4557-A61A-4E1082A15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Historiebruk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C5638EE-5457-4B0B-8801-BB238AAC5E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Hur använder vi historia för olika syften? </a:t>
            </a:r>
          </a:p>
        </p:txBody>
      </p:sp>
      <p:pic>
        <p:nvPicPr>
          <p:cNvPr id="1026" name="Picture 2" descr="Nationalism och historiebruk | Forum för levande historia">
            <a:extLst>
              <a:ext uri="{FF2B5EF4-FFF2-40B4-BE49-F238E27FC236}">
                <a16:creationId xmlns:a16="http://schemas.microsoft.com/office/drawing/2014/main" id="{DB774FDB-686A-465A-BFC2-C6C6BE00A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90842"/>
            <a:ext cx="5831840" cy="227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ustav III (staty) – Wikipedia">
            <a:extLst>
              <a:ext uri="{FF2B5EF4-FFF2-40B4-BE49-F238E27FC236}">
                <a16:creationId xmlns:a16="http://schemas.microsoft.com/office/drawing/2014/main" id="{EF0A123F-1154-4F15-BD1B-8C2985B0F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285" y="1600200"/>
            <a:ext cx="3104515" cy="466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unt Rushmore - Wikipedia">
            <a:extLst>
              <a:ext uri="{FF2B5EF4-FFF2-40B4-BE49-F238E27FC236}">
                <a16:creationId xmlns:a16="http://schemas.microsoft.com/office/drawing/2014/main" id="{EDC4489E-EBA7-4DC6-AF53-A95397633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768" y="4066016"/>
            <a:ext cx="4105896" cy="279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52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344683-B7A4-4118-82F7-4A72673C7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FD28D3-84AE-4606-BAF1-13D96F63C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Historiebruk innebär hur vi människor använder/använt historia genom historien</a:t>
            </a:r>
          </a:p>
          <a:p>
            <a:endParaRPr lang="sv-SE" dirty="0"/>
          </a:p>
          <a:p>
            <a:r>
              <a:rPr lang="sv-SE" dirty="0"/>
              <a:t>Historia har använts i massor olika syften – För att stärka något</a:t>
            </a:r>
            <a:r>
              <a:rPr lang="sv-SE"/>
              <a:t>, försvaga </a:t>
            </a:r>
            <a:r>
              <a:rPr lang="sv-SE" dirty="0"/>
              <a:t>något, eller peka på samband, lära </a:t>
            </a:r>
            <a:r>
              <a:rPr lang="sv-SE"/>
              <a:t>sig något</a:t>
            </a:r>
            <a:endParaRPr lang="sv-SE" dirty="0"/>
          </a:p>
          <a:p>
            <a:endParaRPr lang="sv-SE" dirty="0"/>
          </a:p>
          <a:p>
            <a:r>
              <a:rPr lang="sv-SE" dirty="0"/>
              <a:t>Historia är runtomkring oss hela tiden utan att vi tänker på det – Ofta har det också ett syfte att det är där</a:t>
            </a:r>
          </a:p>
        </p:txBody>
      </p:sp>
    </p:spTree>
    <p:extLst>
      <p:ext uri="{BB962C8B-B14F-4D97-AF65-F5344CB8AC3E}">
        <p14:creationId xmlns:p14="http://schemas.microsoft.com/office/powerpoint/2010/main" val="653682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60E4A0-7CD1-416F-A8EC-46F5D7CB0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3C68F-FB81-4EE4-B96B-F7141CB00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2050" name="Picture 2" descr="Sandwich Chives, Wasa , 37G | Handla enkelt online | Mat.se">
            <a:extLst>
              <a:ext uri="{FF2B5EF4-FFF2-40B4-BE49-F238E27FC236}">
                <a16:creationId xmlns:a16="http://schemas.microsoft.com/office/drawing/2014/main" id="{A7BFAE6C-6B44-47E9-BC9E-D8AF3B97F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" y="1428115"/>
            <a:ext cx="5064760" cy="506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arl XII:s staty i Kungsträdgården | SFV">
            <a:extLst>
              <a:ext uri="{FF2B5EF4-FFF2-40B4-BE49-F238E27FC236}">
                <a16:creationId xmlns:a16="http://schemas.microsoft.com/office/drawing/2014/main" id="{74E812DE-0A55-4B39-8728-5F1217240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237" y="681037"/>
            <a:ext cx="4221071" cy="575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168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EAEC64-3D74-4475-B7AA-C1D6865F0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BC9238-C1AE-4FEA-A195-F4D9F5EC2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icture 2" descr="Nationalism och historiebruk | Forum för levande historia">
            <a:extLst>
              <a:ext uri="{FF2B5EF4-FFF2-40B4-BE49-F238E27FC236}">
                <a16:creationId xmlns:a16="http://schemas.microsoft.com/office/drawing/2014/main" id="{86C2DAD5-D1D8-4127-9260-84AAEE536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9" y="1381054"/>
            <a:ext cx="7582611" cy="296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ISTORIEBRUK OCH IMPERIALISM Inför prov v. 51 Flashcards | Quizlet">
            <a:extLst>
              <a:ext uri="{FF2B5EF4-FFF2-40B4-BE49-F238E27FC236}">
                <a16:creationId xmlns:a16="http://schemas.microsoft.com/office/drawing/2014/main" id="{3241FEA4-ED13-4182-BB1B-2D4A51E8C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447" y="3039132"/>
            <a:ext cx="4762500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840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46EF5E-957B-478F-B32D-B22CF6EAE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75CAE422-19BA-48E7-9FD1-05DBFBF4C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53363" y="992822"/>
            <a:ext cx="6485273" cy="4872355"/>
          </a:xfrm>
        </p:spPr>
      </p:pic>
    </p:spTree>
    <p:extLst>
      <p:ext uri="{BB962C8B-B14F-4D97-AF65-F5344CB8AC3E}">
        <p14:creationId xmlns:p14="http://schemas.microsoft.com/office/powerpoint/2010/main" val="1905559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FCF7D5-FA21-6C3C-F3CE-ADE906442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F95662-C7FA-A363-818D-4E6763E08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D563E501-1673-4B62-B466-6A78D2A50181" descr="IMG_2826.JPG">
            <a:extLst>
              <a:ext uri="{FF2B5EF4-FFF2-40B4-BE49-F238E27FC236}">
                <a16:creationId xmlns:a16="http://schemas.microsoft.com/office/drawing/2014/main" id="{8D71C814-B711-C90D-87E1-C4EDA5E72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269" y="-957651"/>
            <a:ext cx="12258537" cy="9082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391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60F796B4-5D0C-45E0-925B-96B486546A18" descr="IMG_2827.JPG">
            <a:extLst>
              <a:ext uri="{FF2B5EF4-FFF2-40B4-BE49-F238E27FC236}">
                <a16:creationId xmlns:a16="http://schemas.microsoft.com/office/drawing/2014/main" id="{422679CA-3EEA-4209-1BD2-56B63EAD65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5" b="2008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011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1472E2-A237-44C0-A7D2-77857C94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Vetenskapligt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5BDDE6-DC45-4BA9-8052-2C39FA8B6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När man jobbar med historia (lärare, historiker elever) och försöker undersöka hur personer genom historien använt historia för sina syften</a:t>
            </a:r>
          </a:p>
          <a:p>
            <a:endParaRPr lang="sv-SE" dirty="0"/>
          </a:p>
          <a:p>
            <a:r>
              <a:rPr lang="sv-SE" dirty="0"/>
              <a:t>Till exempel att göra källkritiska granskningar på gamla historiska verk och liknande</a:t>
            </a:r>
          </a:p>
          <a:p>
            <a:endParaRPr lang="sv-SE" dirty="0"/>
          </a:p>
          <a:p>
            <a:r>
              <a:rPr lang="sv-SE" dirty="0"/>
              <a:t>Man kan också använda historia för att vetenskapligt visa på samband i till exempel civilisationsförändringar, förändring av inställning till människor osv. </a:t>
            </a:r>
          </a:p>
        </p:txBody>
      </p:sp>
    </p:spTree>
    <p:extLst>
      <p:ext uri="{BB962C8B-B14F-4D97-AF65-F5344CB8AC3E}">
        <p14:creationId xmlns:p14="http://schemas.microsoft.com/office/powerpoint/2010/main" val="55644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5BB2CE-DC95-4DEF-9AB5-A6E41BDB2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Existentiellt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604D0F-5437-4E21-83B2-C964432C3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Ett sätt att stärka en identitet till exempel ett land eller en folkgrupp – Kan vara till för att både exkludera och inkludera människor i en gemenskap </a:t>
            </a:r>
          </a:p>
          <a:p>
            <a:endParaRPr lang="sv-SE" sz="2000" dirty="0"/>
          </a:p>
          <a:p>
            <a:r>
              <a:rPr lang="sv-SE" sz="2000" dirty="0"/>
              <a:t>Exempel: Bygga statyer över kända historiska karaktärer (kungar, drottningar, presidenter, slagsherrar, författare). Införa specifika dagar som uppmärksammar vissa historiska händelser, Karl XII:s dödsdag är en stor dag som firas av svenska nazister eller nationaldagar. </a:t>
            </a:r>
          </a:p>
          <a:p>
            <a:endParaRPr lang="sv-SE" sz="2000" dirty="0"/>
          </a:p>
          <a:p>
            <a:r>
              <a:rPr lang="sv-SE" sz="2000" dirty="0"/>
              <a:t>Användas och kan ses i både positiva och negativa aspekter</a:t>
            </a:r>
          </a:p>
        </p:txBody>
      </p:sp>
      <p:pic>
        <p:nvPicPr>
          <p:cNvPr id="2050" name="Picture 2" descr="Karl IX:s ryttarstaty i Göteborg – Wikipedia">
            <a:extLst>
              <a:ext uri="{FF2B5EF4-FFF2-40B4-BE49-F238E27FC236}">
                <a16:creationId xmlns:a16="http://schemas.microsoft.com/office/drawing/2014/main" id="{98C6EF1F-FD51-C878-9373-8C9CA8065A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E82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606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AAC2DA-0835-45DB-807E-86A1584B8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Moraliskt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012A3E-9983-44AA-8BAD-817BB6AC6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/>
              <a:t>Använder historia för att uppmärksamma historiska orättvisor (ofta mot minoriteter eller grupper som varit utsatta) – Man vill ofta uppmärksamma något problem i dagens samhälle med hänvisning till historien</a:t>
            </a:r>
          </a:p>
          <a:p>
            <a:endParaRPr lang="sv-SE" sz="2000"/>
          </a:p>
          <a:p>
            <a:r>
              <a:rPr lang="sv-SE" sz="2000"/>
              <a:t>Exempel: Black Lives Matter, förintelsemuseer, utställningar kring tvångssteriliseringar i Sverige </a:t>
            </a:r>
          </a:p>
        </p:txBody>
      </p:sp>
      <p:pic>
        <p:nvPicPr>
          <p:cNvPr id="1026" name="Picture 2" descr="Black Lives Matter | Definition, Founders, Goals, History, &amp; Influence |  Britannica">
            <a:extLst>
              <a:ext uri="{FF2B5EF4-FFF2-40B4-BE49-F238E27FC236}">
                <a16:creationId xmlns:a16="http://schemas.microsoft.com/office/drawing/2014/main" id="{81FF8548-3B52-CE19-ABD7-C50ABFABC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2" r="28539" b="-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3F5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947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EFA7C9-B63F-4BE4-AC3C-0FC1CD2CB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Kommersiellt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FAA735E-7584-4E82-BECF-B9E2F5FB8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Använder historien för att tjäna pengar – Ofta att man kopplar sin produkt, sin film, sitt spel, sin leksak till något historiskt för att sedan tjäna pengar på det</a:t>
            </a:r>
          </a:p>
          <a:p>
            <a:endParaRPr lang="sv-SE" dirty="0"/>
          </a:p>
          <a:p>
            <a:r>
              <a:rPr lang="sv-SE" dirty="0"/>
              <a:t>Några konkreta exempel: Wasa knäckebröd, Vasaloppet</a:t>
            </a:r>
          </a:p>
          <a:p>
            <a:pPr marL="0" indent="0">
              <a:buNone/>
            </a:pPr>
            <a:r>
              <a:rPr lang="sv-SE" dirty="0"/>
              <a:t>Vikings, Band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brothers</a:t>
            </a:r>
            <a:r>
              <a:rPr lang="sv-SE" dirty="0"/>
              <a:t>, </a:t>
            </a:r>
            <a:r>
              <a:rPr lang="sv-SE" dirty="0" err="1"/>
              <a:t>Assassin's</a:t>
            </a:r>
            <a:r>
              <a:rPr lang="sv-SE" dirty="0"/>
              <a:t> </a:t>
            </a:r>
            <a:r>
              <a:rPr lang="sv-SE" dirty="0" err="1"/>
              <a:t>creed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Något vi sällan uppmärksammar, ständigt i vår vardag</a:t>
            </a:r>
          </a:p>
        </p:txBody>
      </p:sp>
      <p:pic>
        <p:nvPicPr>
          <p:cNvPr id="5122" name="Picture 2" descr="Kung Gustaf Sardiner | Orkla Sverige">
            <a:extLst>
              <a:ext uri="{FF2B5EF4-FFF2-40B4-BE49-F238E27FC236}">
                <a16:creationId xmlns:a16="http://schemas.microsoft.com/office/drawing/2014/main" id="{EEFC13F1-8BB1-49BE-BB2A-4FFE2365A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523" y="2908209"/>
            <a:ext cx="2937477" cy="374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57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B431E6-A5AB-4A2E-AF79-B294264D6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Ideologiskt/politiskt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042B85-B806-412A-A91B-E2FD78376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Använder historia för att stärka eller försvaga politiska idéer, politiska partier eller organisationer </a:t>
            </a:r>
          </a:p>
          <a:p>
            <a:endParaRPr lang="sv-SE" dirty="0"/>
          </a:p>
          <a:p>
            <a:r>
              <a:rPr lang="sv-SE" dirty="0"/>
              <a:t>Till exempel:</a:t>
            </a:r>
          </a:p>
          <a:p>
            <a:pPr marL="0" indent="0">
              <a:buNone/>
            </a:pPr>
            <a:r>
              <a:rPr lang="sv-SE" dirty="0"/>
              <a:t>”Vänstern stöttade Sovjet under andra världskriget”,</a:t>
            </a:r>
          </a:p>
          <a:p>
            <a:pPr marL="0" indent="0">
              <a:buNone/>
            </a:pPr>
            <a:r>
              <a:rPr lang="sv-SE" dirty="0"/>
              <a:t>”Moderaterna var emot kvinnlig rösträtt”</a:t>
            </a:r>
          </a:p>
          <a:p>
            <a:pPr marL="0" indent="0">
              <a:buNone/>
            </a:pPr>
            <a:r>
              <a:rPr lang="sv-SE" dirty="0"/>
              <a:t> ”Ni har nazistiska rötter”,</a:t>
            </a:r>
          </a:p>
          <a:p>
            <a:pPr marL="0" indent="0">
              <a:buNone/>
            </a:pPr>
            <a:r>
              <a:rPr lang="sv-SE" dirty="0"/>
              <a:t> ”Ni har kommunistiska rötter” </a:t>
            </a:r>
          </a:p>
          <a:p>
            <a:endParaRPr lang="sv-SE" dirty="0"/>
          </a:p>
          <a:p>
            <a:r>
              <a:rPr lang="sv-SE" dirty="0"/>
              <a:t>Används ofta i politiska debatter och kan ofta vara en praktiskt retoriskt knep för att försvaga sin motståndare eller förstärka sin egen ideologi</a:t>
            </a:r>
          </a:p>
        </p:txBody>
      </p:sp>
    </p:spTree>
    <p:extLst>
      <p:ext uri="{BB962C8B-B14F-4D97-AF65-F5344CB8AC3E}">
        <p14:creationId xmlns:p14="http://schemas.microsoft.com/office/powerpoint/2010/main" val="1750991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5BA05B-9F08-4F62-BCCA-388084E1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2837753-4C1F-449C-9701-340A9A332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146" name="Picture 2" descr="Vem betalade Vänsterpartiets hus? - Rebecca Weidmo Uvell">
            <a:extLst>
              <a:ext uri="{FF2B5EF4-FFF2-40B4-BE49-F238E27FC236}">
                <a16:creationId xmlns:a16="http://schemas.microsoft.com/office/drawing/2014/main" id="{4A64943F-DAC2-4FAD-8C06-4F088BF2A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041" y="1690688"/>
            <a:ext cx="7545010" cy="444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Moderaternas historia | Naturens Parti">
            <a:extLst>
              <a:ext uri="{FF2B5EF4-FFF2-40B4-BE49-F238E27FC236}">
                <a16:creationId xmlns:a16="http://schemas.microsoft.com/office/drawing/2014/main" id="{87136041-135A-4381-B137-3B67B7F30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4364" y="174297"/>
            <a:ext cx="8501405" cy="650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336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B03EDD-C59B-4C42-98EC-C0971430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Olika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5B3C70-EB81-43C1-9789-AB5034555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dirty="0"/>
              <a:t>Vetenskapligt historiebruk – Använda historia för att skapa kunskap och dra vetenskapliga slutsatser </a:t>
            </a:r>
          </a:p>
          <a:p>
            <a:endParaRPr lang="sv-SE" dirty="0"/>
          </a:p>
          <a:p>
            <a:r>
              <a:rPr lang="sv-SE" dirty="0"/>
              <a:t>Existentiellt historiebruk – Använda historia för att skapa identiteter </a:t>
            </a:r>
          </a:p>
          <a:p>
            <a:endParaRPr lang="sv-SE" dirty="0"/>
          </a:p>
          <a:p>
            <a:r>
              <a:rPr lang="sv-SE" dirty="0"/>
              <a:t>Moraliskt historiebruk – Använda historia för att uppmärksamma rätt och fel</a:t>
            </a:r>
          </a:p>
          <a:p>
            <a:endParaRPr lang="sv-SE" dirty="0"/>
          </a:p>
          <a:p>
            <a:r>
              <a:rPr lang="sv-SE" dirty="0"/>
              <a:t>Kommersiellt historiebruk – Använda historia för att tjäna pengar </a:t>
            </a:r>
          </a:p>
          <a:p>
            <a:endParaRPr lang="sv-SE" dirty="0"/>
          </a:p>
          <a:p>
            <a:r>
              <a:rPr lang="sv-SE" dirty="0"/>
              <a:t>Ideologiskt/politiskt historiebruk – Använda historia för att vinna politiska poäng, till exempel försvaga en motståndare eller stärka sin idé </a:t>
            </a:r>
          </a:p>
        </p:txBody>
      </p:sp>
    </p:spTree>
    <p:extLst>
      <p:ext uri="{BB962C8B-B14F-4D97-AF65-F5344CB8AC3E}">
        <p14:creationId xmlns:p14="http://schemas.microsoft.com/office/powerpoint/2010/main" val="4056365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462</Words>
  <Application>Microsoft Office PowerPoint</Application>
  <PresentationFormat>Bredbild</PresentationFormat>
  <Paragraphs>53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Historiebruk </vt:lpstr>
      <vt:lpstr>Historiebruk </vt:lpstr>
      <vt:lpstr>Exempel på historiebruk </vt:lpstr>
      <vt:lpstr>Exempel på historiebruk </vt:lpstr>
      <vt:lpstr>PowerPoint-presentation</vt:lpstr>
      <vt:lpstr>PowerPoint-presentation</vt:lpstr>
      <vt:lpstr>PowerPoint-presentation</vt:lpstr>
      <vt:lpstr>Vetenskapligt historiebruk </vt:lpstr>
      <vt:lpstr>Existentiellt historiebruk </vt:lpstr>
      <vt:lpstr>Moraliskt historiebruk </vt:lpstr>
      <vt:lpstr>Kommersiellt historiebruk </vt:lpstr>
      <vt:lpstr>Ideologiskt/politiskt historiebruk </vt:lpstr>
      <vt:lpstr>PowerPoint-presentation</vt:lpstr>
      <vt:lpstr>Olika historiebruk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Historiebruk </dc:title>
  <dc:creator>Joakim Jideström</dc:creator>
  <cp:lastModifiedBy>Joakim Jideström</cp:lastModifiedBy>
  <cp:revision>1</cp:revision>
  <dcterms:created xsi:type="dcterms:W3CDTF">2022-04-04T07:48:36Z</dcterms:created>
  <dcterms:modified xsi:type="dcterms:W3CDTF">2025-04-28T05:35:41Z</dcterms:modified>
</cp:coreProperties>
</file>