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4" d="100"/>
          <a:sy n="64" d="100"/>
        </p:scale>
        <p:origin x="748" y="4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oakim Jideström" userId="55301464-3ae5-4df5-b584-5e5b60ec0c1b" providerId="ADAL" clId="{9C14FDE9-1039-467B-BF40-5C7595036160}"/>
    <pc:docChg chg="modSld">
      <pc:chgData name="Joakim Jideström" userId="55301464-3ae5-4df5-b584-5e5b60ec0c1b" providerId="ADAL" clId="{9C14FDE9-1039-467B-BF40-5C7595036160}" dt="2025-03-17T09:07:49.983" v="16" actId="20577"/>
      <pc:docMkLst>
        <pc:docMk/>
      </pc:docMkLst>
      <pc:sldChg chg="modSp mod">
        <pc:chgData name="Joakim Jideström" userId="55301464-3ae5-4df5-b584-5e5b60ec0c1b" providerId="ADAL" clId="{9C14FDE9-1039-467B-BF40-5C7595036160}" dt="2025-03-17T09:07:49.983" v="16" actId="20577"/>
        <pc:sldMkLst>
          <pc:docMk/>
          <pc:sldMk cId="3270845091" sldId="265"/>
        </pc:sldMkLst>
        <pc:spChg chg="mod">
          <ac:chgData name="Joakim Jideström" userId="55301464-3ae5-4df5-b584-5e5b60ec0c1b" providerId="ADAL" clId="{9C14FDE9-1039-467B-BF40-5C7595036160}" dt="2025-03-17T09:07:49.983" v="16" actId="20577"/>
          <ac:spMkLst>
            <pc:docMk/>
            <pc:sldMk cId="3270845091" sldId="265"/>
            <ac:spMk id="4" creationId="{7DBA40BE-1E6B-48C8-A53E-28DB67EC9F90}"/>
          </ac:spMkLst>
        </pc:spChg>
      </pc:sldChg>
    </pc:docChg>
  </pc:docChgLst>
  <pc:docChgLst>
    <pc:chgData name="Joakim Jideström" userId="55301464-3ae5-4df5-b584-5e5b60ec0c1b" providerId="ADAL" clId="{F4A97ECA-DEC1-4D3D-A9E8-09179EAB573F}"/>
    <pc:docChg chg="custSel modSld">
      <pc:chgData name="Joakim Jideström" userId="55301464-3ae5-4df5-b584-5e5b60ec0c1b" providerId="ADAL" clId="{F4A97ECA-DEC1-4D3D-A9E8-09179EAB573F}" dt="2024-04-12T06:42:18.927" v="92" actId="20577"/>
      <pc:docMkLst>
        <pc:docMk/>
      </pc:docMkLst>
      <pc:sldChg chg="addSp modSp mod setBg addAnim">
        <pc:chgData name="Joakim Jideström" userId="55301464-3ae5-4df5-b584-5e5b60ec0c1b" providerId="ADAL" clId="{F4A97ECA-DEC1-4D3D-A9E8-09179EAB573F}" dt="2022-06-20T11:17:52.004" v="29"/>
        <pc:sldMkLst>
          <pc:docMk/>
          <pc:sldMk cId="101025352" sldId="256"/>
        </pc:sldMkLst>
      </pc:sldChg>
      <pc:sldChg chg="addSp modSp mod setBg">
        <pc:chgData name="Joakim Jideström" userId="55301464-3ae5-4df5-b584-5e5b60ec0c1b" providerId="ADAL" clId="{F4A97ECA-DEC1-4D3D-A9E8-09179EAB573F}" dt="2024-04-12T05:44:22.844" v="44" actId="27636"/>
        <pc:sldMkLst>
          <pc:docMk/>
          <pc:sldMk cId="2170106159" sldId="257"/>
        </pc:sldMkLst>
      </pc:sldChg>
      <pc:sldChg chg="addSp modSp mod setBg">
        <pc:chgData name="Joakim Jideström" userId="55301464-3ae5-4df5-b584-5e5b60ec0c1b" providerId="ADAL" clId="{F4A97ECA-DEC1-4D3D-A9E8-09179EAB573F}" dt="2022-06-20T11:18:39.005" v="31" actId="26606"/>
        <pc:sldMkLst>
          <pc:docMk/>
          <pc:sldMk cId="3336613257" sldId="259"/>
        </pc:sldMkLst>
      </pc:sldChg>
      <pc:sldChg chg="addSp modSp mod setBg">
        <pc:chgData name="Joakim Jideström" userId="55301464-3ae5-4df5-b584-5e5b60ec0c1b" providerId="ADAL" clId="{F4A97ECA-DEC1-4D3D-A9E8-09179EAB573F}" dt="2024-04-12T06:42:18.927" v="92" actId="20577"/>
        <pc:sldMkLst>
          <pc:docMk/>
          <pc:sldMk cId="2481565637" sldId="260"/>
        </pc:sldMkLst>
      </pc:sldChg>
      <pc:sldChg chg="addSp modSp mod setBg">
        <pc:chgData name="Joakim Jideström" userId="55301464-3ae5-4df5-b584-5e5b60ec0c1b" providerId="ADAL" clId="{F4A97ECA-DEC1-4D3D-A9E8-09179EAB573F}" dt="2022-06-20T11:18:58.878" v="33" actId="26606"/>
        <pc:sldMkLst>
          <pc:docMk/>
          <pc:sldMk cId="1487766040" sldId="262"/>
        </pc:sldMkLst>
      </pc:sldChg>
      <pc:sldChg chg="addSp modSp mod setBg">
        <pc:chgData name="Joakim Jideström" userId="55301464-3ae5-4df5-b584-5e5b60ec0c1b" providerId="ADAL" clId="{F4A97ECA-DEC1-4D3D-A9E8-09179EAB573F}" dt="2024-04-12T06:19:42.799" v="47" actId="5793"/>
        <pc:sldMkLst>
          <pc:docMk/>
          <pc:sldMk cId="1680714573" sldId="263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4DCF53B7-C3A1-47D7-BC00-5E71B22E783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4885565C-47CF-4814-9A74-84F47F0C902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9A23E00C-CF1A-481A-93A8-F37F492F9D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74920-7313-4DE2-9672-4E3CAEC64078}" type="datetimeFigureOut">
              <a:rPr lang="sv-SE" smtClean="0"/>
              <a:t>2025-03-17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8FBB3976-BB29-49B7-9C1A-69046F644A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D6168132-B91A-4893-8C18-9A410C5086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3D99B3-08A3-4661-95BC-AF5EF171994D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8075629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958DF5C-792D-4442-A7BF-1B9E8AC279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CD95693C-4F3B-4A52-B4CE-671183FE7A1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2D5E374A-A11F-4E1C-8788-470F3F901E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74920-7313-4DE2-9672-4E3CAEC64078}" type="datetimeFigureOut">
              <a:rPr lang="sv-SE" smtClean="0"/>
              <a:t>2025-03-17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4FB4CD2B-36F0-4E0C-B16B-03C5E123BB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BD809C0E-D354-45C3-BA8F-6C079A54DC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3D99B3-08A3-4661-95BC-AF5EF171994D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865190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E83FEA64-6B5F-4D52-A3BC-15A524D195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7809B631-FC9F-4ACC-A67A-F295FD36D3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559623C7-CED1-41BA-B103-B51C3DD6F3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74920-7313-4DE2-9672-4E3CAEC64078}" type="datetimeFigureOut">
              <a:rPr lang="sv-SE" smtClean="0"/>
              <a:t>2025-03-17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97561900-D593-4BFA-9B04-4937B7F6AE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47D2E28F-355B-4D7E-B724-2B14B6EA2B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3D99B3-08A3-4661-95BC-AF5EF171994D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1931685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43C9E5D0-B145-42B1-9294-0F426F874B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ED232985-63A8-4B6E-9AF3-2F8BE5DE1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B8950CBF-003E-4039-9E2C-DE17971FA77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24EF7444-3000-464D-B0E1-7E43C40033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74920-7313-4DE2-9672-4E3CAEC64078}" type="datetimeFigureOut">
              <a:rPr lang="sv-SE" smtClean="0"/>
              <a:t>2025-03-17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557295D4-75D0-4170-B5E1-B2F7F35254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D4A876DF-1459-42DB-8308-102D6039C8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3D99B3-08A3-4661-95BC-AF5EF171994D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8852363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A2313730-7222-431A-9C25-3FE669BD1D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391B2263-0A3D-449E-B061-E9401F549F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BDFC14D8-0E3C-4CC6-BACE-F3B07AABD2A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19862C0C-08AD-4EE9-B8FC-019CC53A207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28847EA9-183B-4498-946C-BF03213A7F3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Platshållare för datum 6">
            <a:extLst>
              <a:ext uri="{FF2B5EF4-FFF2-40B4-BE49-F238E27FC236}">
                <a16:creationId xmlns:a16="http://schemas.microsoft.com/office/drawing/2014/main" id="{2C037023-FF15-4EEC-8931-0504F0D89B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74920-7313-4DE2-9672-4E3CAEC64078}" type="datetimeFigureOut">
              <a:rPr lang="sv-SE" smtClean="0"/>
              <a:t>2025-03-17</a:t>
            </a:fld>
            <a:endParaRPr lang="sv-SE"/>
          </a:p>
        </p:txBody>
      </p:sp>
      <p:sp>
        <p:nvSpPr>
          <p:cNvPr id="8" name="Platshållare för sidfot 7">
            <a:extLst>
              <a:ext uri="{FF2B5EF4-FFF2-40B4-BE49-F238E27FC236}">
                <a16:creationId xmlns:a16="http://schemas.microsoft.com/office/drawing/2014/main" id="{75D25525-CECC-421D-892D-44E26DFCD0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Platshållare för bildnummer 8">
            <a:extLst>
              <a:ext uri="{FF2B5EF4-FFF2-40B4-BE49-F238E27FC236}">
                <a16:creationId xmlns:a16="http://schemas.microsoft.com/office/drawing/2014/main" id="{CD1DCF5D-A482-49EA-A5D3-499C69BE9B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3D99B3-08A3-4661-95BC-AF5EF171994D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3469331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11B60ED-DADC-4BA5-AED5-5C1BC48580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356577D8-E687-46EA-A15B-4508BFB370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74920-7313-4DE2-9672-4E3CAEC64078}" type="datetimeFigureOut">
              <a:rPr lang="sv-SE" smtClean="0"/>
              <a:t>2025-03-17</a:t>
            </a:fld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8A008AFD-F50F-4721-A096-65604DC26C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203242B3-9ABA-4617-A826-7C7B385FDA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3D99B3-08A3-4661-95BC-AF5EF171994D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001778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D02E3768-0398-4BAD-A071-0F09B93F66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74920-7313-4DE2-9672-4E3CAEC64078}" type="datetimeFigureOut">
              <a:rPr lang="sv-SE" smtClean="0"/>
              <a:t>2025-03-17</a:t>
            </a:fld>
            <a:endParaRPr lang="sv-SE"/>
          </a:p>
        </p:txBody>
      </p:sp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E79C1675-4CD9-4FFD-9A8B-0977BC133C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36785DD9-C42C-4399-ABD2-093A4E99FE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3D99B3-08A3-4661-95BC-AF5EF171994D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0066610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DF730811-5416-4ABA-81D1-24F088DC03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81248A86-0E3A-40A0-BFE7-38AD28AA92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7CB8B1B7-3FA9-4F41-AF8E-B8C0492C9BD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0BFC17F1-3811-48D5-8703-13AFC11723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74920-7313-4DE2-9672-4E3CAEC64078}" type="datetimeFigureOut">
              <a:rPr lang="sv-SE" smtClean="0"/>
              <a:t>2025-03-17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242EEC24-A7F6-4804-BEEB-400D607014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B38D6CC3-8559-4E65-AE16-A3F19FCE39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3D99B3-08A3-4661-95BC-AF5EF171994D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8708885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AFA596E8-CAC9-4620-AD54-F30EDC570A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ABA1A7ED-6BBC-4238-B8A6-8739B0AD88D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A89D7894-96DF-477B-832A-342343F85FF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C2314F5F-4617-43A0-A544-0CE221B804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74920-7313-4DE2-9672-4E3CAEC64078}" type="datetimeFigureOut">
              <a:rPr lang="sv-SE" smtClean="0"/>
              <a:t>2025-03-17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6F4BEE38-9F8D-4C4B-9B83-E79DDCC4FC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98A86DBC-4D4D-4A0D-811E-2440DDFAC5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3D99B3-08A3-4661-95BC-AF5EF171994D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8557954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4E40D71-2204-48A7-9352-6D11F431B2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AA5182EB-36DF-4DE6-8B67-BD13BCBF17A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190B45D4-EFC3-451E-969B-4EE31CDA21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74920-7313-4DE2-9672-4E3CAEC64078}" type="datetimeFigureOut">
              <a:rPr lang="sv-SE" smtClean="0"/>
              <a:t>2025-03-17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6F2BA889-91C4-4740-93CC-3BD0B8C947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C2FFBE48-2E31-4FB3-9703-434FF21655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3D99B3-08A3-4661-95BC-AF5EF171994D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0617228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>
            <a:extLst>
              <a:ext uri="{FF2B5EF4-FFF2-40B4-BE49-F238E27FC236}">
                <a16:creationId xmlns:a16="http://schemas.microsoft.com/office/drawing/2014/main" id="{C939666C-2D14-4767-BB04-6C413B5B298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75965404-848A-48BD-8EF9-9ECDEF3F3B5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3BD5A3A0-BA2D-489D-A119-3C8146DA6A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74920-7313-4DE2-9672-4E3CAEC64078}" type="datetimeFigureOut">
              <a:rPr lang="sv-SE" smtClean="0"/>
              <a:t>2025-03-17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C0A057AE-DD5C-4293-8231-56CBFE46D1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5F10C6EA-1044-4C46-B2DB-7937553EEA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3D99B3-08A3-4661-95BC-AF5EF171994D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1662543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DCE5E10A-DB73-4676-85C7-576BD466F7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12958766-C908-4A9B-B850-5D3F076DA7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9A5BAE0D-6B9E-42D3-A074-B66C4B53937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574920-7313-4DE2-9672-4E3CAEC64078}" type="datetimeFigureOut">
              <a:rPr lang="sv-SE" smtClean="0"/>
              <a:t>2025-03-17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869AE409-FDED-48E5-B71B-19EF030333C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1AC60D85-6D11-42BF-91D2-30897B4F998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3D99B3-08A3-4661-95BC-AF5EF171994D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7287299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5" name="Rectangle 1034">
            <a:extLst>
              <a:ext uri="{FF2B5EF4-FFF2-40B4-BE49-F238E27FC236}">
                <a16:creationId xmlns:a16="http://schemas.microsoft.com/office/drawing/2014/main" id="{7383B190-6BFB-422F-B667-06B7B25F09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4708357" y="3509963"/>
            <a:ext cx="7092215" cy="2967839"/>
          </a:xfrm>
          <a:prstGeom prst="rect">
            <a:avLst/>
          </a:prstGeom>
          <a:solidFill>
            <a:srgbClr val="404040"/>
          </a:solidFill>
          <a:ln w="127000" cap="sq" cmpd="thinThick"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E7AC7003-95ED-4EFD-8B28-51066D9FF00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021821" y="3812954"/>
            <a:ext cx="6465287" cy="1516014"/>
          </a:xfrm>
        </p:spPr>
        <p:txBody>
          <a:bodyPr>
            <a:normAutofit/>
          </a:bodyPr>
          <a:lstStyle/>
          <a:p>
            <a:pPr algn="l"/>
            <a:r>
              <a:rPr lang="sv-SE" sz="4800">
                <a:solidFill>
                  <a:srgbClr val="FFFFFF"/>
                </a:solidFill>
              </a:rPr>
              <a:t>Andra världskrigets slut och Sverige under kriget 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B8BF7809-C409-4111-9459-8A012C2DA08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021821" y="5550568"/>
            <a:ext cx="6465286" cy="602551"/>
          </a:xfrm>
        </p:spPr>
        <p:txBody>
          <a:bodyPr>
            <a:normAutofit/>
          </a:bodyPr>
          <a:lstStyle/>
          <a:p>
            <a:pPr algn="l"/>
            <a:r>
              <a:rPr lang="sv-SE" sz="2000">
                <a:solidFill>
                  <a:srgbClr val="E7E6E6"/>
                </a:solidFill>
              </a:rPr>
              <a:t>Hur såg kriget ut från 1941? Vilken roll hade Sverige? </a:t>
            </a:r>
          </a:p>
        </p:txBody>
      </p:sp>
      <p:pic>
        <p:nvPicPr>
          <p:cNvPr id="1028" name="Picture 4" descr="Hitler inte värst? | Snilleblixten">
            <a:extLst>
              <a:ext uri="{FF2B5EF4-FFF2-40B4-BE49-F238E27FC236}">
                <a16:creationId xmlns:a16="http://schemas.microsoft.com/office/drawing/2014/main" id="{D72D3682-C215-4414-BE9C-827C8E7D246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280" r="7970"/>
          <a:stretch/>
        </p:blipFill>
        <p:spPr bwMode="auto">
          <a:xfrm>
            <a:off x="317635" y="299363"/>
            <a:ext cx="4160452" cy="30492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Östfronten under första världskriget | Historia | SO-rummet">
            <a:extLst>
              <a:ext uri="{FF2B5EF4-FFF2-40B4-BE49-F238E27FC236}">
                <a16:creationId xmlns:a16="http://schemas.microsoft.com/office/drawing/2014/main" id="{BE4045FB-4B0E-4097-9108-888B894B335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817" b="18622"/>
          <a:stretch/>
        </p:blipFill>
        <p:spPr bwMode="auto">
          <a:xfrm>
            <a:off x="4654296" y="299363"/>
            <a:ext cx="7217085" cy="30081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037" name="Straight Connector 1036">
            <a:extLst>
              <a:ext uri="{FF2B5EF4-FFF2-40B4-BE49-F238E27FC236}">
                <a16:creationId xmlns:a16="http://schemas.microsoft.com/office/drawing/2014/main" id="{ED28E597-4AF8-4D69-A9AB-A1EDC6156B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138287" y="5443086"/>
            <a:ext cx="6400800" cy="0"/>
          </a:xfrm>
          <a:prstGeom prst="line">
            <a:avLst/>
          </a:prstGeom>
          <a:ln w="22225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30" name="Picture 6">
            <a:extLst>
              <a:ext uri="{FF2B5EF4-FFF2-40B4-BE49-F238E27FC236}">
                <a16:creationId xmlns:a16="http://schemas.microsoft.com/office/drawing/2014/main" id="{6F562C19-20DC-4541-9DC6-2C140D2E806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568" r="4" b="4"/>
          <a:stretch/>
        </p:blipFill>
        <p:spPr bwMode="auto">
          <a:xfrm>
            <a:off x="317635" y="3509433"/>
            <a:ext cx="4160452" cy="30268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10253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1" name="Rectangle 1030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47023CB4-229E-48A0-A121-832BAAC4CE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anchor="b">
            <a:normAutofit/>
          </a:bodyPr>
          <a:lstStyle/>
          <a:p>
            <a:r>
              <a:rPr lang="sv-SE" sz="4200"/>
              <a:t>Nazityskland skapar ett tvåfrontskrig </a:t>
            </a:r>
          </a:p>
        </p:txBody>
      </p:sp>
      <p:sp>
        <p:nvSpPr>
          <p:cNvPr id="1033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C67DDE55-4889-4C18-B61D-482F35A125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2710688"/>
            <a:ext cx="5157777" cy="3933952"/>
          </a:xfrm>
        </p:spPr>
        <p:txBody>
          <a:bodyPr>
            <a:normAutofit lnSpcReduction="10000"/>
          </a:bodyPr>
          <a:lstStyle/>
          <a:p>
            <a:r>
              <a:rPr lang="sv-SE" sz="1400" dirty="0"/>
              <a:t>1941 inleds Operation </a:t>
            </a:r>
            <a:r>
              <a:rPr lang="sv-SE" sz="1400" dirty="0" err="1"/>
              <a:t>Barbarossa</a:t>
            </a:r>
            <a:r>
              <a:rPr lang="sv-SE" sz="1400" dirty="0"/>
              <a:t> – En militär operation som hade målet att ta över Sovjetunionen – Molotov-Ribbentrop-pakten bryts</a:t>
            </a:r>
          </a:p>
          <a:p>
            <a:endParaRPr lang="sv-SE" sz="1400" dirty="0"/>
          </a:p>
          <a:p>
            <a:r>
              <a:rPr lang="sv-SE" sz="1400" dirty="0"/>
              <a:t>En stor armé mobiliserades och tog sig mot Sovjet (runt 4 miljoner) – Tar även över Baltikum</a:t>
            </a:r>
          </a:p>
          <a:p>
            <a:endParaRPr lang="sv-SE" sz="1400" dirty="0"/>
          </a:p>
          <a:p>
            <a:r>
              <a:rPr lang="sv-SE" sz="1400" dirty="0"/>
              <a:t>Stora tyska framgångar till en början – Sedan stora motgångar (till följd dels av den kalla vintern) </a:t>
            </a:r>
          </a:p>
          <a:p>
            <a:endParaRPr lang="sv-SE" sz="1400" dirty="0"/>
          </a:p>
          <a:p>
            <a:r>
              <a:rPr lang="sv-SE" sz="1400" dirty="0"/>
              <a:t>Antagligen ett stort misstag eftersom Tyskland då fick tvåfrontskrig – De allierade mobiliserade på västfronten</a:t>
            </a:r>
          </a:p>
          <a:p>
            <a:endParaRPr lang="sv-SE" sz="1400" dirty="0"/>
          </a:p>
          <a:p>
            <a:r>
              <a:rPr lang="sv-SE" sz="1400" dirty="0"/>
              <a:t>Första riktiga militära nederlaget för Nazityskland – Vid Stalingrad vänder det 1943</a:t>
            </a:r>
          </a:p>
          <a:p>
            <a:endParaRPr lang="sv-SE" sz="1000" dirty="0"/>
          </a:p>
          <a:p>
            <a:endParaRPr lang="sv-SE" sz="1000" dirty="0"/>
          </a:p>
        </p:txBody>
      </p:sp>
      <p:pic>
        <p:nvPicPr>
          <p:cNvPr id="1026" name="Picture 2" descr="World War II: The Eastern Front - The Atlantic">
            <a:extLst>
              <a:ext uri="{FF2B5EF4-FFF2-40B4-BE49-F238E27FC236}">
                <a16:creationId xmlns:a16="http://schemas.microsoft.com/office/drawing/2014/main" id="{16466056-77EE-E2A0-128E-33EC0D51737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494" r="12590"/>
          <a:stretch/>
        </p:blipFill>
        <p:spPr bwMode="auto"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701061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24C9414E-7BE4-4781-84A4-AEFC342A18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v-SE"/>
          </a:p>
        </p:txBody>
      </p:sp>
      <p:pic>
        <p:nvPicPr>
          <p:cNvPr id="5" name="Platshållare för innehåll 4" descr="En bild som visar karta&#10;&#10;Automatiskt genererad beskrivning">
            <a:extLst>
              <a:ext uri="{FF2B5EF4-FFF2-40B4-BE49-F238E27FC236}">
                <a16:creationId xmlns:a16="http://schemas.microsoft.com/office/drawing/2014/main" id="{53B995F3-5D89-499F-BF47-3DC8DA2BEA3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794" y="2164080"/>
            <a:ext cx="3794054" cy="3449820"/>
          </a:xfrm>
        </p:spPr>
      </p:pic>
      <p:pic>
        <p:nvPicPr>
          <p:cNvPr id="7" name="Bildobjekt 6" descr="En bild som visar karta&#10;&#10;Automatiskt genererad beskrivning">
            <a:extLst>
              <a:ext uri="{FF2B5EF4-FFF2-40B4-BE49-F238E27FC236}">
                <a16:creationId xmlns:a16="http://schemas.microsoft.com/office/drawing/2014/main" id="{837CCC3B-0CD3-4CAA-9F7A-306D7D59E01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8973" y="2155274"/>
            <a:ext cx="3794053" cy="3458626"/>
          </a:xfrm>
          <a:prstGeom prst="rect">
            <a:avLst/>
          </a:prstGeom>
        </p:spPr>
      </p:pic>
      <p:pic>
        <p:nvPicPr>
          <p:cNvPr id="9" name="Bildobjekt 8" descr="En bild som visar karta&#10;&#10;Automatiskt genererad beskrivning">
            <a:extLst>
              <a:ext uri="{FF2B5EF4-FFF2-40B4-BE49-F238E27FC236}">
                <a16:creationId xmlns:a16="http://schemas.microsoft.com/office/drawing/2014/main" id="{23955B8A-16D8-4770-B3C1-1D5A1F50B18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0727" y="2161625"/>
            <a:ext cx="3839974" cy="3464977"/>
          </a:xfrm>
          <a:prstGeom prst="rect">
            <a:avLst/>
          </a:prstGeom>
        </p:spPr>
      </p:pic>
      <p:sp>
        <p:nvSpPr>
          <p:cNvPr id="10" name="textruta 9">
            <a:extLst>
              <a:ext uri="{FF2B5EF4-FFF2-40B4-BE49-F238E27FC236}">
                <a16:creationId xmlns:a16="http://schemas.microsoft.com/office/drawing/2014/main" id="{C49EF713-374C-48F1-8601-A24FDAE17CEC}"/>
              </a:ext>
            </a:extLst>
          </p:cNvPr>
          <p:cNvSpPr txBox="1"/>
          <p:nvPr/>
        </p:nvSpPr>
        <p:spPr>
          <a:xfrm>
            <a:off x="389511" y="5717960"/>
            <a:ext cx="32946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/>
              <a:t>Tyskland som störst januari 1943 </a:t>
            </a:r>
          </a:p>
        </p:txBody>
      </p:sp>
      <p:sp>
        <p:nvSpPr>
          <p:cNvPr id="11" name="textruta 10">
            <a:extLst>
              <a:ext uri="{FF2B5EF4-FFF2-40B4-BE49-F238E27FC236}">
                <a16:creationId xmlns:a16="http://schemas.microsoft.com/office/drawing/2014/main" id="{13D4BA82-7314-45EA-9D2D-7CBB8F27FB9A}"/>
              </a:ext>
            </a:extLst>
          </p:cNvPr>
          <p:cNvSpPr txBox="1"/>
          <p:nvPr/>
        </p:nvSpPr>
        <p:spPr>
          <a:xfrm>
            <a:off x="4734248" y="5717960"/>
            <a:ext cx="27235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/>
              <a:t>Den 6 juni 1944 – D-dagen </a:t>
            </a:r>
          </a:p>
        </p:txBody>
      </p:sp>
      <p:sp>
        <p:nvSpPr>
          <p:cNvPr id="12" name="textruta 11">
            <a:extLst>
              <a:ext uri="{FF2B5EF4-FFF2-40B4-BE49-F238E27FC236}">
                <a16:creationId xmlns:a16="http://schemas.microsoft.com/office/drawing/2014/main" id="{991B894A-9807-4D0B-BFD7-AAD3E04F59B0}"/>
              </a:ext>
            </a:extLst>
          </p:cNvPr>
          <p:cNvSpPr txBox="1"/>
          <p:nvPr/>
        </p:nvSpPr>
        <p:spPr>
          <a:xfrm>
            <a:off x="8507867" y="5717960"/>
            <a:ext cx="369453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/>
              <a:t>April 1945 veckor några veckor innan </a:t>
            </a:r>
          </a:p>
          <a:p>
            <a:r>
              <a:rPr lang="sv-SE" dirty="0"/>
              <a:t>                         krigsslut</a:t>
            </a:r>
          </a:p>
        </p:txBody>
      </p:sp>
    </p:spTree>
    <p:extLst>
      <p:ext uri="{BB962C8B-B14F-4D97-AF65-F5344CB8AC3E}">
        <p14:creationId xmlns:p14="http://schemas.microsoft.com/office/powerpoint/2010/main" val="28908175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-dagen: Invasionen av Europa | Varldenshistoria.se">
            <a:extLst>
              <a:ext uri="{FF2B5EF4-FFF2-40B4-BE49-F238E27FC236}">
                <a16:creationId xmlns:a16="http://schemas.microsoft.com/office/drawing/2014/main" id="{EF18E46C-ED2D-49B9-8904-EDCDB382963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123" r="9091" b="268"/>
          <a:stretch/>
        </p:blipFill>
        <p:spPr bwMode="auto">
          <a:xfrm>
            <a:off x="20" y="10"/>
            <a:ext cx="12191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31" name="Rectangle 1030">
            <a:extLst>
              <a:ext uri="{FF2B5EF4-FFF2-40B4-BE49-F238E27FC236}">
                <a16:creationId xmlns:a16="http://schemas.microsoft.com/office/drawing/2014/main" id="{86C7B4A1-154A-4DF0-AC46-F88D75A2E0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36884" y="321176"/>
            <a:ext cx="7197772" cy="5896743"/>
          </a:xfrm>
          <a:prstGeom prst="rect">
            <a:avLst/>
          </a:prstGeom>
          <a:solidFill>
            <a:schemeClr val="bg1">
              <a:alpha val="90000"/>
            </a:schemeClr>
          </a:solidFill>
          <a:ln w="127000" cap="sq" cmpd="thinThick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A20AAD40-340C-48CB-BF47-84E0109DA7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804" y="640263"/>
            <a:ext cx="6619811" cy="1344975"/>
          </a:xfrm>
        </p:spPr>
        <p:txBody>
          <a:bodyPr>
            <a:normAutofit/>
          </a:bodyPr>
          <a:lstStyle/>
          <a:p>
            <a:r>
              <a:rPr lang="sv-SE" sz="4000"/>
              <a:t>De allierade lyckas mobilisera sig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753E6643-1930-446B-A89C-B6083A9B14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4109" y="2121763"/>
            <a:ext cx="6620505" cy="3773010"/>
          </a:xfrm>
        </p:spPr>
        <p:txBody>
          <a:bodyPr>
            <a:normAutofit/>
          </a:bodyPr>
          <a:lstStyle/>
          <a:p>
            <a:r>
              <a:rPr lang="sv-SE" sz="2400"/>
              <a:t>D-dagen – Landstigningen i Normandie – Man lyckas trycka tillbaka Tyskland från Frankrike – 6 juni 1944</a:t>
            </a:r>
          </a:p>
          <a:p>
            <a:endParaRPr lang="sv-SE" sz="2400"/>
          </a:p>
          <a:p>
            <a:r>
              <a:rPr lang="sv-SE" sz="2400"/>
              <a:t>Tyskland som redan hade det tufft österut blir överrumplat i väst</a:t>
            </a:r>
          </a:p>
          <a:p>
            <a:endParaRPr lang="sv-SE" sz="2400"/>
          </a:p>
          <a:p>
            <a:r>
              <a:rPr lang="sv-SE" sz="2400"/>
              <a:t>De allierade tränger in från väst och öst. Tyskland kapitulerar under maj 1945</a:t>
            </a:r>
          </a:p>
          <a:p>
            <a:endParaRPr lang="sv-SE" sz="2400"/>
          </a:p>
          <a:p>
            <a:pPr marL="0" indent="0">
              <a:buNone/>
            </a:pPr>
            <a:endParaRPr lang="sv-SE" sz="2400"/>
          </a:p>
        </p:txBody>
      </p:sp>
    </p:spTree>
    <p:extLst>
      <p:ext uri="{BB962C8B-B14F-4D97-AF65-F5344CB8AC3E}">
        <p14:creationId xmlns:p14="http://schemas.microsoft.com/office/powerpoint/2010/main" val="33366132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Kamikaze-piloter som överlevde berättar">
            <a:extLst>
              <a:ext uri="{FF2B5EF4-FFF2-40B4-BE49-F238E27FC236}">
                <a16:creationId xmlns:a16="http://schemas.microsoft.com/office/drawing/2014/main" id="{D66256AF-2F0B-49D1-9FB6-3021197D8FD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091" b="15477"/>
          <a:stretch/>
        </p:blipFill>
        <p:spPr bwMode="auto">
          <a:xfrm>
            <a:off x="20" y="10"/>
            <a:ext cx="12191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127" name="Rectangle 5126">
            <a:extLst>
              <a:ext uri="{FF2B5EF4-FFF2-40B4-BE49-F238E27FC236}">
                <a16:creationId xmlns:a16="http://schemas.microsoft.com/office/drawing/2014/main" id="{2B1D4F77-A17C-43D7-B7FA-545148E4E9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36884" y="321176"/>
            <a:ext cx="4332307" cy="5896743"/>
          </a:xfrm>
          <a:prstGeom prst="rect">
            <a:avLst/>
          </a:prstGeom>
          <a:solidFill>
            <a:schemeClr val="bg1">
              <a:alpha val="90000"/>
            </a:schemeClr>
          </a:solidFill>
          <a:ln w="127000" cap="sq" cmpd="thinThick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D5E1FC38-6841-4941-8E51-D5293521F4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805" y="640263"/>
            <a:ext cx="3759240" cy="1344975"/>
          </a:xfrm>
        </p:spPr>
        <p:txBody>
          <a:bodyPr>
            <a:normAutofit/>
          </a:bodyPr>
          <a:lstStyle/>
          <a:p>
            <a:r>
              <a:rPr lang="sv-SE" sz="4000"/>
              <a:t>Sista striderna i Asien 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EC38A0E9-F282-42F6-A997-168D6B2139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4110" y="2121763"/>
            <a:ext cx="3764826" cy="3773010"/>
          </a:xfrm>
        </p:spPr>
        <p:txBody>
          <a:bodyPr>
            <a:normAutofit fontScale="92500" lnSpcReduction="10000"/>
          </a:bodyPr>
          <a:lstStyle/>
          <a:p>
            <a:r>
              <a:rPr lang="sv-SE" sz="1800" dirty="0"/>
              <a:t>Efter Japans attack på USA militära bas Pearl </a:t>
            </a:r>
            <a:r>
              <a:rPr lang="sv-SE" sz="1800" dirty="0" err="1"/>
              <a:t>Habour</a:t>
            </a:r>
            <a:r>
              <a:rPr lang="sv-SE" sz="1800" dirty="0"/>
              <a:t> – USA trycker Japan långsamt bort i Stilla havet – Japan vägrar att ge sig – Hög krigsmoral </a:t>
            </a:r>
          </a:p>
          <a:p>
            <a:endParaRPr lang="sv-SE" sz="1800" dirty="0"/>
          </a:p>
          <a:p>
            <a:r>
              <a:rPr lang="sv-SE" sz="1800" dirty="0"/>
              <a:t>Den 6 augusti och 9 augusti 1945 släpper USA atombomber (mest kraftfulla bomberna människor producerat) över de Japanska städerna Hiroshima och Nagasaki – Order från den amerikanska presidenten Harry S. Truman </a:t>
            </a:r>
          </a:p>
          <a:p>
            <a:endParaRPr lang="sv-SE" sz="1800" dirty="0"/>
          </a:p>
          <a:p>
            <a:r>
              <a:rPr lang="sv-SE" sz="1800" dirty="0"/>
              <a:t>Japan kapitulerar några </a:t>
            </a:r>
            <a:r>
              <a:rPr lang="sv-SE" sz="1800"/>
              <a:t>dagar efter</a:t>
            </a:r>
            <a:endParaRPr lang="sv-SE" sz="1800" dirty="0"/>
          </a:p>
          <a:p>
            <a:endParaRPr lang="sv-SE" sz="1800" dirty="0"/>
          </a:p>
          <a:p>
            <a:endParaRPr lang="sv-SE" sz="1800" dirty="0"/>
          </a:p>
        </p:txBody>
      </p:sp>
    </p:spTree>
    <p:extLst>
      <p:ext uri="{BB962C8B-B14F-4D97-AF65-F5344CB8AC3E}">
        <p14:creationId xmlns:p14="http://schemas.microsoft.com/office/powerpoint/2010/main" val="24815656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9B2BA972-0D3C-4E32-A3F9-F58C9EC710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3A5E2BF9-3595-4C24-BC79-0EBDEF4EE0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v-SE"/>
          </a:p>
        </p:txBody>
      </p:sp>
      <p:pic>
        <p:nvPicPr>
          <p:cNvPr id="2050" name="Picture 2" descr="Den Fysiska Kartan över Stilla Havet Ingen Batymetri Ingen Text Vektor  Illustrationer - Illustration av illustration, grön: 163227676">
            <a:extLst>
              <a:ext uri="{FF2B5EF4-FFF2-40B4-BE49-F238E27FC236}">
                <a16:creationId xmlns:a16="http://schemas.microsoft.com/office/drawing/2014/main" id="{03B093ED-4DAC-41E8-95F4-38D7A81EB0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9281" y="0"/>
            <a:ext cx="845343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965420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79" name="Rectangle 3078">
            <a:extLst>
              <a:ext uri="{FF2B5EF4-FFF2-40B4-BE49-F238E27FC236}">
                <a16:creationId xmlns:a16="http://schemas.microsoft.com/office/drawing/2014/main" id="{D009D6D5-DAC2-4A8B-A17A-E206B9012D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39669F92-A9C0-4322-846D-E0E5005ABE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365125"/>
            <a:ext cx="5251316" cy="1807305"/>
          </a:xfrm>
        </p:spPr>
        <p:txBody>
          <a:bodyPr>
            <a:normAutofit/>
          </a:bodyPr>
          <a:lstStyle/>
          <a:p>
            <a:r>
              <a:rPr lang="sv-SE" dirty="0"/>
              <a:t>Sverige under Andra världskriget 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A41B94B6-9ABE-4E3C-8F09-1945C95A23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333297"/>
            <a:ext cx="4619621" cy="3843666"/>
          </a:xfrm>
        </p:spPr>
        <p:txBody>
          <a:bodyPr>
            <a:normAutofit/>
          </a:bodyPr>
          <a:lstStyle/>
          <a:p>
            <a:r>
              <a:rPr lang="sv-SE" sz="1900"/>
              <a:t>Vid krigsutbrottet deklarerar Sverige att man är neutral i kriget </a:t>
            </a:r>
          </a:p>
          <a:p>
            <a:endParaRPr lang="sv-SE" sz="1900"/>
          </a:p>
          <a:p>
            <a:r>
              <a:rPr lang="sv-SE" sz="1900"/>
              <a:t>Samtidigt exporterade man till exempel järnmalm till Tyskland och kullager till Storbritannien – Sverige stort behov av export under kriget</a:t>
            </a:r>
          </a:p>
          <a:p>
            <a:endParaRPr lang="sv-SE" sz="1900"/>
          </a:p>
          <a:p>
            <a:r>
              <a:rPr lang="sv-SE" sz="1900"/>
              <a:t>Efter Tysklands ockupation av Norge och Danmark hade Sverige svårt att exportera vidare till Storbritannien – Fortsatte däremot järnmalmexporten till Tyskland </a:t>
            </a:r>
          </a:p>
        </p:txBody>
      </p:sp>
      <p:pic>
        <p:nvPicPr>
          <p:cNvPr id="3074" name="Picture 2" descr="Per Albin Hansson – Wikipedia">
            <a:extLst>
              <a:ext uri="{FF2B5EF4-FFF2-40B4-BE49-F238E27FC236}">
                <a16:creationId xmlns:a16="http://schemas.microsoft.com/office/drawing/2014/main" id="{21708DF8-CE11-4232-8EB7-7FE4BAFE7D8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715" r="1" b="1"/>
          <a:stretch/>
        </p:blipFill>
        <p:spPr bwMode="auto">
          <a:xfrm>
            <a:off x="6229215" y="10"/>
            <a:ext cx="5962785" cy="6857990"/>
          </a:xfrm>
          <a:custGeom>
            <a:avLst/>
            <a:gdLst/>
            <a:ahLst/>
            <a:cxnLst/>
            <a:rect l="l" t="t" r="r" b="b"/>
            <a:pathLst>
              <a:path w="5962785" h="6858000">
                <a:moveTo>
                  <a:pt x="1044839" y="0"/>
                </a:moveTo>
                <a:lnTo>
                  <a:pt x="5962785" y="0"/>
                </a:lnTo>
                <a:lnTo>
                  <a:pt x="5962785" y="6858000"/>
                </a:lnTo>
                <a:lnTo>
                  <a:pt x="1469886" y="6858000"/>
                </a:lnTo>
                <a:lnTo>
                  <a:pt x="1416006" y="6823984"/>
                </a:lnTo>
                <a:cubicBezTo>
                  <a:pt x="1356767" y="6787940"/>
                  <a:pt x="1296437" y="6755500"/>
                  <a:pt x="1232473" y="6733873"/>
                </a:cubicBezTo>
                <a:cubicBezTo>
                  <a:pt x="1145250" y="6705037"/>
                  <a:pt x="1060933" y="6654575"/>
                  <a:pt x="1075471" y="6503186"/>
                </a:cubicBezTo>
                <a:cubicBezTo>
                  <a:pt x="1078378" y="6459932"/>
                  <a:pt x="1055118" y="6427493"/>
                  <a:pt x="1020229" y="6438306"/>
                </a:cubicBezTo>
                <a:cubicBezTo>
                  <a:pt x="953358" y="6459932"/>
                  <a:pt x="921375" y="6398656"/>
                  <a:pt x="883579" y="6351798"/>
                </a:cubicBezTo>
                <a:cubicBezTo>
                  <a:pt x="816707" y="6268895"/>
                  <a:pt x="752743" y="6182387"/>
                  <a:pt x="645167" y="6167969"/>
                </a:cubicBezTo>
                <a:cubicBezTo>
                  <a:pt x="665519" y="6103088"/>
                  <a:pt x="700408" y="6110298"/>
                  <a:pt x="732391" y="6124716"/>
                </a:cubicBezTo>
                <a:cubicBezTo>
                  <a:pt x="816707" y="6160761"/>
                  <a:pt x="901023" y="6200410"/>
                  <a:pt x="985339" y="6236455"/>
                </a:cubicBezTo>
                <a:cubicBezTo>
                  <a:pt x="1040581" y="6258081"/>
                  <a:pt x="1095822" y="6290522"/>
                  <a:pt x="1168509" y="6265291"/>
                </a:cubicBezTo>
                <a:cubicBezTo>
                  <a:pt x="1104545" y="6135530"/>
                  <a:pt x="996969" y="6110298"/>
                  <a:pt x="909746" y="6070649"/>
                </a:cubicBezTo>
                <a:cubicBezTo>
                  <a:pt x="802169" y="6020185"/>
                  <a:pt x="738206" y="5926470"/>
                  <a:pt x="659704" y="5818335"/>
                </a:cubicBezTo>
                <a:cubicBezTo>
                  <a:pt x="738206" y="5789500"/>
                  <a:pt x="787632" y="5868798"/>
                  <a:pt x="851597" y="5865193"/>
                </a:cubicBezTo>
                <a:cubicBezTo>
                  <a:pt x="854504" y="5854380"/>
                  <a:pt x="860319" y="5832753"/>
                  <a:pt x="860319" y="5832753"/>
                </a:cubicBezTo>
                <a:cubicBezTo>
                  <a:pt x="755650" y="5775081"/>
                  <a:pt x="709132" y="5666947"/>
                  <a:pt x="691686" y="5533581"/>
                </a:cubicBezTo>
                <a:cubicBezTo>
                  <a:pt x="685872" y="5465095"/>
                  <a:pt x="648075" y="5443468"/>
                  <a:pt x="610278" y="5411029"/>
                </a:cubicBezTo>
                <a:cubicBezTo>
                  <a:pt x="482350" y="5299289"/>
                  <a:pt x="345700" y="5198364"/>
                  <a:pt x="238123" y="5046976"/>
                </a:cubicBezTo>
                <a:cubicBezTo>
                  <a:pt x="363144" y="5064998"/>
                  <a:pt x="461997" y="5165924"/>
                  <a:pt x="592833" y="5209177"/>
                </a:cubicBezTo>
                <a:cubicBezTo>
                  <a:pt x="488165" y="5043371"/>
                  <a:pt x="351514" y="4956864"/>
                  <a:pt x="226494" y="4855939"/>
                </a:cubicBezTo>
                <a:cubicBezTo>
                  <a:pt x="168344" y="4809081"/>
                  <a:pt x="116011" y="4751408"/>
                  <a:pt x="49139" y="4726177"/>
                </a:cubicBezTo>
                <a:cubicBezTo>
                  <a:pt x="25879" y="4718968"/>
                  <a:pt x="-14825" y="4700947"/>
                  <a:pt x="5527" y="4650483"/>
                </a:cubicBezTo>
                <a:cubicBezTo>
                  <a:pt x="22972" y="4607230"/>
                  <a:pt x="54954" y="4621648"/>
                  <a:pt x="84029" y="4632460"/>
                </a:cubicBezTo>
                <a:cubicBezTo>
                  <a:pt x="153807" y="4661296"/>
                  <a:pt x="229401" y="4661296"/>
                  <a:pt x="325347" y="4661296"/>
                </a:cubicBezTo>
                <a:cubicBezTo>
                  <a:pt x="243939" y="4524326"/>
                  <a:pt x="95658" y="4567580"/>
                  <a:pt x="25879" y="4423401"/>
                </a:cubicBezTo>
                <a:cubicBezTo>
                  <a:pt x="113103" y="4398170"/>
                  <a:pt x="179975" y="4448632"/>
                  <a:pt x="249753" y="4459446"/>
                </a:cubicBezTo>
                <a:cubicBezTo>
                  <a:pt x="313718" y="4470259"/>
                  <a:pt x="328254" y="4445028"/>
                  <a:pt x="313718" y="4365729"/>
                </a:cubicBezTo>
                <a:cubicBezTo>
                  <a:pt x="290458" y="4243177"/>
                  <a:pt x="325347" y="4181900"/>
                  <a:pt x="418386" y="4214341"/>
                </a:cubicBezTo>
                <a:cubicBezTo>
                  <a:pt x="505609" y="4246781"/>
                  <a:pt x="514332" y="4199922"/>
                  <a:pt x="491072" y="4131438"/>
                </a:cubicBezTo>
                <a:cubicBezTo>
                  <a:pt x="456183" y="4030512"/>
                  <a:pt x="493979" y="3951214"/>
                  <a:pt x="520147" y="3864706"/>
                </a:cubicBezTo>
                <a:cubicBezTo>
                  <a:pt x="560851" y="3734945"/>
                  <a:pt x="543407" y="3670064"/>
                  <a:pt x="459090" y="3572743"/>
                </a:cubicBezTo>
                <a:cubicBezTo>
                  <a:pt x="409664" y="3518676"/>
                  <a:pt x="360236" y="3471818"/>
                  <a:pt x="290458" y="3424959"/>
                </a:cubicBezTo>
                <a:cubicBezTo>
                  <a:pt x="450368" y="3399728"/>
                  <a:pt x="284643" y="3313221"/>
                  <a:pt x="339884" y="3259153"/>
                </a:cubicBezTo>
                <a:cubicBezTo>
                  <a:pt x="453275" y="3237527"/>
                  <a:pt x="543407" y="3410542"/>
                  <a:pt x="697501" y="3360078"/>
                </a:cubicBezTo>
                <a:cubicBezTo>
                  <a:pt x="511425" y="3212294"/>
                  <a:pt x="302087" y="3165436"/>
                  <a:pt x="165437" y="2967190"/>
                </a:cubicBezTo>
                <a:cubicBezTo>
                  <a:pt x="197419" y="2923937"/>
                  <a:pt x="229401" y="2967190"/>
                  <a:pt x="255568" y="2949167"/>
                </a:cubicBezTo>
                <a:cubicBezTo>
                  <a:pt x="255568" y="2938354"/>
                  <a:pt x="560851" y="3006840"/>
                  <a:pt x="578296" y="2725691"/>
                </a:cubicBezTo>
                <a:cubicBezTo>
                  <a:pt x="584111" y="2725691"/>
                  <a:pt x="589926" y="2725691"/>
                  <a:pt x="595740" y="2714876"/>
                </a:cubicBezTo>
                <a:cubicBezTo>
                  <a:pt x="627722" y="2675228"/>
                  <a:pt x="598648" y="2581510"/>
                  <a:pt x="650982" y="2574301"/>
                </a:cubicBezTo>
                <a:cubicBezTo>
                  <a:pt x="709132" y="2567092"/>
                  <a:pt x="764373" y="2534653"/>
                  <a:pt x="825429" y="2552674"/>
                </a:cubicBezTo>
                <a:cubicBezTo>
                  <a:pt x="871949" y="2567092"/>
                  <a:pt x="921375" y="2585115"/>
                  <a:pt x="970802" y="2585115"/>
                </a:cubicBezTo>
                <a:cubicBezTo>
                  <a:pt x="1023136" y="2585115"/>
                  <a:pt x="1095822" y="2707668"/>
                  <a:pt x="1127805" y="2545465"/>
                </a:cubicBezTo>
                <a:cubicBezTo>
                  <a:pt x="1127805" y="2538257"/>
                  <a:pt x="1217936" y="2556280"/>
                  <a:pt x="1267362" y="2563488"/>
                </a:cubicBezTo>
                <a:cubicBezTo>
                  <a:pt x="1308067" y="2570698"/>
                  <a:pt x="1357494" y="2603137"/>
                  <a:pt x="1386568" y="2538257"/>
                </a:cubicBezTo>
                <a:cubicBezTo>
                  <a:pt x="1401105" y="2498607"/>
                  <a:pt x="1331326" y="2426518"/>
                  <a:pt x="1270270" y="2419309"/>
                </a:cubicBezTo>
                <a:cubicBezTo>
                  <a:pt x="1215029" y="2412101"/>
                  <a:pt x="1159787" y="2404892"/>
                  <a:pt x="1107453" y="2419309"/>
                </a:cubicBezTo>
                <a:cubicBezTo>
                  <a:pt x="1043489" y="2437331"/>
                  <a:pt x="1008599" y="2408495"/>
                  <a:pt x="991154" y="2343615"/>
                </a:cubicBezTo>
                <a:cubicBezTo>
                  <a:pt x="970802" y="2275131"/>
                  <a:pt x="933005" y="2239085"/>
                  <a:pt x="880671" y="2206645"/>
                </a:cubicBezTo>
                <a:cubicBezTo>
                  <a:pt x="752743" y="2127346"/>
                  <a:pt x="630630" y="2033629"/>
                  <a:pt x="491072" y="1986771"/>
                </a:cubicBezTo>
                <a:cubicBezTo>
                  <a:pt x="464905" y="1979562"/>
                  <a:pt x="432923" y="1965145"/>
                  <a:pt x="421293" y="1903868"/>
                </a:cubicBezTo>
                <a:cubicBezTo>
                  <a:pt x="799262" y="1997584"/>
                  <a:pt x="1142342" y="2239085"/>
                  <a:pt x="1531941" y="2224667"/>
                </a:cubicBezTo>
                <a:cubicBezTo>
                  <a:pt x="1427272" y="2148974"/>
                  <a:pt x="1302252" y="2145369"/>
                  <a:pt x="1188861" y="2091301"/>
                </a:cubicBezTo>
                <a:cubicBezTo>
                  <a:pt x="1270270" y="2051652"/>
                  <a:pt x="1345864" y="2094906"/>
                  <a:pt x="1421458" y="2116532"/>
                </a:cubicBezTo>
                <a:cubicBezTo>
                  <a:pt x="1485422" y="2134554"/>
                  <a:pt x="1543571" y="2138160"/>
                  <a:pt x="1549386" y="2026420"/>
                </a:cubicBezTo>
                <a:cubicBezTo>
                  <a:pt x="1549386" y="2015607"/>
                  <a:pt x="1549386" y="2008398"/>
                  <a:pt x="1549386" y="1997584"/>
                </a:cubicBezTo>
                <a:cubicBezTo>
                  <a:pt x="1526126" y="1950727"/>
                  <a:pt x="1494144" y="1929099"/>
                  <a:pt x="1453440" y="1914682"/>
                </a:cubicBezTo>
                <a:cubicBezTo>
                  <a:pt x="1430180" y="1907473"/>
                  <a:pt x="1398198" y="1893056"/>
                  <a:pt x="1398198" y="1860614"/>
                </a:cubicBezTo>
                <a:cubicBezTo>
                  <a:pt x="1401105" y="1738063"/>
                  <a:pt x="1322604" y="1702018"/>
                  <a:pt x="1247011" y="1665972"/>
                </a:cubicBezTo>
                <a:cubicBezTo>
                  <a:pt x="1287715" y="1604696"/>
                  <a:pt x="1322604" y="1647950"/>
                  <a:pt x="1354586" y="1644345"/>
                </a:cubicBezTo>
                <a:cubicBezTo>
                  <a:pt x="1374939" y="1640741"/>
                  <a:pt x="1395290" y="1637138"/>
                  <a:pt x="1395290" y="1604696"/>
                </a:cubicBezTo>
                <a:cubicBezTo>
                  <a:pt x="1395290" y="1579465"/>
                  <a:pt x="1386568" y="1547025"/>
                  <a:pt x="1366216" y="1547025"/>
                </a:cubicBezTo>
                <a:cubicBezTo>
                  <a:pt x="1238288" y="1543420"/>
                  <a:pt x="1165601" y="1370405"/>
                  <a:pt x="1031858" y="1370405"/>
                </a:cubicBezTo>
                <a:cubicBezTo>
                  <a:pt x="950450" y="1370405"/>
                  <a:pt x="1072563" y="1273083"/>
                  <a:pt x="1005692" y="1233435"/>
                </a:cubicBezTo>
                <a:cubicBezTo>
                  <a:pt x="991154" y="1222621"/>
                  <a:pt x="1046396" y="1208203"/>
                  <a:pt x="1069655" y="1211808"/>
                </a:cubicBezTo>
                <a:cubicBezTo>
                  <a:pt x="1092915" y="1215412"/>
                  <a:pt x="1113268" y="1240644"/>
                  <a:pt x="1142342" y="1222621"/>
                </a:cubicBezTo>
                <a:cubicBezTo>
                  <a:pt x="1156879" y="1157741"/>
                  <a:pt x="1119082" y="1132510"/>
                  <a:pt x="1084193" y="1114487"/>
                </a:cubicBezTo>
                <a:cubicBezTo>
                  <a:pt x="1008599" y="1071234"/>
                  <a:pt x="933005" y="1020771"/>
                  <a:pt x="848689" y="1006353"/>
                </a:cubicBezTo>
                <a:cubicBezTo>
                  <a:pt x="819615" y="1002748"/>
                  <a:pt x="802169" y="984726"/>
                  <a:pt x="805077" y="948681"/>
                </a:cubicBezTo>
                <a:cubicBezTo>
                  <a:pt x="810892" y="901822"/>
                  <a:pt x="839967" y="916240"/>
                  <a:pt x="863226" y="919844"/>
                </a:cubicBezTo>
                <a:cubicBezTo>
                  <a:pt x="877764" y="923450"/>
                  <a:pt x="892301" y="934263"/>
                  <a:pt x="906838" y="909031"/>
                </a:cubicBezTo>
                <a:cubicBezTo>
                  <a:pt x="566666" y="653113"/>
                  <a:pt x="386404" y="667532"/>
                  <a:pt x="5527" y="458471"/>
                </a:cubicBezTo>
                <a:cubicBezTo>
                  <a:pt x="89843" y="418822"/>
                  <a:pt x="150900" y="447658"/>
                  <a:pt x="209049" y="454867"/>
                </a:cubicBezTo>
                <a:cubicBezTo>
                  <a:pt x="354422" y="472890"/>
                  <a:pt x="264290" y="505329"/>
                  <a:pt x="409664" y="526956"/>
                </a:cubicBezTo>
                <a:cubicBezTo>
                  <a:pt x="479443" y="537770"/>
                  <a:pt x="543407" y="573815"/>
                  <a:pt x="621908" y="516143"/>
                </a:cubicBezTo>
                <a:cubicBezTo>
                  <a:pt x="674242" y="476494"/>
                  <a:pt x="758558" y="519747"/>
                  <a:pt x="822522" y="552188"/>
                </a:cubicBezTo>
                <a:cubicBezTo>
                  <a:pt x="874856" y="581024"/>
                  <a:pt x="927190" y="588232"/>
                  <a:pt x="996969" y="552188"/>
                </a:cubicBezTo>
                <a:cubicBezTo>
                  <a:pt x="933005" y="530562"/>
                  <a:pt x="883579" y="512539"/>
                  <a:pt x="834151" y="498120"/>
                </a:cubicBezTo>
                <a:cubicBezTo>
                  <a:pt x="793447" y="487307"/>
                  <a:pt x="770187" y="462076"/>
                  <a:pt x="773095" y="408008"/>
                </a:cubicBezTo>
                <a:cubicBezTo>
                  <a:pt x="773095" y="379172"/>
                  <a:pt x="764373" y="339523"/>
                  <a:pt x="793447" y="325106"/>
                </a:cubicBezTo>
                <a:cubicBezTo>
                  <a:pt x="816707" y="310688"/>
                  <a:pt x="848689" y="325106"/>
                  <a:pt x="860319" y="350336"/>
                </a:cubicBezTo>
                <a:cubicBezTo>
                  <a:pt x="874856" y="397195"/>
                  <a:pt x="889393" y="440449"/>
                  <a:pt x="938820" y="444054"/>
                </a:cubicBezTo>
                <a:cubicBezTo>
                  <a:pt x="1005692" y="451262"/>
                  <a:pt x="967894" y="422426"/>
                  <a:pt x="956265" y="386381"/>
                </a:cubicBezTo>
                <a:cubicBezTo>
                  <a:pt x="944635" y="346733"/>
                  <a:pt x="979525" y="335919"/>
                  <a:pt x="1002784" y="343127"/>
                </a:cubicBezTo>
                <a:cubicBezTo>
                  <a:pt x="1090008" y="375569"/>
                  <a:pt x="1180139" y="317897"/>
                  <a:pt x="1270270" y="364755"/>
                </a:cubicBezTo>
                <a:cubicBezTo>
                  <a:pt x="1247011" y="249411"/>
                  <a:pt x="1197583" y="198949"/>
                  <a:pt x="1092915" y="180926"/>
                </a:cubicBezTo>
                <a:cubicBezTo>
                  <a:pt x="1055118" y="177322"/>
                  <a:pt x="1014414" y="184530"/>
                  <a:pt x="979525" y="152090"/>
                </a:cubicBezTo>
                <a:cubicBezTo>
                  <a:pt x="959172" y="134068"/>
                  <a:pt x="938820" y="112441"/>
                  <a:pt x="953358" y="76396"/>
                </a:cubicBezTo>
                <a:cubicBezTo>
                  <a:pt x="962080" y="51165"/>
                  <a:pt x="985339" y="51165"/>
                  <a:pt x="1005692" y="58373"/>
                </a:cubicBezTo>
                <a:cubicBezTo>
                  <a:pt x="1090008" y="98023"/>
                  <a:pt x="1180139" y="108837"/>
                  <a:pt x="1267362" y="123254"/>
                </a:cubicBezTo>
                <a:cubicBezTo>
                  <a:pt x="1281900" y="126859"/>
                  <a:pt x="1296437" y="134068"/>
                  <a:pt x="1310975" y="98023"/>
                </a:cubicBezTo>
                <a:cubicBezTo>
                  <a:pt x="1260095" y="81803"/>
                  <a:pt x="1209941" y="62879"/>
                  <a:pt x="1159787" y="43505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877660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Faktoider: Bilder på tysktågen">
            <a:extLst>
              <a:ext uri="{FF2B5EF4-FFF2-40B4-BE49-F238E27FC236}">
                <a16:creationId xmlns:a16="http://schemas.microsoft.com/office/drawing/2014/main" id="{1F92BB73-EC05-46C9-89A2-2F565D7983B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41" r="125" b="27937"/>
          <a:stretch/>
        </p:blipFill>
        <p:spPr bwMode="auto">
          <a:xfrm>
            <a:off x="20" y="10"/>
            <a:ext cx="12191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55" name="Rectangle 2054">
            <a:extLst>
              <a:ext uri="{FF2B5EF4-FFF2-40B4-BE49-F238E27FC236}">
                <a16:creationId xmlns:a16="http://schemas.microsoft.com/office/drawing/2014/main" id="{2B1D4F77-A17C-43D7-B7FA-545148E4E9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36884" y="321176"/>
            <a:ext cx="4332307" cy="5896743"/>
          </a:xfrm>
          <a:prstGeom prst="rect">
            <a:avLst/>
          </a:prstGeom>
          <a:solidFill>
            <a:schemeClr val="bg1">
              <a:alpha val="90000"/>
            </a:schemeClr>
          </a:solidFill>
          <a:ln w="127000" cap="sq" cmpd="thinThick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D03D67A3-D241-409C-9B83-394DACFC7E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805" y="640263"/>
            <a:ext cx="3759240" cy="1344975"/>
          </a:xfrm>
        </p:spPr>
        <p:txBody>
          <a:bodyPr>
            <a:normAutofit/>
          </a:bodyPr>
          <a:lstStyle/>
          <a:p>
            <a:r>
              <a:rPr lang="sv-SE" sz="3700"/>
              <a:t>Tysktågen, censur och flyktingar 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D5FBEE84-8575-41C8-B84A-6C62D41EB4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4110" y="2121763"/>
            <a:ext cx="3764826" cy="3773010"/>
          </a:xfrm>
        </p:spPr>
        <p:txBody>
          <a:bodyPr>
            <a:normAutofit/>
          </a:bodyPr>
          <a:lstStyle/>
          <a:p>
            <a:r>
              <a:rPr lang="sv-SE" sz="1400" dirty="0"/>
              <a:t>Mellan 1940-1943 transporterades 2 miljoner tyska soldater genom Sverige till Norge med svenska tåg och svensk järnväg </a:t>
            </a:r>
          </a:p>
          <a:p>
            <a:endParaRPr lang="sv-SE" sz="1400" dirty="0"/>
          </a:p>
          <a:p>
            <a:r>
              <a:rPr lang="sv-SE" sz="1400" dirty="0"/>
              <a:t>Under kriget censurerade den svenska staten artiklar och information kring vad som skedde i kriget (till en början med fördel för Tyskland) – Bland annat information om Förintelsen</a:t>
            </a:r>
          </a:p>
          <a:p>
            <a:pPr marL="0" indent="0">
              <a:buNone/>
            </a:pPr>
            <a:endParaRPr lang="sv-SE" sz="1400" dirty="0"/>
          </a:p>
          <a:p>
            <a:r>
              <a:rPr lang="sv-SE" sz="1400" dirty="0"/>
              <a:t>Sverige var oerhört restriktiv med att ta emot judiska flyktingar under andra världskriget (inte samma inställning som för finländska krigsbarn – Först i slutet av kriget (1943) ändrades flyktingpolitiken – Varför ändrades det? Antagligen för att Tysklands krigslycka vände</a:t>
            </a:r>
          </a:p>
        </p:txBody>
      </p:sp>
    </p:spTree>
    <p:extLst>
      <p:ext uri="{BB962C8B-B14F-4D97-AF65-F5344CB8AC3E}">
        <p14:creationId xmlns:p14="http://schemas.microsoft.com/office/powerpoint/2010/main" val="16807145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D4291A7F-0F40-4BC6-9FF4-5AC7687C3C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Eftergiftspolitiken – Moraliskt fel eller rätt? 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BC49E2FF-36B4-4237-AEB6-2F01313C6A2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sv-SE" dirty="0"/>
              <a:t>Sverige gjorde allt för att undvika gå med i kriget </a:t>
            </a:r>
          </a:p>
          <a:p>
            <a:endParaRPr lang="sv-SE" dirty="0"/>
          </a:p>
          <a:p>
            <a:r>
              <a:rPr lang="sv-SE" dirty="0"/>
              <a:t>Man vände kappan efter vinden efter 1943 då Tyskland inte längre såg ut som vinnaren av kriget </a:t>
            </a:r>
          </a:p>
          <a:p>
            <a:endParaRPr lang="sv-SE" dirty="0"/>
          </a:p>
          <a:p>
            <a:r>
              <a:rPr lang="sv-SE" dirty="0"/>
              <a:t>Räddade en stor del av svenska befolkningen? Men till vilket pris? </a:t>
            </a:r>
          </a:p>
          <a:p>
            <a:endParaRPr lang="sv-SE" dirty="0"/>
          </a:p>
          <a:p>
            <a:r>
              <a:rPr lang="sv-SE" dirty="0"/>
              <a:t>Förintelsen – Sverige hade god förståelse kring hur judar behandlades i Tyskland (censur fanns) – Stor protester när norska judar deporterades </a:t>
            </a:r>
          </a:p>
        </p:txBody>
      </p:sp>
    </p:spTree>
    <p:extLst>
      <p:ext uri="{BB962C8B-B14F-4D97-AF65-F5344CB8AC3E}">
        <p14:creationId xmlns:p14="http://schemas.microsoft.com/office/powerpoint/2010/main" val="26733494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FAA66AC3-97C9-462C-A101-5F2567EA98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Några svenska individer under kriget 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B5F2C1FB-8BB9-4DC2-A3EA-D512C210326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v-SE" dirty="0"/>
          </a:p>
        </p:txBody>
      </p:sp>
      <p:pic>
        <p:nvPicPr>
          <p:cNvPr id="4098" name="Picture 2" descr="Torgny Segerstedt – Wikipedia">
            <a:extLst>
              <a:ext uri="{FF2B5EF4-FFF2-40B4-BE49-F238E27FC236}">
                <a16:creationId xmlns:a16="http://schemas.microsoft.com/office/drawing/2014/main" id="{522543F9-DC21-417B-B930-408CCC20EC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417003"/>
            <a:ext cx="3118205" cy="3124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ruta 3">
            <a:extLst>
              <a:ext uri="{FF2B5EF4-FFF2-40B4-BE49-F238E27FC236}">
                <a16:creationId xmlns:a16="http://schemas.microsoft.com/office/drawing/2014/main" id="{7DBA40BE-1E6B-48C8-A53E-28DB67EC9F90}"/>
              </a:ext>
            </a:extLst>
          </p:cNvPr>
          <p:cNvSpPr txBox="1"/>
          <p:nvPr/>
        </p:nvSpPr>
        <p:spPr>
          <a:xfrm>
            <a:off x="375920" y="4541520"/>
            <a:ext cx="4718536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/>
              <a:t>Torgny </a:t>
            </a:r>
            <a:r>
              <a:rPr lang="sv-SE" dirty="0" err="1"/>
              <a:t>Segestedt</a:t>
            </a:r>
            <a:r>
              <a:rPr lang="sv-SE" dirty="0"/>
              <a:t> var historiker och </a:t>
            </a:r>
          </a:p>
          <a:p>
            <a:r>
              <a:rPr lang="sv-SE" dirty="0"/>
              <a:t>skrev om sin avsky mot nazismen </a:t>
            </a:r>
            <a:r>
              <a:rPr lang="sv-SE"/>
              <a:t>och Hitler bad </a:t>
            </a:r>
            <a:endParaRPr lang="sv-SE" dirty="0"/>
          </a:p>
          <a:p>
            <a:r>
              <a:rPr lang="sv-SE" dirty="0"/>
              <a:t>flera gånger svenska staten att</a:t>
            </a:r>
          </a:p>
          <a:p>
            <a:r>
              <a:rPr lang="sv-SE" dirty="0"/>
              <a:t>censurera honom.</a:t>
            </a:r>
          </a:p>
        </p:txBody>
      </p:sp>
      <p:pic>
        <p:nvPicPr>
          <p:cNvPr id="4100" name="Picture 4" descr="Raoul Wallenberg – Wikipedia">
            <a:extLst>
              <a:ext uri="{FF2B5EF4-FFF2-40B4-BE49-F238E27FC236}">
                <a16:creationId xmlns:a16="http://schemas.microsoft.com/office/drawing/2014/main" id="{7CFDD640-D6B3-4FF5-AC2B-225AAF26DB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4652" y="1324928"/>
            <a:ext cx="2586708" cy="34454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ruta 6">
            <a:extLst>
              <a:ext uri="{FF2B5EF4-FFF2-40B4-BE49-F238E27FC236}">
                <a16:creationId xmlns:a16="http://schemas.microsoft.com/office/drawing/2014/main" id="{D1157CDF-625B-408D-A84F-2455547A6804}"/>
              </a:ext>
            </a:extLst>
          </p:cNvPr>
          <p:cNvSpPr txBox="1"/>
          <p:nvPr/>
        </p:nvSpPr>
        <p:spPr>
          <a:xfrm>
            <a:off x="6502400" y="4847354"/>
            <a:ext cx="432740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/>
              <a:t>Raoul Wallenberg var diplomat och affärsman som räddade stora tiotusentals judar i Ungern. Är sedan 1945 försvunnen, ingen vet vad som hände med Raoul.</a:t>
            </a:r>
          </a:p>
        </p:txBody>
      </p:sp>
    </p:spTree>
    <p:extLst>
      <p:ext uri="{BB962C8B-B14F-4D97-AF65-F5344CB8AC3E}">
        <p14:creationId xmlns:p14="http://schemas.microsoft.com/office/powerpoint/2010/main" val="327084509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2825</TotalTime>
  <Words>516</Words>
  <Application>Microsoft Office PowerPoint</Application>
  <PresentationFormat>Bredbild</PresentationFormat>
  <Paragraphs>54</Paragraphs>
  <Slides>10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3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Office-tema</vt:lpstr>
      <vt:lpstr>Andra världskrigets slut och Sverige under kriget </vt:lpstr>
      <vt:lpstr>Nazityskland skapar ett tvåfrontskrig </vt:lpstr>
      <vt:lpstr>PowerPoint-presentation</vt:lpstr>
      <vt:lpstr>De allierade lyckas mobilisera sig</vt:lpstr>
      <vt:lpstr>Sista striderna i Asien </vt:lpstr>
      <vt:lpstr>PowerPoint-presentation</vt:lpstr>
      <vt:lpstr>Sverige under Andra världskriget </vt:lpstr>
      <vt:lpstr>Tysktågen, censur och flyktingar </vt:lpstr>
      <vt:lpstr>Eftergiftspolitiken – Moraliskt fel eller rätt? </vt:lpstr>
      <vt:lpstr>Några svenska individer under kriget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Andra världskrigets slut och Sverige under kriget </dc:title>
  <dc:creator>Joakim Jideström</dc:creator>
  <cp:lastModifiedBy>Joakim Jideström</cp:lastModifiedBy>
  <cp:revision>1</cp:revision>
  <dcterms:created xsi:type="dcterms:W3CDTF">2022-04-22T05:46:42Z</dcterms:created>
  <dcterms:modified xsi:type="dcterms:W3CDTF">2025-03-17T09:07:50Z</dcterms:modified>
</cp:coreProperties>
</file>