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67" r:id="rId8"/>
    <p:sldId id="261" r:id="rId9"/>
    <p:sldId id="260" r:id="rId10"/>
    <p:sldId id="268" r:id="rId11"/>
    <p:sldId id="263" r:id="rId12"/>
    <p:sldId id="262" r:id="rId1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60"/>
  </p:normalViewPr>
  <p:slideViewPr>
    <p:cSldViewPr snapToGrid="0">
      <p:cViewPr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78DE090-0431-4216-9A3D-AC04A2A5A1A0}"/>
    <pc:docChg chg="modSld">
      <pc:chgData name="Joakim Jideström" userId="55301464-3ae5-4df5-b584-5e5b60ec0c1b" providerId="ADAL" clId="{578DE090-0431-4216-9A3D-AC04A2A5A1A0}" dt="2025-01-31T07:29:06.261" v="51" actId="20577"/>
      <pc:docMkLst>
        <pc:docMk/>
      </pc:docMkLst>
      <pc:sldChg chg="modSp mod">
        <pc:chgData name="Joakim Jideström" userId="55301464-3ae5-4df5-b584-5e5b60ec0c1b" providerId="ADAL" clId="{578DE090-0431-4216-9A3D-AC04A2A5A1A0}" dt="2025-01-30T09:20:29.989" v="31" actId="20577"/>
        <pc:sldMkLst>
          <pc:docMk/>
          <pc:sldMk cId="2000244396" sldId="257"/>
        </pc:sldMkLst>
        <pc:spChg chg="mod">
          <ac:chgData name="Joakim Jideström" userId="55301464-3ae5-4df5-b584-5e5b60ec0c1b" providerId="ADAL" clId="{578DE090-0431-4216-9A3D-AC04A2A5A1A0}" dt="2025-01-30T09:20:29.989" v="31" actId="20577"/>
          <ac:spMkLst>
            <pc:docMk/>
            <pc:sldMk cId="2000244396" sldId="257"/>
            <ac:spMk id="3" creationId="{AD5324A8-56B5-A789-72E0-ADFABA0AD3E0}"/>
          </ac:spMkLst>
        </pc:spChg>
      </pc:sldChg>
      <pc:sldChg chg="modSp mod">
        <pc:chgData name="Joakim Jideström" userId="55301464-3ae5-4df5-b584-5e5b60ec0c1b" providerId="ADAL" clId="{578DE090-0431-4216-9A3D-AC04A2A5A1A0}" dt="2025-01-30T09:23:37.480" v="45" actId="20577"/>
        <pc:sldMkLst>
          <pc:docMk/>
          <pc:sldMk cId="4259490946" sldId="260"/>
        </pc:sldMkLst>
        <pc:spChg chg="mod">
          <ac:chgData name="Joakim Jideström" userId="55301464-3ae5-4df5-b584-5e5b60ec0c1b" providerId="ADAL" clId="{578DE090-0431-4216-9A3D-AC04A2A5A1A0}" dt="2025-01-30T09:23:37.480" v="45" actId="20577"/>
          <ac:spMkLst>
            <pc:docMk/>
            <pc:sldMk cId="4259490946" sldId="260"/>
            <ac:spMk id="3" creationId="{513E6540-2EBA-8A34-30BE-83C397AD48DF}"/>
          </ac:spMkLst>
        </pc:spChg>
      </pc:sldChg>
      <pc:sldChg chg="modSp mod">
        <pc:chgData name="Joakim Jideström" userId="55301464-3ae5-4df5-b584-5e5b60ec0c1b" providerId="ADAL" clId="{578DE090-0431-4216-9A3D-AC04A2A5A1A0}" dt="2025-01-31T07:26:12.246" v="46" actId="20577"/>
        <pc:sldMkLst>
          <pc:docMk/>
          <pc:sldMk cId="3792434887" sldId="261"/>
        </pc:sldMkLst>
        <pc:spChg chg="mod">
          <ac:chgData name="Joakim Jideström" userId="55301464-3ae5-4df5-b584-5e5b60ec0c1b" providerId="ADAL" clId="{578DE090-0431-4216-9A3D-AC04A2A5A1A0}" dt="2025-01-31T07:26:12.246" v="46" actId="20577"/>
          <ac:spMkLst>
            <pc:docMk/>
            <pc:sldMk cId="3792434887" sldId="261"/>
            <ac:spMk id="3" creationId="{9C792222-E352-34ED-E20B-9214C792EC52}"/>
          </ac:spMkLst>
        </pc:spChg>
      </pc:sldChg>
      <pc:sldChg chg="modSp mod">
        <pc:chgData name="Joakim Jideström" userId="55301464-3ae5-4df5-b584-5e5b60ec0c1b" providerId="ADAL" clId="{578DE090-0431-4216-9A3D-AC04A2A5A1A0}" dt="2025-01-31T07:29:06.261" v="51" actId="20577"/>
        <pc:sldMkLst>
          <pc:docMk/>
          <pc:sldMk cId="1270019678" sldId="262"/>
        </pc:sldMkLst>
        <pc:spChg chg="mod">
          <ac:chgData name="Joakim Jideström" userId="55301464-3ae5-4df5-b584-5e5b60ec0c1b" providerId="ADAL" clId="{578DE090-0431-4216-9A3D-AC04A2A5A1A0}" dt="2025-01-31T07:29:06.261" v="51" actId="20577"/>
          <ac:spMkLst>
            <pc:docMk/>
            <pc:sldMk cId="1270019678" sldId="262"/>
            <ac:spMk id="2" creationId="{4D5320F8-7063-23F9-461A-8F71CFE5D8A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D774174-D59C-10CA-A9F5-CF3A53CBCC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90E5172-5713-BF62-A7E4-0F9E65B14B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2004E5C-6E6D-F148-30E2-25F5145AF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89C9-DA84-4F7E-BAA2-1D008BC3E2FF}" type="datetimeFigureOut">
              <a:rPr lang="sv-SE" smtClean="0"/>
              <a:t>2025-01-31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E9D5FF4-2D0A-77DF-5855-937A1E0D8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23E72D6-AD26-6B06-39B1-7A4594535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DF943-BF48-4134-8BF0-B735D196D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5929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6446C0F-F7E1-D235-1BB0-5B85D7D32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40CE188-00C0-FC60-F07C-C925A95503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8A4B75E-0AE8-F013-A06C-178674573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89C9-DA84-4F7E-BAA2-1D008BC3E2FF}" type="datetimeFigureOut">
              <a:rPr lang="sv-SE" smtClean="0"/>
              <a:t>2025-01-31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421F96D-14A0-66B3-039B-F6C97C40A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F5AD35F-39E2-7D3E-A89E-64AE873D5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DF943-BF48-4134-8BF0-B735D196D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3840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D90A74-E0BC-2AA7-2175-C1DB922E3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BA48F4E-52A3-9EF7-9C43-530670587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9FF4DA8-D271-1E27-6D02-9FFCD3B12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89C9-DA84-4F7E-BAA2-1D008BC3E2FF}" type="datetimeFigureOut">
              <a:rPr lang="sv-SE" smtClean="0"/>
              <a:t>2025-01-31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F766C90-F303-D5EE-0506-8E5B2D18A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D239FE9-AFA9-C352-9E78-120A3D514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DF943-BF48-4134-8BF0-B735D196D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1407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B20266A-72A7-1A2B-5788-5E0322FED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241F51B-86D9-55A6-2C92-B0247A2483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D64C748-78AC-BA8C-440C-0108956C72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2ED4DD6-035A-4ACB-16BF-CB31F35FE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89C9-DA84-4F7E-BAA2-1D008BC3E2FF}" type="datetimeFigureOut">
              <a:rPr lang="sv-SE" smtClean="0"/>
              <a:t>2025-01-31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4D6AB5F-A85C-B787-E104-091186021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E24A4AE-B0A8-B24E-C60C-DCBB80342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DF943-BF48-4134-8BF0-B735D196D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19698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8D93EE-E5BC-B644-745A-C8A997CA8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1E85F7F-5F21-8930-6557-4B2CBE0252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0934D86-815B-58FE-5F71-B1755849D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D1EE637-658E-1700-A0D4-FC161980BE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5884791-6A19-C9EF-CCF0-8D347E9FE2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8AE3ADFB-0638-F752-808A-69072D559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89C9-DA84-4F7E-BAA2-1D008BC3E2FF}" type="datetimeFigureOut">
              <a:rPr lang="sv-SE" smtClean="0"/>
              <a:t>2025-01-31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611A532E-F3DE-8FAD-7152-D8C3F1D32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F3ED6368-EB77-D684-3E36-962962086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DF943-BF48-4134-8BF0-B735D196D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4780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769CC7-027A-0013-FB41-A93F9AB55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C057123-44DC-CE19-4D5A-B6E87EF8A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89C9-DA84-4F7E-BAA2-1D008BC3E2FF}" type="datetimeFigureOut">
              <a:rPr lang="sv-SE" smtClean="0"/>
              <a:t>2025-01-31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6302CE7-F7A3-296A-9E8B-C6B2B8EF1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80F4481-1D2F-68AB-D4D2-0EF7F312E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DF943-BF48-4134-8BF0-B735D196D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2640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3F912AB-05D9-495A-C46A-C4879EEEF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89C9-DA84-4F7E-BAA2-1D008BC3E2FF}" type="datetimeFigureOut">
              <a:rPr lang="sv-SE" smtClean="0"/>
              <a:t>2025-01-31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D3F4388-C66E-F9B1-28B3-EAA5D9CBF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5629689-8370-8DB8-4A5D-21D549088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DF943-BF48-4134-8BF0-B735D196D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9661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6E635D-5BCC-F569-D9D1-2856C235A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1D26F95-80BB-F415-5D47-85413A04F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6645CBE-606B-BD25-2B44-42148C100E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7DD1FFA-B560-FA7B-4C39-A96807CB2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89C9-DA84-4F7E-BAA2-1D008BC3E2FF}" type="datetimeFigureOut">
              <a:rPr lang="sv-SE" smtClean="0"/>
              <a:t>2025-01-31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FB8EF15-18E7-1E99-997A-5E2C347AB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0AF6B64-B35C-A6B8-A1B6-6587C2913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DF943-BF48-4134-8BF0-B735D196D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65847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FE22174-3257-F0E9-F020-D36494A32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7C44820-2D9D-01C8-1521-3B592DBEBC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04BCEFA-9002-D9E5-D39B-A86C9DF4F0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341460D-9054-7CA5-DB03-6AD7FA94C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89C9-DA84-4F7E-BAA2-1D008BC3E2FF}" type="datetimeFigureOut">
              <a:rPr lang="sv-SE" smtClean="0"/>
              <a:t>2025-01-31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BDFF183-A1BC-13C8-0608-C1DB0EC7B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623C91A-54ED-2E60-1BE6-98E62B1F7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DF943-BF48-4134-8BF0-B735D196D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3455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71B8E20-229E-4918-8CA2-BCCD4D7D2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E2305EB-C584-D0A3-A528-B6E77BEFB4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4C83050-6890-0E1D-74D3-ABADD514D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89C9-DA84-4F7E-BAA2-1D008BC3E2FF}" type="datetimeFigureOut">
              <a:rPr lang="sv-SE" smtClean="0"/>
              <a:t>2025-01-31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990FC50-04B5-8A5E-7D1A-5DCE06711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3B118B-F4CE-E697-F2CF-B03BC4290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DF943-BF48-4134-8BF0-B735D196D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84140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6C0FA9F7-ABC9-44CA-6E1A-9FF4FB6595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FB299DA-DD3D-AB5E-58EC-8D05DD3E5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A1645E4-8CAB-68A4-F2CB-B9C2918C3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89C9-DA84-4F7E-BAA2-1D008BC3E2FF}" type="datetimeFigureOut">
              <a:rPr lang="sv-SE" smtClean="0"/>
              <a:t>2025-01-31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DB651B2-B81E-1C2F-ECB3-8489F8C17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6FA6039-D66A-7518-083F-C6FD4B808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DF943-BF48-4134-8BF0-B735D196D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5629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9140C1B-3594-6B20-40FA-96648CBBC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69B1309-B17D-27F2-577D-628354A373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AE7BD55-1ACF-E7A8-B484-E6E9CB21D4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2F89C9-DA84-4F7E-BAA2-1D008BC3E2FF}" type="datetimeFigureOut">
              <a:rPr lang="sv-SE" smtClean="0"/>
              <a:t>2025-01-31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9EE3E63-0871-913E-8189-1379864CE8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81CA4B8-AD6D-E811-7D69-0E203065F9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6DF943-BF48-4134-8BF0-B735D196D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0703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032">
            <a:extLst>
              <a:ext uri="{FF2B5EF4-FFF2-40B4-BE49-F238E27FC236}">
                <a16:creationId xmlns:a16="http://schemas.microsoft.com/office/drawing/2014/main" id="{C9044227-071D-4831-94D0-C92D4840B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DBC0312-14ED-B974-D644-4064CDE0CD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4513" y="841375"/>
            <a:ext cx="3505200" cy="3114698"/>
          </a:xfrm>
        </p:spPr>
        <p:txBody>
          <a:bodyPr>
            <a:normAutofit/>
          </a:bodyPr>
          <a:lstStyle/>
          <a:p>
            <a:r>
              <a:rPr lang="sv-SE" sz="4300">
                <a:solidFill>
                  <a:schemeClr val="bg1"/>
                </a:solidFill>
              </a:rPr>
              <a:t>Imperialismen i Sydostasien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4BFBC0F-A39A-8C2D-B417-6AB47FDF4A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4513" y="4337072"/>
            <a:ext cx="3506264" cy="1671616"/>
          </a:xfrm>
        </p:spPr>
        <p:txBody>
          <a:bodyPr>
            <a:normAutofit/>
          </a:bodyPr>
          <a:lstStyle/>
          <a:p>
            <a:r>
              <a:rPr lang="sv-SE">
                <a:solidFill>
                  <a:schemeClr val="bg1"/>
                </a:solidFill>
              </a:rPr>
              <a:t>Fokus Vietnam och Kambodja </a:t>
            </a:r>
          </a:p>
        </p:txBody>
      </p:sp>
      <p:pic>
        <p:nvPicPr>
          <p:cNvPr id="1028" name="Picture 4" descr="Pixelforma Franska Indokina flagga i flera storlekar 100 % polyestertryck  med dubbel fåll 2. 2 öljetter till vänster 128x192 cm : Amazon.se: Garden">
            <a:extLst>
              <a:ext uri="{FF2B5EF4-FFF2-40B4-BE49-F238E27FC236}">
                <a16:creationId xmlns:a16="http://schemas.microsoft.com/office/drawing/2014/main" id="{442DF9D6-37B7-3E7B-BCFF-1CC8CC818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87" b="4"/>
          <a:stretch/>
        </p:blipFill>
        <p:spPr bwMode="auto">
          <a:xfrm>
            <a:off x="20" y="2"/>
            <a:ext cx="3834650" cy="3333747"/>
          </a:xfrm>
          <a:custGeom>
            <a:avLst/>
            <a:gdLst/>
            <a:ahLst/>
            <a:cxnLst/>
            <a:rect l="l" t="t" r="r" b="b"/>
            <a:pathLst>
              <a:path w="3834670" h="3333747">
                <a:moveTo>
                  <a:pt x="0" y="0"/>
                </a:moveTo>
                <a:lnTo>
                  <a:pt x="3066495" y="0"/>
                </a:lnTo>
                <a:lnTo>
                  <a:pt x="3427241" y="1211943"/>
                </a:lnTo>
                <a:lnTo>
                  <a:pt x="3834670" y="3333747"/>
                </a:lnTo>
                <a:lnTo>
                  <a:pt x="0" y="333374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dobjekt 3" descr="En bild som visar Människoansikte, text, porträtt, skiss&#10;&#10;Automatiskt genererad beskrivning">
            <a:extLst>
              <a:ext uri="{FF2B5EF4-FFF2-40B4-BE49-F238E27FC236}">
                <a16:creationId xmlns:a16="http://schemas.microsoft.com/office/drawing/2014/main" id="{9C4DF348-E7C2-BE6A-CA92-258C477EBE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7" r="-3" b="39567"/>
          <a:stretch/>
        </p:blipFill>
        <p:spPr bwMode="auto">
          <a:xfrm>
            <a:off x="1" y="3562350"/>
            <a:ext cx="3986041" cy="3295650"/>
          </a:xfrm>
          <a:custGeom>
            <a:avLst/>
            <a:gdLst/>
            <a:ahLst/>
            <a:cxnLst/>
            <a:rect l="l" t="t" r="r" b="b"/>
            <a:pathLst>
              <a:path w="3986041" h="3295650">
                <a:moveTo>
                  <a:pt x="3878566" y="0"/>
                </a:moveTo>
                <a:lnTo>
                  <a:pt x="3986041" y="559707"/>
                </a:lnTo>
                <a:lnTo>
                  <a:pt x="3751724" y="3295650"/>
                </a:lnTo>
                <a:lnTo>
                  <a:pt x="0" y="3295650"/>
                </a:lnTo>
                <a:lnTo>
                  <a:pt x="0" y="1"/>
                </a:lnTo>
                <a:close/>
              </a:path>
            </a:pathLst>
          </a:custGeom>
          <a:noFill/>
        </p:spPr>
      </p:pic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C27F758D-B23C-459E-AD21-6621782C7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8588" y="0"/>
            <a:ext cx="1339053" cy="6858000"/>
            <a:chOff x="2748588" y="0"/>
            <a:chExt cx="1339053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1036" name="Freeform: Shape 1035">
              <a:extLst>
                <a:ext uri="{FF2B5EF4-FFF2-40B4-BE49-F238E27FC236}">
                  <a16:creationId xmlns:a16="http://schemas.microsoft.com/office/drawing/2014/main" id="{08DD5D69-A882-48D7-ACFB-68E2DC6B04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id="{A2432BD6-3DCC-4397-BD7F-3FE84F321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1026" name="Picture 2" descr="Franska Indokina – Wikipedia">
            <a:extLst>
              <a:ext uri="{FF2B5EF4-FFF2-40B4-BE49-F238E27FC236}">
                <a16:creationId xmlns:a16="http://schemas.microsoft.com/office/drawing/2014/main" id="{1AD77F91-D7E6-B617-2AE1-9B5AFF26B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3" r="6122" b="1"/>
          <a:stretch/>
        </p:blipFill>
        <p:spPr bwMode="auto">
          <a:xfrm>
            <a:off x="8240079" y="-1"/>
            <a:ext cx="3951921" cy="6858000"/>
          </a:xfrm>
          <a:custGeom>
            <a:avLst/>
            <a:gdLst/>
            <a:ahLst/>
            <a:cxnLst/>
            <a:rect l="l" t="t" r="r" b="b"/>
            <a:pathLst>
              <a:path w="3951921" h="6858000">
                <a:moveTo>
                  <a:pt x="224707" y="0"/>
                </a:moveTo>
                <a:lnTo>
                  <a:pt x="3951921" y="0"/>
                </a:lnTo>
                <a:lnTo>
                  <a:pt x="3951921" y="6858000"/>
                </a:lnTo>
                <a:lnTo>
                  <a:pt x="886146" y="6858000"/>
                </a:lnTo>
                <a:lnTo>
                  <a:pt x="558800" y="5721062"/>
                </a:lnTo>
                <a:lnTo>
                  <a:pt x="0" y="271249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9" name="Group 1038">
            <a:extLst>
              <a:ext uri="{FF2B5EF4-FFF2-40B4-BE49-F238E27FC236}">
                <a16:creationId xmlns:a16="http://schemas.microsoft.com/office/drawing/2014/main" id="{57B65906-47BE-4CEA-9E50-301890FFE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60" y="0"/>
            <a:ext cx="1339053" cy="6858000"/>
            <a:chOff x="2748588" y="0"/>
            <a:chExt cx="1339053" cy="6858000"/>
          </a:xfrm>
          <a:effectLst>
            <a:outerShdw blurRad="381000" dist="152400" dir="10800000" algn="ctr" rotWithShape="0">
              <a:srgbClr val="000000">
                <a:alpha val="10000"/>
              </a:srgbClr>
            </a:outerShdw>
          </a:effectLst>
        </p:grpSpPr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id="{E9C1A977-5AC1-49DC-B315-CAB53CF6F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41" name="Freeform: Shape 1040">
              <a:extLst>
                <a:ext uri="{FF2B5EF4-FFF2-40B4-BE49-F238E27FC236}">
                  <a16:creationId xmlns:a16="http://schemas.microsoft.com/office/drawing/2014/main" id="{2AEEAD2A-AA94-4108-8639-95E861AED1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399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DEDE140-577A-6259-FA25-9C8A98A61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sv-SE" sz="4000"/>
              <a:t>Bakgrund Vietnam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D5324A8-56B5-A789-72E0-ADFABA0AD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388" y="2324912"/>
            <a:ext cx="5155319" cy="4031437"/>
          </a:xfrm>
        </p:spPr>
        <p:txBody>
          <a:bodyPr anchor="ctr">
            <a:normAutofit/>
          </a:bodyPr>
          <a:lstStyle/>
          <a:p>
            <a:r>
              <a:rPr lang="sv-SE" sz="1600" dirty="0"/>
              <a:t>Första vietnamesiska dynastin uppkommer på 900-talet – </a:t>
            </a:r>
            <a:r>
              <a:rPr lang="sv-SE" sz="1600" dirty="0" err="1"/>
              <a:t>Dinh</a:t>
            </a:r>
            <a:r>
              <a:rPr lang="sv-SE" sz="1600" dirty="0"/>
              <a:t>-dynastin </a:t>
            </a:r>
          </a:p>
          <a:p>
            <a:endParaRPr lang="sv-SE" sz="1600" dirty="0"/>
          </a:p>
          <a:p>
            <a:r>
              <a:rPr lang="sv-SE" sz="1600" dirty="0"/>
              <a:t>Stor kinesisk influens – Språkligt och kulturellt </a:t>
            </a:r>
          </a:p>
          <a:p>
            <a:endParaRPr lang="sv-SE" sz="1600" dirty="0"/>
          </a:p>
          <a:p>
            <a:r>
              <a:rPr lang="sv-SE" sz="1600" dirty="0"/>
              <a:t>Den sista dynastin – Nguyendynastin fick hjälp av Frankrike i maktövertagandet – Frihandelsavtal och kristna fick missionera mer i landet (början av 1800-talet)  </a:t>
            </a:r>
          </a:p>
          <a:p>
            <a:endParaRPr lang="sv-SE" sz="1600" dirty="0"/>
          </a:p>
          <a:p>
            <a:r>
              <a:rPr lang="sv-SE" sz="1600" dirty="0"/>
              <a:t>Den andra kejsaren i Nguyendynastin började förfölja (mörda) kristna missionärer – Försämrade relationen med Europa </a:t>
            </a:r>
          </a:p>
        </p:txBody>
      </p:sp>
      <p:pic>
        <p:nvPicPr>
          <p:cNvPr id="2050" name="Picture 2" descr="The Nguyen Dynasty Hue Vietnam - Culture Pham Travel">
            <a:extLst>
              <a:ext uri="{FF2B5EF4-FFF2-40B4-BE49-F238E27FC236}">
                <a16:creationId xmlns:a16="http://schemas.microsoft.com/office/drawing/2014/main" id="{86B7C7A9-1F21-35B4-53CC-05FE26345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9" r="-1" b="-1"/>
          <a:stretch/>
        </p:blipFill>
        <p:spPr bwMode="auto">
          <a:xfrm>
            <a:off x="6096000" y="1"/>
            <a:ext cx="6102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244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5BA59FB-468D-91C6-73BD-B0954453F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sv-SE" sz="4000"/>
              <a:t>Fransmännen tar över Vietnam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82AB890-1BD4-BF61-940B-158B5E000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r>
              <a:rPr lang="sv-SE" sz="1900"/>
              <a:t>På 1860-talet anfaller franskrike södra Vietnam (Saigon och närliggande provinser) – Skapar ett kolonialvälde </a:t>
            </a:r>
          </a:p>
          <a:p>
            <a:endParaRPr lang="sv-SE" sz="1900"/>
          </a:p>
          <a:p>
            <a:r>
              <a:rPr lang="sv-SE" sz="1900"/>
              <a:t>På 1880-talet expanderas området till hela Vietnam</a:t>
            </a:r>
          </a:p>
          <a:p>
            <a:endParaRPr lang="sv-SE" sz="1900"/>
          </a:p>
          <a:p>
            <a:r>
              <a:rPr lang="sv-SE" sz="1900"/>
              <a:t>1887 adderas även Kambodja och Laos till kolonialväldet och därmed var det Franska Indokina skapat och skulle fortgå till 1945 </a:t>
            </a:r>
          </a:p>
          <a:p>
            <a:endParaRPr lang="sv-SE" sz="1900"/>
          </a:p>
        </p:txBody>
      </p:sp>
      <p:pic>
        <p:nvPicPr>
          <p:cNvPr id="3074" name="51257D45-E78F-4994-A7B7-8E7122D254B0" descr="IMG_2181.jpg">
            <a:extLst>
              <a:ext uri="{FF2B5EF4-FFF2-40B4-BE49-F238E27FC236}">
                <a16:creationId xmlns:a16="http://schemas.microsoft.com/office/drawing/2014/main" id="{B363ABE9-4CFC-7C08-BA42-DAD545E42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4" b="12757"/>
          <a:stretch/>
        </p:blipFill>
        <p:spPr bwMode="auto">
          <a:xfrm>
            <a:off x="6089173" y="0"/>
            <a:ext cx="6102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1501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F123656-E4D5-150E-F091-A034A2741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sv-SE" sz="5400"/>
              <a:t>Styret under fransk regim </a:t>
            </a:r>
          </a:p>
        </p:txBody>
      </p:sp>
      <p:pic>
        <p:nvPicPr>
          <p:cNvPr id="8194" name="Picture 2" descr="image">
            <a:extLst>
              <a:ext uri="{FF2B5EF4-FFF2-40B4-BE49-F238E27FC236}">
                <a16:creationId xmlns:a16="http://schemas.microsoft.com/office/drawing/2014/main" id="{7F743EC4-11E3-AEE9-4056-06293E512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52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10BA5E5-BDF9-B779-CB11-17A5D734E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sv-SE" sz="1500"/>
              <a:t>Frankrike lät lokala ledare ha kvar sin position – Enbart symbolisk, fransmännen hade den faktiska makten </a:t>
            </a:r>
          </a:p>
          <a:p>
            <a:endParaRPr lang="sv-SE" sz="1500"/>
          </a:p>
          <a:p>
            <a:r>
              <a:rPr lang="sv-SE" sz="1500"/>
              <a:t>Man byggde vägar, järnväg, statsdelar i de stora städerna samt administrativa byggnader i fransk stil </a:t>
            </a:r>
          </a:p>
          <a:p>
            <a:endParaRPr lang="sv-SE" sz="1500"/>
          </a:p>
          <a:p>
            <a:r>
              <a:rPr lang="sv-SE" sz="1500"/>
              <a:t>Språket blev mer influerat av latinska tecken och franska låneord </a:t>
            </a:r>
          </a:p>
          <a:p>
            <a:endParaRPr lang="sv-SE" sz="1500"/>
          </a:p>
          <a:p>
            <a:r>
              <a:rPr lang="sv-SE" sz="1500"/>
              <a:t>Maträtter som Banh mi utvecklas i Vietnam under franskt styre – Vietnamesiskt kaffe (introduceras av franska missionärer på 1800-talet) </a:t>
            </a:r>
          </a:p>
        </p:txBody>
      </p:sp>
      <p:pic>
        <p:nvPicPr>
          <p:cNvPr id="4" name="7E8ABB4F-FBE0-409C-9880-A61B46D3BCEA" descr="IMG_1368.jpg">
            <a:extLst>
              <a:ext uri="{FF2B5EF4-FFF2-40B4-BE49-F238E27FC236}">
                <a16:creationId xmlns:a16="http://schemas.microsoft.com/office/drawing/2014/main" id="{1914DE1C-7719-2B0F-667F-EDAD217E9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6" r="11320" b="-3"/>
          <a:stretch/>
        </p:blipFill>
        <p:spPr bwMode="auto">
          <a:xfrm>
            <a:off x="9165209" y="7996954"/>
            <a:ext cx="5458968" cy="546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8238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41" name="Rectangle 4140">
            <a:extLst>
              <a:ext uri="{FF2B5EF4-FFF2-40B4-BE49-F238E27FC236}">
                <a16:creationId xmlns:a16="http://schemas.microsoft.com/office/drawing/2014/main" id="{114C78B5-EC6B-4A39-8860-705100867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43AA0B9-54AF-CD6C-3009-81B84A425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69978"/>
            <a:ext cx="4391024" cy="1173700"/>
          </a:xfrm>
        </p:spPr>
        <p:txBody>
          <a:bodyPr anchor="t">
            <a:normAutofit/>
          </a:bodyPr>
          <a:lstStyle/>
          <a:p>
            <a:r>
              <a:rPr lang="sv-SE" sz="4000">
                <a:solidFill>
                  <a:schemeClr val="bg1"/>
                </a:solidFill>
              </a:rPr>
              <a:t>Koloniala byggnader </a:t>
            </a:r>
          </a:p>
        </p:txBody>
      </p:sp>
      <p:pic>
        <p:nvPicPr>
          <p:cNvPr id="4101" name="Picture 5" descr="Saigon Opera House (Opéra de Saïgon), Ho Chi Minh City | Book Tickets &amp;  Tours - 2025">
            <a:extLst>
              <a:ext uri="{FF2B5EF4-FFF2-40B4-BE49-F238E27FC236}">
                <a16:creationId xmlns:a16="http://schemas.microsoft.com/office/drawing/2014/main" id="{2A883145-9404-6339-D3EF-4535AB49B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48" r="17124" b="3"/>
          <a:stretch/>
        </p:blipFill>
        <p:spPr bwMode="auto">
          <a:xfrm>
            <a:off x="21" y="-19259"/>
            <a:ext cx="4000480" cy="3904882"/>
          </a:xfrm>
          <a:custGeom>
            <a:avLst/>
            <a:gdLst/>
            <a:ahLst/>
            <a:cxnLst/>
            <a:rect l="l" t="t" r="r" b="b"/>
            <a:pathLst>
              <a:path w="4000500" h="3413410">
                <a:moveTo>
                  <a:pt x="0" y="0"/>
                </a:moveTo>
                <a:lnTo>
                  <a:pt x="4000500" y="0"/>
                </a:lnTo>
                <a:lnTo>
                  <a:pt x="4000500" y="3330603"/>
                </a:lnTo>
                <a:lnTo>
                  <a:pt x="416174" y="3413410"/>
                </a:lnTo>
                <a:lnTo>
                  <a:pt x="0" y="340816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82602EF7-388E-451B-AA99-DC3549B2FB13" descr="IMG_1370.jpg">
            <a:extLst>
              <a:ext uri="{FF2B5EF4-FFF2-40B4-BE49-F238E27FC236}">
                <a16:creationId xmlns:a16="http://schemas.microsoft.com/office/drawing/2014/main" id="{BA2DCB18-CE71-2DBF-C66C-DAEEFD093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9" r="7632" b="-2"/>
          <a:stretch/>
        </p:blipFill>
        <p:spPr bwMode="auto">
          <a:xfrm>
            <a:off x="4191002" y="10"/>
            <a:ext cx="3809998" cy="3904881"/>
          </a:xfrm>
          <a:custGeom>
            <a:avLst/>
            <a:gdLst/>
            <a:ahLst/>
            <a:cxnLst/>
            <a:rect l="l" t="t" r="r" b="b"/>
            <a:pathLst>
              <a:path w="3809998" h="3361533">
                <a:moveTo>
                  <a:pt x="0" y="0"/>
                </a:moveTo>
                <a:lnTo>
                  <a:pt x="3809998" y="0"/>
                </a:lnTo>
                <a:lnTo>
                  <a:pt x="3809998" y="3353206"/>
                </a:lnTo>
                <a:lnTo>
                  <a:pt x="1781628" y="3181423"/>
                </a:lnTo>
                <a:lnTo>
                  <a:pt x="0" y="336153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7E8ABB4F-FBE0-409C-9880-A61B46D3BCEA" descr="IMG_1368.jpg">
            <a:extLst>
              <a:ext uri="{FF2B5EF4-FFF2-40B4-BE49-F238E27FC236}">
                <a16:creationId xmlns:a16="http://schemas.microsoft.com/office/drawing/2014/main" id="{D724B806-86CD-8514-31E6-693832CBC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6" r="11320" b="-3"/>
          <a:stretch/>
        </p:blipFill>
        <p:spPr bwMode="auto">
          <a:xfrm>
            <a:off x="8191500" y="-1"/>
            <a:ext cx="4000500" cy="4008409"/>
          </a:xfrm>
          <a:custGeom>
            <a:avLst/>
            <a:gdLst/>
            <a:ahLst/>
            <a:cxnLst/>
            <a:rect l="l" t="t" r="r" b="b"/>
            <a:pathLst>
              <a:path w="4000500" h="3403026">
                <a:moveTo>
                  <a:pt x="0" y="0"/>
                </a:moveTo>
                <a:lnTo>
                  <a:pt x="4000500" y="0"/>
                </a:lnTo>
                <a:lnTo>
                  <a:pt x="4000500" y="3403026"/>
                </a:lnTo>
                <a:lnTo>
                  <a:pt x="9072" y="3370108"/>
                </a:lnTo>
                <a:lnTo>
                  <a:pt x="0" y="336934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43" name="Group 4142">
            <a:extLst>
              <a:ext uri="{FF2B5EF4-FFF2-40B4-BE49-F238E27FC236}">
                <a16:creationId xmlns:a16="http://schemas.microsoft.com/office/drawing/2014/main" id="{A50943B0-FDF7-4C2C-B784-9208C945A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4144" name="Freeform: Shape 4143">
              <a:extLst>
                <a:ext uri="{FF2B5EF4-FFF2-40B4-BE49-F238E27FC236}">
                  <a16:creationId xmlns:a16="http://schemas.microsoft.com/office/drawing/2014/main" id="{64021FAB-FA86-49DE-8FC9-585A1729B7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45" name="Freeform: Shape 4144">
              <a:extLst>
                <a:ext uri="{FF2B5EF4-FFF2-40B4-BE49-F238E27FC236}">
                  <a16:creationId xmlns:a16="http://schemas.microsoft.com/office/drawing/2014/main" id="{7B58B526-A432-4EB5-AA70-2BB897257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5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C1A28ED-2498-659C-54A7-C9D3621105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4201" y="4766267"/>
            <a:ext cx="5692774" cy="1077411"/>
          </a:xfrm>
        </p:spPr>
        <p:txBody>
          <a:bodyPr>
            <a:normAutofit/>
          </a:bodyPr>
          <a:lstStyle/>
          <a:p>
            <a:endParaRPr lang="sv-SE" sz="240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336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DA2E94-52B9-57AE-E2AD-0F67B75D7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DD55690-2592-D0E2-4ED0-89DCC88B9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122" name="EF05286E-732B-43CB-B31E-34941E06AEC0" descr="IMG_1004.jpg">
            <a:extLst>
              <a:ext uri="{FF2B5EF4-FFF2-40B4-BE49-F238E27FC236}">
                <a16:creationId xmlns:a16="http://schemas.microsoft.com/office/drawing/2014/main" id="{29AFCD10-8044-BA64-D2C3-FDE5FC27A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187" y="-198895"/>
            <a:ext cx="5507626" cy="7255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1376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F8247D2-82E6-3123-4E38-8986453F1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E8A659C-B570-99C6-CE10-3A629118E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6146" name="1026E052-2642-4188-90BF-2E6984775C7A" descr="IMG_1008.jpg">
            <a:extLst>
              <a:ext uri="{FF2B5EF4-FFF2-40B4-BE49-F238E27FC236}">
                <a16:creationId xmlns:a16="http://schemas.microsoft.com/office/drawing/2014/main" id="{9B2F88FD-B8C4-6419-FFCC-B1372351D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879" y="-328495"/>
            <a:ext cx="5636242" cy="7514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8601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9" name="Rectangle 717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74BD8FF-70B3-2513-6465-36F7D0BE3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sv-SE" sz="4600"/>
              <a:t>Konsekvenser imperialismen i Vietnam </a:t>
            </a:r>
          </a:p>
        </p:txBody>
      </p:sp>
      <p:pic>
        <p:nvPicPr>
          <p:cNvPr id="7174" name="Picture 6" descr="Hàm Nghi - Wikipedia">
            <a:extLst>
              <a:ext uri="{FF2B5EF4-FFF2-40B4-BE49-F238E27FC236}">
                <a16:creationId xmlns:a16="http://schemas.microsoft.com/office/drawing/2014/main" id="{6DF50630-6317-F146-B9CE-A98F22C3D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2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8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C792222-E352-34ED-E20B-9214C792E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sv-SE" sz="1500" dirty="0"/>
              <a:t>Det imperialistiska styret gav upphov till  </a:t>
            </a:r>
            <a:r>
              <a:rPr lang="sv-SE" sz="1500" dirty="0" err="1"/>
              <a:t>motståndgrupper</a:t>
            </a:r>
            <a:r>
              <a:rPr lang="sv-SE" sz="1500" dirty="0"/>
              <a:t> i Vietnam </a:t>
            </a:r>
          </a:p>
          <a:p>
            <a:endParaRPr lang="sv-SE" sz="1500" dirty="0"/>
          </a:p>
          <a:p>
            <a:r>
              <a:rPr lang="sv-SE" sz="1500" dirty="0" err="1"/>
              <a:t>Can</a:t>
            </a:r>
            <a:r>
              <a:rPr lang="sv-SE" sz="1500" dirty="0"/>
              <a:t> </a:t>
            </a:r>
            <a:r>
              <a:rPr lang="sv-SE" sz="1500" dirty="0" err="1"/>
              <a:t>Voung</a:t>
            </a:r>
            <a:r>
              <a:rPr lang="sv-SE" sz="1500" dirty="0"/>
              <a:t>-rörelsen var en tidig rebellisk rörelse mot fransmännen – </a:t>
            </a:r>
            <a:r>
              <a:rPr lang="sv-SE" sz="1500" dirty="0" err="1"/>
              <a:t>Can</a:t>
            </a:r>
            <a:r>
              <a:rPr lang="sv-SE" sz="1500" dirty="0"/>
              <a:t> </a:t>
            </a:r>
            <a:r>
              <a:rPr lang="sv-SE" sz="1500" dirty="0" err="1"/>
              <a:t>Voung</a:t>
            </a:r>
            <a:r>
              <a:rPr lang="sv-SE" sz="1500" dirty="0"/>
              <a:t>-bestämmelsen (en uppmaning till motstånd från kejsaren </a:t>
            </a:r>
            <a:r>
              <a:rPr lang="sv-SE" sz="1500" dirty="0" err="1"/>
              <a:t>Ham</a:t>
            </a:r>
            <a:r>
              <a:rPr lang="sv-SE" sz="1500" dirty="0"/>
              <a:t> </a:t>
            </a:r>
            <a:r>
              <a:rPr lang="sv-SE" sz="1500" dirty="0" err="1"/>
              <a:t>Nghi</a:t>
            </a:r>
            <a:r>
              <a:rPr lang="sv-SE" sz="1500" dirty="0"/>
              <a:t>) </a:t>
            </a:r>
          </a:p>
          <a:p>
            <a:endParaRPr lang="sv-SE" sz="1500" dirty="0"/>
          </a:p>
          <a:p>
            <a:r>
              <a:rPr lang="sv-SE" sz="1500" dirty="0"/>
              <a:t>Hoa Lo-fängelset upprättades (slutet av 1800-talet) i Hanoi för att fängsla motstånds-män och kvinnor </a:t>
            </a:r>
          </a:p>
          <a:p>
            <a:endParaRPr lang="sv-SE" sz="1500" dirty="0"/>
          </a:p>
          <a:p>
            <a:r>
              <a:rPr lang="sv-SE" sz="1500" dirty="0"/>
              <a:t>Större splittring i det vietnamesiska samhället – Hårdare kontroll av fransmännen </a:t>
            </a:r>
          </a:p>
        </p:txBody>
      </p:sp>
    </p:spTree>
    <p:extLst>
      <p:ext uri="{BB962C8B-B14F-4D97-AF65-F5344CB8AC3E}">
        <p14:creationId xmlns:p14="http://schemas.microsoft.com/office/powerpoint/2010/main" val="3792434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30" name="Rectangle 9229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32" name="Rectangle 9231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1340ED4-AEBD-2CD2-56E4-980AB49A9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366" y="609600"/>
            <a:ext cx="4267200" cy="1351472"/>
          </a:xfrm>
        </p:spPr>
        <p:txBody>
          <a:bodyPr>
            <a:normAutofit/>
          </a:bodyPr>
          <a:lstStyle/>
          <a:p>
            <a:pPr algn="ctr"/>
            <a:r>
              <a:rPr lang="sv-SE">
                <a:solidFill>
                  <a:schemeClr val="tx1">
                    <a:lumMod val="85000"/>
                    <a:lumOff val="15000"/>
                  </a:schemeClr>
                </a:solidFill>
              </a:rPr>
              <a:t>Fokus: Kambodja </a:t>
            </a:r>
          </a:p>
        </p:txBody>
      </p:sp>
      <p:pic>
        <p:nvPicPr>
          <p:cNvPr id="9218" name="DAB30FE9-6065-4934-A9B6-E2521025EF08" descr="IMG_1748.jpg">
            <a:extLst>
              <a:ext uri="{FF2B5EF4-FFF2-40B4-BE49-F238E27FC236}">
                <a16:creationId xmlns:a16="http://schemas.microsoft.com/office/drawing/2014/main" id="{4C08BA12-B3D7-499D-F11D-12ADEA72B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0" r="13299"/>
          <a:stretch/>
        </p:blipFill>
        <p:spPr bwMode="auto"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13E6540-2EBA-8A34-30BE-83C397AD4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1765" y="1630017"/>
            <a:ext cx="4838697" cy="5115340"/>
          </a:xfrm>
        </p:spPr>
        <p:txBody>
          <a:bodyPr>
            <a:normAutofit/>
          </a:bodyPr>
          <a:lstStyle/>
          <a:p>
            <a:r>
              <a:rPr lang="sv-S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Land med en gammal </a:t>
            </a:r>
            <a:r>
              <a:rPr lang="sv-SE" sz="2000">
                <a:solidFill>
                  <a:schemeClr val="tx1">
                    <a:lumMod val="85000"/>
                    <a:lumOff val="15000"/>
                  </a:schemeClr>
                </a:solidFill>
              </a:rPr>
              <a:t>och rik </a:t>
            </a:r>
            <a:r>
              <a:rPr lang="sv-S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historia – </a:t>
            </a:r>
            <a:r>
              <a:rPr lang="sv-SE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Chenla</a:t>
            </a:r>
            <a:r>
              <a:rPr lang="sv-S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-riket, Khmer-riket (Ankor-riket) </a:t>
            </a:r>
          </a:p>
          <a:p>
            <a:endParaRPr lang="sv-SE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Kung Norodom skrev under ett avtal 1863 som garanterade skydd av fransmännen – Långsamt tappade Kambodja sin suveränitet – Under slutet av 1800-talet styrde Frankrike i praktiken landet </a:t>
            </a:r>
          </a:p>
          <a:p>
            <a:endParaRPr lang="sv-SE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Inte lika stort intresse för Kambodja som Vietnam – Tung skattebörda och små investeringar gjorde att Kambodja utvecklades mycket långsamt </a:t>
            </a:r>
          </a:p>
        </p:txBody>
      </p:sp>
      <p:pic>
        <p:nvPicPr>
          <p:cNvPr id="9220" name="Picture 4" descr="Norodom – Wikipedia">
            <a:extLst>
              <a:ext uri="{FF2B5EF4-FFF2-40B4-BE49-F238E27FC236}">
                <a16:creationId xmlns:a16="http://schemas.microsoft.com/office/drawing/2014/main" id="{889D500E-D11E-A767-2F74-4DCB21E17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8" r="345"/>
          <a:stretch/>
        </p:blipFill>
        <p:spPr bwMode="auto"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9490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FA976F-0A33-DA83-5968-16EB1EDD1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E475BE0-1A12-E856-7681-A463BFB54A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11266" name="28691911-5A93-41EA-9E10-E0C120CCF8B5" descr="IMG_0506.jpg">
            <a:extLst>
              <a:ext uri="{FF2B5EF4-FFF2-40B4-BE49-F238E27FC236}">
                <a16:creationId xmlns:a16="http://schemas.microsoft.com/office/drawing/2014/main" id="{6DE8B969-D585-AF63-370F-953E145F4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1082"/>
            <a:ext cx="6861175" cy="5145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811B693A-7228-4CA3-BD8D-0779AFDFC921" descr="IMG_1604.jpg">
            <a:extLst>
              <a:ext uri="{FF2B5EF4-FFF2-40B4-BE49-F238E27FC236}">
                <a16:creationId xmlns:a16="http://schemas.microsoft.com/office/drawing/2014/main" id="{FA54F3D8-2387-7692-88BD-06A353BDA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175" y="-192088"/>
            <a:ext cx="5431631" cy="724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8019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8B4F057-18A7-C680-FAE8-475F6FDED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sv-SE" sz="5400"/>
              <a:t>Fokus: Kambodja </a:t>
            </a:r>
          </a:p>
        </p:txBody>
      </p:sp>
      <p:pic>
        <p:nvPicPr>
          <p:cNvPr id="10242" name="Picture 2" descr="French protectorate of Cambodia - Wikipedia">
            <a:extLst>
              <a:ext uri="{FF2B5EF4-FFF2-40B4-BE49-F238E27FC236}">
                <a16:creationId xmlns:a16="http://schemas.microsoft.com/office/drawing/2014/main" id="{D28C4988-AF6A-678B-7E10-2EAFCC036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65" r="28071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9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9F9D12C-DC1A-C5D4-D7D1-EEDDEA92D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sv-SE" sz="2000"/>
              <a:t>Kambodja hade inte samma motståndrörelse som Vietnam – Mindre högutbildade och mindre politiskt medvetna </a:t>
            </a:r>
          </a:p>
          <a:p>
            <a:endParaRPr lang="sv-SE" sz="2000"/>
          </a:p>
          <a:p>
            <a:r>
              <a:rPr lang="sv-SE" sz="2000"/>
              <a:t>Fransmännen gjorde restaureringsarbete på de gamla Khmer-områdena (t.ex Angkor Wat) </a:t>
            </a:r>
          </a:p>
          <a:p>
            <a:endParaRPr lang="sv-SE" sz="2000"/>
          </a:p>
          <a:p>
            <a:r>
              <a:rPr lang="sv-SE" sz="2000"/>
              <a:t> Inte samma influens från Frankrike idag som Vietnam – Större del av den gamla kulturen finns kvar</a:t>
            </a:r>
          </a:p>
        </p:txBody>
      </p:sp>
    </p:spTree>
    <p:extLst>
      <p:ext uri="{BB962C8B-B14F-4D97-AF65-F5344CB8AC3E}">
        <p14:creationId xmlns:p14="http://schemas.microsoft.com/office/powerpoint/2010/main" val="3650899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5" name="Rectangle 1229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D5320F8-7063-23F9-461A-8F71CFE5D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sv-SE" sz="4200" dirty="0"/>
              <a:t>Siamriket (Thailand) klarade sig undan imperialismen </a:t>
            </a:r>
          </a:p>
        </p:txBody>
      </p:sp>
      <p:pic>
        <p:nvPicPr>
          <p:cNvPr id="12290" name="Picture 2" descr="Kingdom of Siam | The Kaiserreich Wiki | Fandom">
            <a:extLst>
              <a:ext uri="{FF2B5EF4-FFF2-40B4-BE49-F238E27FC236}">
                <a16:creationId xmlns:a16="http://schemas.microsoft.com/office/drawing/2014/main" id="{ADBD7B7F-F75F-AD1C-83A9-9EC043750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3770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7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DB918F3-C5F9-F499-91FC-9588736E3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sv-SE" sz="2200"/>
              <a:t>Siamriket (Nuvarande Thailand) lyckades hålla sig undan imperialismen </a:t>
            </a:r>
          </a:p>
          <a:p>
            <a:endParaRPr lang="sv-SE" sz="2200"/>
          </a:p>
          <a:p>
            <a:r>
              <a:rPr lang="sv-SE" sz="2200"/>
              <a:t>Skickliga ledare lyckades spela ut potentiella kolonialmakter mot varandra – britterna i väst och fransmännen i öst  </a:t>
            </a:r>
          </a:p>
          <a:p>
            <a:endParaRPr lang="sv-SE" sz="2200"/>
          </a:p>
          <a:p>
            <a:r>
              <a:rPr lang="sv-SE" sz="2200"/>
              <a:t>Lyckades hålla västmakterna borta genom bra diplomati </a:t>
            </a:r>
          </a:p>
        </p:txBody>
      </p:sp>
    </p:spTree>
    <p:extLst>
      <p:ext uri="{BB962C8B-B14F-4D97-AF65-F5344CB8AC3E}">
        <p14:creationId xmlns:p14="http://schemas.microsoft.com/office/powerpoint/2010/main" val="1270019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402</Words>
  <Application>Microsoft Office PowerPoint</Application>
  <PresentationFormat>Bredbild</PresentationFormat>
  <Paragraphs>51</Paragraphs>
  <Slides>12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Office-tema</vt:lpstr>
      <vt:lpstr>Imperialismen i Sydostasien </vt:lpstr>
      <vt:lpstr>Bakgrund Vietnam </vt:lpstr>
      <vt:lpstr>Fransmännen tar över Vietnam </vt:lpstr>
      <vt:lpstr>Styret under fransk regim </vt:lpstr>
      <vt:lpstr>Koloniala byggnader </vt:lpstr>
      <vt:lpstr>PowerPoint-presentation</vt:lpstr>
      <vt:lpstr>PowerPoint-presentation</vt:lpstr>
      <vt:lpstr>Konsekvenser imperialismen i Vietnam </vt:lpstr>
      <vt:lpstr>Fokus: Kambodja </vt:lpstr>
      <vt:lpstr>PowerPoint-presentation</vt:lpstr>
      <vt:lpstr>Fokus: Kambodja </vt:lpstr>
      <vt:lpstr>Siamriket (Thailand) klarade sig undan imperialismen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1</cp:revision>
  <dcterms:created xsi:type="dcterms:W3CDTF">2025-01-30T06:32:57Z</dcterms:created>
  <dcterms:modified xsi:type="dcterms:W3CDTF">2025-01-31T07:29:13Z</dcterms:modified>
</cp:coreProperties>
</file>