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C39C8F-8612-4629-8576-6286AD8876D6}" v="1" dt="2024-10-01T06:06:43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D392BDD7-8449-476E-83D2-476BC5AF0859}"/>
    <pc:docChg chg="custSel modSld">
      <pc:chgData name="Joakim Jideström" userId="55301464-3ae5-4df5-b584-5e5b60ec0c1b" providerId="ADAL" clId="{D392BDD7-8449-476E-83D2-476BC5AF0859}" dt="2023-10-18T09:08:44.713" v="267" actId="20577"/>
      <pc:docMkLst>
        <pc:docMk/>
      </pc:docMkLst>
      <pc:sldChg chg="modSp mod">
        <pc:chgData name="Joakim Jideström" userId="55301464-3ae5-4df5-b584-5e5b60ec0c1b" providerId="ADAL" clId="{D392BDD7-8449-476E-83D2-476BC5AF0859}" dt="2023-10-12T05:56:22.318" v="94" actId="20577"/>
        <pc:sldMkLst>
          <pc:docMk/>
          <pc:sldMk cId="2473645210" sldId="257"/>
        </pc:sldMkLst>
        <pc:spChg chg="mod">
          <ac:chgData name="Joakim Jideström" userId="55301464-3ae5-4df5-b584-5e5b60ec0c1b" providerId="ADAL" clId="{D392BDD7-8449-476E-83D2-476BC5AF0859}" dt="2023-10-12T05:56:22.318" v="94" actId="20577"/>
          <ac:spMkLst>
            <pc:docMk/>
            <pc:sldMk cId="2473645210" sldId="257"/>
            <ac:spMk id="3" creationId="{1A02C344-8B79-79B7-58FA-501AE704A38E}"/>
          </ac:spMkLst>
        </pc:spChg>
      </pc:sldChg>
      <pc:sldChg chg="modSp mod">
        <pc:chgData name="Joakim Jideström" userId="55301464-3ae5-4df5-b584-5e5b60ec0c1b" providerId="ADAL" clId="{D392BDD7-8449-476E-83D2-476BC5AF0859}" dt="2023-10-18T09:08:44.713" v="267" actId="20577"/>
        <pc:sldMkLst>
          <pc:docMk/>
          <pc:sldMk cId="3241576106" sldId="259"/>
        </pc:sldMkLst>
        <pc:spChg chg="mod">
          <ac:chgData name="Joakim Jideström" userId="55301464-3ae5-4df5-b584-5e5b60ec0c1b" providerId="ADAL" clId="{D392BDD7-8449-476E-83D2-476BC5AF0859}" dt="2023-10-18T09:08:44.713" v="267" actId="20577"/>
          <ac:spMkLst>
            <pc:docMk/>
            <pc:sldMk cId="3241576106" sldId="259"/>
            <ac:spMk id="3" creationId="{7FF98005-8E6D-A9AE-A9C3-236507785F8C}"/>
          </ac:spMkLst>
        </pc:spChg>
      </pc:sldChg>
      <pc:sldChg chg="modSp mod">
        <pc:chgData name="Joakim Jideström" userId="55301464-3ae5-4df5-b584-5e5b60ec0c1b" providerId="ADAL" clId="{D392BDD7-8449-476E-83D2-476BC5AF0859}" dt="2023-10-12T05:59:56.152" v="95" actId="20577"/>
        <pc:sldMkLst>
          <pc:docMk/>
          <pc:sldMk cId="2531806389" sldId="260"/>
        </pc:sldMkLst>
        <pc:spChg chg="mod">
          <ac:chgData name="Joakim Jideström" userId="55301464-3ae5-4df5-b584-5e5b60ec0c1b" providerId="ADAL" clId="{D392BDD7-8449-476E-83D2-476BC5AF0859}" dt="2023-10-12T05:59:56.152" v="95" actId="20577"/>
          <ac:spMkLst>
            <pc:docMk/>
            <pc:sldMk cId="2531806389" sldId="260"/>
            <ac:spMk id="3" creationId="{CC69AAF3-0AAB-F243-2874-76F570DB8A2E}"/>
          </ac:spMkLst>
        </pc:spChg>
      </pc:sldChg>
      <pc:sldChg chg="modSp mod">
        <pc:chgData name="Joakim Jideström" userId="55301464-3ae5-4df5-b584-5e5b60ec0c1b" providerId="ADAL" clId="{D392BDD7-8449-476E-83D2-476BC5AF0859}" dt="2023-10-12T06:02:25.384" v="260" actId="20577"/>
        <pc:sldMkLst>
          <pc:docMk/>
          <pc:sldMk cId="3056974949" sldId="261"/>
        </pc:sldMkLst>
        <pc:spChg chg="mod">
          <ac:chgData name="Joakim Jideström" userId="55301464-3ae5-4df5-b584-5e5b60ec0c1b" providerId="ADAL" clId="{D392BDD7-8449-476E-83D2-476BC5AF0859}" dt="2023-10-12T06:02:25.384" v="260" actId="20577"/>
          <ac:spMkLst>
            <pc:docMk/>
            <pc:sldMk cId="3056974949" sldId="261"/>
            <ac:spMk id="3" creationId="{A48114D9-CBBB-FA12-AC21-3ADDCF9AD7DF}"/>
          </ac:spMkLst>
        </pc:spChg>
      </pc:sldChg>
    </pc:docChg>
  </pc:docChgLst>
  <pc:docChgLst>
    <pc:chgData name="Joakim Jideström" userId="55301464-3ae5-4df5-b584-5e5b60ec0c1b" providerId="ADAL" clId="{14C39C8F-8612-4629-8576-6286AD8876D6}"/>
    <pc:docChg chg="custSel addSld modSld">
      <pc:chgData name="Joakim Jideström" userId="55301464-3ae5-4df5-b584-5e5b60ec0c1b" providerId="ADAL" clId="{14C39C8F-8612-4629-8576-6286AD8876D6}" dt="2024-10-01T06:29:40.908" v="525" actId="255"/>
      <pc:docMkLst>
        <pc:docMk/>
      </pc:docMkLst>
      <pc:sldChg chg="modSp mod">
        <pc:chgData name="Joakim Jideström" userId="55301464-3ae5-4df5-b584-5e5b60ec0c1b" providerId="ADAL" clId="{14C39C8F-8612-4629-8576-6286AD8876D6}" dt="2024-10-01T06:07:31.496" v="510" actId="20577"/>
        <pc:sldMkLst>
          <pc:docMk/>
          <pc:sldMk cId="148857315" sldId="258"/>
        </pc:sldMkLst>
        <pc:spChg chg="mod">
          <ac:chgData name="Joakim Jideström" userId="55301464-3ae5-4df5-b584-5e5b60ec0c1b" providerId="ADAL" clId="{14C39C8F-8612-4629-8576-6286AD8876D6}" dt="2024-10-01T06:07:31.496" v="510" actId="20577"/>
          <ac:spMkLst>
            <pc:docMk/>
            <pc:sldMk cId="148857315" sldId="258"/>
            <ac:spMk id="3" creationId="{548D913D-E43E-27F8-736F-08A6268B945D}"/>
          </ac:spMkLst>
        </pc:spChg>
      </pc:sldChg>
      <pc:sldChg chg="modSp mod">
        <pc:chgData name="Joakim Jideström" userId="55301464-3ae5-4df5-b584-5e5b60ec0c1b" providerId="ADAL" clId="{14C39C8F-8612-4629-8576-6286AD8876D6}" dt="2024-10-01T06:08:04.888" v="522" actId="20577"/>
        <pc:sldMkLst>
          <pc:docMk/>
          <pc:sldMk cId="3241576106" sldId="259"/>
        </pc:sldMkLst>
        <pc:spChg chg="mod">
          <ac:chgData name="Joakim Jideström" userId="55301464-3ae5-4df5-b584-5e5b60ec0c1b" providerId="ADAL" clId="{14C39C8F-8612-4629-8576-6286AD8876D6}" dt="2024-10-01T06:08:04.888" v="522" actId="20577"/>
          <ac:spMkLst>
            <pc:docMk/>
            <pc:sldMk cId="3241576106" sldId="259"/>
            <ac:spMk id="3" creationId="{7FF98005-8E6D-A9AE-A9C3-236507785F8C}"/>
          </ac:spMkLst>
        </pc:spChg>
      </pc:sldChg>
      <pc:sldChg chg="addSp modSp new mod setBg">
        <pc:chgData name="Joakim Jideström" userId="55301464-3ae5-4df5-b584-5e5b60ec0c1b" providerId="ADAL" clId="{14C39C8F-8612-4629-8576-6286AD8876D6}" dt="2024-10-01T06:29:40.908" v="525" actId="255"/>
        <pc:sldMkLst>
          <pc:docMk/>
          <pc:sldMk cId="4120165206" sldId="263"/>
        </pc:sldMkLst>
        <pc:spChg chg="mod">
          <ac:chgData name="Joakim Jideström" userId="55301464-3ae5-4df5-b584-5e5b60ec0c1b" providerId="ADAL" clId="{14C39C8F-8612-4629-8576-6286AD8876D6}" dt="2024-10-01T06:06:47.329" v="488" actId="26606"/>
          <ac:spMkLst>
            <pc:docMk/>
            <pc:sldMk cId="4120165206" sldId="263"/>
            <ac:spMk id="2" creationId="{011388FE-CCF6-D749-2BDB-4F87A6C5434E}"/>
          </ac:spMkLst>
        </pc:spChg>
        <pc:spChg chg="mod">
          <ac:chgData name="Joakim Jideström" userId="55301464-3ae5-4df5-b584-5e5b60ec0c1b" providerId="ADAL" clId="{14C39C8F-8612-4629-8576-6286AD8876D6}" dt="2024-10-01T06:29:40.908" v="525" actId="255"/>
          <ac:spMkLst>
            <pc:docMk/>
            <pc:sldMk cId="4120165206" sldId="263"/>
            <ac:spMk id="3" creationId="{A7A22E01-E6AC-0D0B-3B18-4067DE2E1BE0}"/>
          </ac:spMkLst>
        </pc:spChg>
        <pc:spChg chg="add">
          <ac:chgData name="Joakim Jideström" userId="55301464-3ae5-4df5-b584-5e5b60ec0c1b" providerId="ADAL" clId="{14C39C8F-8612-4629-8576-6286AD8876D6}" dt="2024-10-01T06:06:47.329" v="488" actId="26606"/>
          <ac:spMkLst>
            <pc:docMk/>
            <pc:sldMk cId="4120165206" sldId="263"/>
            <ac:spMk id="1031" creationId="{F13C74B1-5B17-4795-BED0-7140497B445A}"/>
          </ac:spMkLst>
        </pc:spChg>
        <pc:spChg chg="add">
          <ac:chgData name="Joakim Jideström" userId="55301464-3ae5-4df5-b584-5e5b60ec0c1b" providerId="ADAL" clId="{14C39C8F-8612-4629-8576-6286AD8876D6}" dt="2024-10-01T06:06:47.329" v="488" actId="26606"/>
          <ac:spMkLst>
            <pc:docMk/>
            <pc:sldMk cId="4120165206" sldId="263"/>
            <ac:spMk id="1033" creationId="{D4974D33-8DC5-464E-8C6D-BE58F0669C17}"/>
          </ac:spMkLst>
        </pc:spChg>
        <pc:picChg chg="add mod">
          <ac:chgData name="Joakim Jideström" userId="55301464-3ae5-4df5-b584-5e5b60ec0c1b" providerId="ADAL" clId="{14C39C8F-8612-4629-8576-6286AD8876D6}" dt="2024-10-01T06:06:47.329" v="488" actId="26606"/>
          <ac:picMkLst>
            <pc:docMk/>
            <pc:sldMk cId="4120165206" sldId="263"/>
            <ac:picMk id="1026" creationId="{83093A23-B62C-AF5C-ED59-09B50846BF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7089A1-9124-ED80-321D-BC2B696D5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D9B6F4E-CB80-917C-88A8-35A301896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571C671-C544-6554-8018-6266B414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B243751-23BE-A75B-D953-74553C3A5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4D19E8-4C8B-BEFD-1DDA-4551B861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2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BF726D-122C-0730-8138-739A23AD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0B694A-C6C3-384B-D51E-373A9C909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FBE515-AAC7-D56B-D846-1B9C0421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A39A49-46D4-D352-3F30-24709718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593474-94D0-6449-690E-343B75C9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962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18F2E7-344F-CFD9-4F72-266497C5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AF58349-0470-3830-DD58-5FFFD4C4D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357FCF-13E4-46D4-5C5B-DF5144D82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954B59-4A37-C18A-5D48-90D342BB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30192F-AE20-E0C2-8C28-F1EECD23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03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532AAF-6106-C67E-8A00-8B7168C6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C697A0-61FF-332B-669F-56FC3B43F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196FCF-F5AC-94EC-C22A-76BF27AEF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46110-86CD-99E3-AA40-B705A3CE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61CE76-677E-2C3C-4B73-5EFF914F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C1D69B-685C-E6A9-5E9A-033D3CE7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877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63765E-3019-5BCE-C676-498BBCBF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9C3F72-6A44-7BAC-2478-2F44C13DB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27AA572-28FB-FE4C-0D33-8426F50EE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C2BC86D-ED82-0FD2-19FA-67B21B135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7F9818E-C168-44BA-89C0-946F642F4C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F942A9F-E515-2D6F-F314-5E45E6101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1450EA2-6422-0254-F1C2-3A05639C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DEFC363-DC89-5580-B32D-1BDC7F4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43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D68A9D-D543-6F3D-EC18-86F3F3CB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E52A4A8-0666-BFF2-A24B-761FC1DB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060C3C-6985-11AB-039B-12537C12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58E8D85-558E-926A-8010-0B15AC50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358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8E6866A-7653-F5D8-0DC1-4484D752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A0A1F84-2A39-CC3C-5B2C-D47FCBDB8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4E79726-B3EC-EEC5-715F-A163F8CE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153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1AB491-34BB-9DC1-0A6A-0ED8584D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D3EB7D-43D0-378C-535D-2796CED1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0E51189-7A04-19A5-A014-C50DA59AA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D1AB559-ED84-5936-DD95-7EEF65C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8D56ED-225E-7953-E4FC-7AB75189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FA43D3-E103-1AA4-6A75-FF0D0C78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77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546FC1-526A-B916-B7F2-9BC2B544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82C0117-7591-DD72-9437-76A6CD34B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0F63D45-2E8C-9E26-4BBD-E9CA4331A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52B4B15-26E5-BEC6-B301-F544D6DA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93F602-B21A-769D-3522-3B43C0DF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0DF742-AFB8-5B58-65B2-0DCC4F4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597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78EF89-976E-588C-0887-5F10E69B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C2A7AEA-D5FA-2C61-6E01-301A24864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796814-9121-8BD8-7848-061DA337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D6C5D3B-AF90-AD2A-060A-1D329E12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290DFA-C89C-BDF5-AE28-76D59A8E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67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43EAF15-12C4-FCB6-FC75-BF8515BBC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8166754-4267-E080-58E0-EF97EC715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EA8109-EC71-A560-6A3D-A141F42B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AB2827-0583-5A34-6FFC-B80289C9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7B404B-50CB-4AF7-5DFA-1A34442D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877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6195AA4-255E-EC42-64BC-F5D6EC86B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4FC8C7-C6B1-3C9E-9525-FDF3AAD67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27BD29-B6A2-F0FD-68C3-C6245F113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E828D-F270-479C-A709-D61EC305E9CD}" type="datetimeFigureOut">
              <a:rPr lang="sv-SE" smtClean="0"/>
              <a:t>2024-10-01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8FFFB8-3A90-1952-E3F0-4C4619ACF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E8D9C2-6ECA-8875-B2F6-E329A1C6C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44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76AF0D7-E6A6-9D61-5F83-C7FB1043D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078" y="657226"/>
            <a:ext cx="3685841" cy="3265388"/>
          </a:xfrm>
        </p:spPr>
        <p:txBody>
          <a:bodyPr>
            <a:normAutofit/>
          </a:bodyPr>
          <a:lstStyle/>
          <a:p>
            <a:pPr algn="l"/>
            <a:r>
              <a:rPr lang="sv-SE" sz="4700"/>
              <a:t>Kyrkans kris och reformationen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EDA1A6F-8740-074F-F69E-E8967428F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078" y="4087207"/>
            <a:ext cx="3685841" cy="1810686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De antika idealen kommer tillbaka till Europa </a:t>
            </a:r>
            <a:r>
              <a:rPr lang="sv-SE"/>
              <a:t>och Kristendomen tappar makt</a:t>
            </a:r>
          </a:p>
        </p:txBody>
      </p:sp>
      <p:pic>
        <p:nvPicPr>
          <p:cNvPr id="7" name="Picture 4" descr="Henrik VIII av England – Wikipedia">
            <a:extLst>
              <a:ext uri="{FF2B5EF4-FFF2-40B4-BE49-F238E27FC236}">
                <a16:creationId xmlns:a16="http://schemas.microsoft.com/office/drawing/2014/main" id="{63ECF26B-B709-07F8-C46A-ED936B496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843"/>
          <a:stretch/>
        </p:blipFill>
        <p:spPr bwMode="auto">
          <a:xfrm>
            <a:off x="20" y="10"/>
            <a:ext cx="446144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John Wycliffe - Wikipedia">
            <a:extLst>
              <a:ext uri="{FF2B5EF4-FFF2-40B4-BE49-F238E27FC236}">
                <a16:creationId xmlns:a16="http://schemas.microsoft.com/office/drawing/2014/main" id="{E705B860-2707-1B36-2B90-E4C1E6752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6" b="3"/>
          <a:stretch/>
        </p:blipFill>
        <p:spPr bwMode="auto">
          <a:xfrm>
            <a:off x="4622327" y="10"/>
            <a:ext cx="2925901" cy="394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8104B500-9EAF-4B67-BAED-5982B5D7B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68853" y="4003046"/>
            <a:ext cx="3291840" cy="0"/>
          </a:xfrm>
          <a:prstGeom prst="line">
            <a:avLst/>
          </a:prstGeom>
          <a:ln w="19050">
            <a:solidFill>
              <a:srgbClr val="996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Martin Luther - vem var det? - Linköpings domkyrkopastorat">
            <a:extLst>
              <a:ext uri="{FF2B5EF4-FFF2-40B4-BE49-F238E27FC236}">
                <a16:creationId xmlns:a16="http://schemas.microsoft.com/office/drawing/2014/main" id="{4AEBDD3A-6760-91B2-3FAF-AF0826B4A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5" r="2" b="37466"/>
          <a:stretch/>
        </p:blipFill>
        <p:spPr bwMode="auto">
          <a:xfrm>
            <a:off x="4622327" y="4102341"/>
            <a:ext cx="2925901" cy="275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05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C2C320-1F8A-D7F7-3231-4DBC3B4A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De antika idealen kommer tillbaka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02C344-8B79-79B7-58FA-501AE70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De antika idealen kommer tillbaka under högmedeltiden/senmedeltiden </a:t>
            </a:r>
          </a:p>
          <a:p>
            <a:endParaRPr lang="sv-SE" sz="2000" dirty="0"/>
          </a:p>
          <a:p>
            <a:r>
              <a:rPr lang="sv-SE" sz="2000" dirty="0"/>
              <a:t>Individen och kritiskt tänkande sätt i fokus igen </a:t>
            </a:r>
          </a:p>
          <a:p>
            <a:endParaRPr lang="sv-SE" sz="2000" dirty="0"/>
          </a:p>
          <a:p>
            <a:r>
              <a:rPr lang="sv-SE" sz="2000" dirty="0"/>
              <a:t>Kyrkan blir inte längre den enda intellektuella kraften i Europa </a:t>
            </a:r>
          </a:p>
          <a:p>
            <a:endParaRPr lang="sv-SE" sz="2000" dirty="0"/>
          </a:p>
          <a:p>
            <a:r>
              <a:rPr lang="sv-SE" sz="2000" dirty="0"/>
              <a:t>Gutenbergs boktryckarkonst under 1400-talet </a:t>
            </a:r>
            <a:r>
              <a:rPr lang="sv-SE" sz="2000"/>
              <a:t>förenklade spridningen av text </a:t>
            </a:r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pic>
        <p:nvPicPr>
          <p:cNvPr id="2050" name="Picture 2" descr="Träning och kosthållning i antikens Grekland - klassiskt herrmode och  etikett">
            <a:extLst>
              <a:ext uri="{FF2B5EF4-FFF2-40B4-BE49-F238E27FC236}">
                <a16:creationId xmlns:a16="http://schemas.microsoft.com/office/drawing/2014/main" id="{E4639C30-E111-7C19-4627-1B3ED0A48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5" r="28260" b="-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7CA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45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11388FE-CCF6-D749-2BDB-4F87A6C5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800"/>
              <a:t>Digerdöden – en tredjedel av Europas befolkning dör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A22E01-E6AC-0D0B-3B18-4067DE2E1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2808224"/>
            <a:ext cx="4866640" cy="3891280"/>
          </a:xfrm>
        </p:spPr>
        <p:txBody>
          <a:bodyPr>
            <a:normAutofit/>
          </a:bodyPr>
          <a:lstStyle/>
          <a:p>
            <a:r>
              <a:rPr lang="sv-SE" sz="1800" dirty="0"/>
              <a:t>En pestpandemi som når Europa 1347 </a:t>
            </a:r>
          </a:p>
          <a:p>
            <a:endParaRPr lang="sv-SE" sz="1800" dirty="0"/>
          </a:p>
          <a:p>
            <a:r>
              <a:rPr lang="sv-SE" sz="1800" dirty="0"/>
              <a:t>I och med de nya handelsvägarna under högmedeltiden sprids sjukdomen snabbt mellan städer och på landsbygden</a:t>
            </a:r>
          </a:p>
          <a:p>
            <a:endParaRPr lang="sv-SE" sz="1800" dirty="0"/>
          </a:p>
          <a:p>
            <a:r>
              <a:rPr lang="sv-SE" sz="1800" dirty="0"/>
              <a:t>Dåtiden försökte förklara detta med guds vrede, antisemitistiska (judehatiska) förklaringar osv. </a:t>
            </a:r>
          </a:p>
          <a:p>
            <a:endParaRPr lang="sv-SE" sz="1800" dirty="0"/>
          </a:p>
          <a:p>
            <a:r>
              <a:rPr lang="sv-SE" sz="1800" dirty="0"/>
              <a:t>Följderna blev att landsbygden blev underbefolkad, bönder fick det bättre, godsherrarna fick det sämre, kritik mot kyrkan  </a:t>
            </a:r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1026" name="Picture 2" descr="Stora döden härjade i medeltidens Europa | popularhistoria.se">
            <a:extLst>
              <a:ext uri="{FF2B5EF4-FFF2-40B4-BE49-F238E27FC236}">
                <a16:creationId xmlns:a16="http://schemas.microsoft.com/office/drawing/2014/main" id="{83093A23-B62C-AF5C-ED59-09B50846B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r="243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6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2CD1D-93B7-0110-DC7B-347AC06C6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Kyrkans kris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8D913D-E43E-27F8-736F-08A6268B9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300" dirty="0"/>
              <a:t>Kyrkan hade länge varit den dominerande kraften i samhället </a:t>
            </a:r>
          </a:p>
          <a:p>
            <a:endParaRPr lang="sv-SE" sz="1300" dirty="0"/>
          </a:p>
          <a:p>
            <a:r>
              <a:rPr lang="sv-SE" sz="1300" dirty="0"/>
              <a:t>Under högmedeltiden/senmedeltiden börjar starka statsbildningar skapas som kunde utmana kyrkans status </a:t>
            </a:r>
          </a:p>
          <a:p>
            <a:endParaRPr lang="sv-SE" sz="1300" dirty="0"/>
          </a:p>
          <a:p>
            <a:r>
              <a:rPr lang="sv-SE" sz="1300" dirty="0"/>
              <a:t>Man började ifrågasätta varför kyrkans skulle ha så dominerade ställning i samhället och varför de skulle ha den stora rikedomen som de hade. </a:t>
            </a:r>
          </a:p>
          <a:p>
            <a:endParaRPr lang="sv-SE" sz="1300" dirty="0"/>
          </a:p>
          <a:p>
            <a:r>
              <a:rPr lang="sv-SE" sz="1300" dirty="0"/>
              <a:t>John </a:t>
            </a:r>
            <a:r>
              <a:rPr lang="sv-SE" sz="1300" dirty="0" err="1"/>
              <a:t>Wycliff</a:t>
            </a:r>
            <a:r>
              <a:rPr lang="sv-SE" sz="1300" dirty="0"/>
              <a:t> (1324-1384) – Intellektuell som menade bibeln inte säger någonting om de aktiviteter som kyrkan bedrev – De hade således ingen rätt i guds namn – </a:t>
            </a:r>
            <a:r>
              <a:rPr lang="sv-SE" sz="1300" dirty="0" err="1"/>
              <a:t>Wycliff</a:t>
            </a:r>
            <a:r>
              <a:rPr lang="sv-SE" sz="1300" dirty="0"/>
              <a:t> studerade på universitetet i Oxford  </a:t>
            </a:r>
          </a:p>
          <a:p>
            <a:endParaRPr lang="sv-SE" sz="1300" dirty="0"/>
          </a:p>
          <a:p>
            <a:r>
              <a:rPr lang="sv-SE" sz="1300" dirty="0"/>
              <a:t>Fanns liknande personer i andra delar av Europa bland annat Jan Hus som var rektor på universitetet i Prag.</a:t>
            </a:r>
          </a:p>
        </p:txBody>
      </p:sp>
      <p:pic>
        <p:nvPicPr>
          <p:cNvPr id="3074" name="Picture 2" descr="Medeltidens kyrka och reformationen | Religion | SO-rummet">
            <a:extLst>
              <a:ext uri="{FF2B5EF4-FFF2-40B4-BE49-F238E27FC236}">
                <a16:creationId xmlns:a16="http://schemas.microsoft.com/office/drawing/2014/main" id="{E23531F7-1251-1C80-F90D-6FB8801F8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66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98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7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FC2E6-B43B-DA2B-0A25-D1E0BE5A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Martin Luther fortsätter kritiken mot kyrkan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F98005-8E6D-A9AE-A9C3-236507785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Martin Luther (1483-1546) var teolog och ansluten till Universitetet i Wittenberg – Han kritiserade också kyrkan för dess aktiviteter och rikedomar samt menade att de inte kunde härledas från Bibeln. </a:t>
            </a:r>
          </a:p>
          <a:p>
            <a:endParaRPr lang="sv-SE" sz="1700" dirty="0"/>
          </a:p>
          <a:p>
            <a:r>
              <a:rPr lang="sv-SE" sz="1700" dirty="0"/>
              <a:t>Den katolska kyrkan hade infört ett system med avlatsbrev – Man betalade en summa för att få syndernas förlåtelse – Syftet var bland annat att stärka kyrkans ekonomi och för att bygga Peterskyrkans i Rom. </a:t>
            </a:r>
          </a:p>
          <a:p>
            <a:endParaRPr lang="sv-SE" sz="1700" dirty="0"/>
          </a:p>
          <a:p>
            <a:r>
              <a:rPr lang="sv-SE" sz="1700" dirty="0"/>
              <a:t>Martin Luther menade istället att syndernas förlåtelse kunde man enbart få från personlig tro – Att följa Bibeln ord är det centrala – </a:t>
            </a:r>
            <a:r>
              <a:rPr lang="sv-SE" sz="1700" b="1" dirty="0"/>
              <a:t>inte </a:t>
            </a:r>
            <a:r>
              <a:rPr lang="sv-SE" sz="1700" dirty="0"/>
              <a:t>följa vad påvar, munkar och biskopar säger </a:t>
            </a:r>
          </a:p>
        </p:txBody>
      </p:sp>
      <p:pic>
        <p:nvPicPr>
          <p:cNvPr id="1026" name="Picture 2" descr="Martin Luther - vem var det? - Linköpings domkyrkopastorat">
            <a:extLst>
              <a:ext uri="{FF2B5EF4-FFF2-40B4-BE49-F238E27FC236}">
                <a16:creationId xmlns:a16="http://schemas.microsoft.com/office/drawing/2014/main" id="{737BA6E4-ACD5-F2A6-5025-6A5846DFC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424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96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57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Martin Luther och reformationen - Historiska Media">
            <a:extLst>
              <a:ext uri="{FF2B5EF4-FFF2-40B4-BE49-F238E27FC236}">
                <a16:creationId xmlns:a16="http://schemas.microsoft.com/office/drawing/2014/main" id="{098613C6-991C-5513-8C5F-D6E7040443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0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C8A369D-55CE-7272-49C4-1C2EBB1ED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Martin Luthers syn på religionen – Reformationen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69AAF3-0AAB-F243-2874-76F570DB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r>
              <a:rPr lang="sv-SE" sz="1700" dirty="0">
                <a:solidFill>
                  <a:srgbClr val="FFFFFF"/>
                </a:solidFill>
              </a:rPr>
              <a:t>Individen sätts i fokus – Du ska själv läsa Bibeln och göra rätt för dig </a:t>
            </a:r>
          </a:p>
          <a:p>
            <a:endParaRPr lang="sv-SE" sz="1700" dirty="0">
              <a:solidFill>
                <a:srgbClr val="FFFFFF"/>
              </a:solidFill>
            </a:endParaRPr>
          </a:p>
          <a:p>
            <a:r>
              <a:rPr lang="sv-SE" sz="1700" dirty="0">
                <a:solidFill>
                  <a:srgbClr val="FFFFFF"/>
                </a:solidFill>
              </a:rPr>
              <a:t>Martin Luther översatte sedan Bibeln till tyska – Kyrkans hade tidigare monopol på bibeltolkningar – Spred sig snabbt på grund av boktryckarkonsten som kommit till Europa under 1400-talet med Gutenberg </a:t>
            </a:r>
          </a:p>
          <a:p>
            <a:endParaRPr lang="sv-SE" sz="1700" dirty="0">
              <a:solidFill>
                <a:srgbClr val="FFFFFF"/>
              </a:solidFill>
            </a:endParaRPr>
          </a:p>
          <a:p>
            <a:r>
              <a:rPr lang="sv-SE" sz="1700" dirty="0">
                <a:solidFill>
                  <a:srgbClr val="FFFFFF"/>
                </a:solidFill>
              </a:rPr>
              <a:t>Läskunnighet ökade och förståelsen för sin utsatta position i samhället ökade hos de lägre samhällsklasserna – Flera uppror mot kyrkan och feodala strukturer i Europa </a:t>
            </a:r>
          </a:p>
        </p:txBody>
      </p:sp>
    </p:spTree>
    <p:extLst>
      <p:ext uri="{BB962C8B-B14F-4D97-AF65-F5344CB8AC3E}">
        <p14:creationId xmlns:p14="http://schemas.microsoft.com/office/powerpoint/2010/main" val="253180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832D42F-FB2F-B2F0-F8CD-5DBCCF89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3100">
                <a:solidFill>
                  <a:schemeClr val="tx1">
                    <a:lumMod val="85000"/>
                    <a:lumOff val="15000"/>
                  </a:schemeClr>
                </a:solidFill>
              </a:rPr>
              <a:t>Reformationen – Tas över av kungar och furstar  </a:t>
            </a:r>
          </a:p>
        </p:txBody>
      </p:sp>
      <p:pic>
        <p:nvPicPr>
          <p:cNvPr id="5122" name="Picture 2" descr="Gustav Vasa - Historiesajten">
            <a:extLst>
              <a:ext uri="{FF2B5EF4-FFF2-40B4-BE49-F238E27FC236}">
                <a16:creationId xmlns:a16="http://schemas.microsoft.com/office/drawing/2014/main" id="{DB8285F6-7D1F-264E-CB35-C7F235B3C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r="12957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8114D9-CBBB-FA12-AC21-3ADDCF9AD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6"/>
            <a:ext cx="4267200" cy="4710643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kungar och furstar kunde utnyttja rörelsen i reformationen och bryta sig loss från den katolsk kyrkan – Försvagade kyrkans dominans ännu mer. 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Kungar och furstar kunde därmed ta över kyrkans jord och skatteintäkter – Lätt sätt att styrka sin egna position och stärka statsmakten i förhållande till kyrkan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Kungar och furstar kunde därmed bibehålla den förtryckande strukturen mot samhällets lägre grupper – Förändringen blev således liten för majoriteten av befolkningen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absoluta majoriteten av Europa var fortfarande kristna</a:t>
            </a:r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124" name="Picture 4" descr="Henrik VIII av England – Wikipedia">
            <a:extLst>
              <a:ext uri="{FF2B5EF4-FFF2-40B4-BE49-F238E27FC236}">
                <a16:creationId xmlns:a16="http://schemas.microsoft.com/office/drawing/2014/main" id="{17B25498-7E71-555D-B602-B752AB135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r="2015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97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45656-B979-133D-9F3A-0B0555D1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Andra följder med reformationen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C0644-BE9C-9C7E-5AE1-89857E6D0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600" dirty="0"/>
              <a:t>Bibeln översätts till flera språk – Nya bibeltolkningar och sätt att se på religionen dyker upp – Kalvinismen (kyrkan ska vara fri från staten, enkel livsstil ingen rikedomshets) </a:t>
            </a:r>
          </a:p>
          <a:p>
            <a:endParaRPr lang="sv-SE" sz="1600" dirty="0"/>
          </a:p>
          <a:p>
            <a:r>
              <a:rPr lang="sv-SE" sz="1600" dirty="0"/>
              <a:t>Religionen blir mer individanpassad och öppen för diskussion för allmänheten </a:t>
            </a:r>
          </a:p>
          <a:p>
            <a:endParaRPr lang="sv-SE" sz="1600" dirty="0"/>
          </a:p>
          <a:p>
            <a:r>
              <a:rPr lang="sv-SE" sz="1600" dirty="0"/>
              <a:t>Stora konflikter i Europa eftersom statsmakterna i Europa stärkte sin makt med kyrkans rikedomar (inte hela Europa) </a:t>
            </a:r>
          </a:p>
          <a:p>
            <a:endParaRPr lang="sv-SE" sz="1600" dirty="0"/>
          </a:p>
          <a:p>
            <a:r>
              <a:rPr lang="sv-SE" sz="1600" dirty="0"/>
              <a:t>Tabun från kyrkans försvinner kontinuerligt och människor börjar undersöka den naturliga världen igen – Stora vetenskapliga framsteg under 1600-talet – Inledningen på den vetenskapliga revolutionen </a:t>
            </a:r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</p:txBody>
      </p:sp>
      <p:pic>
        <p:nvPicPr>
          <p:cNvPr id="6146" name="Picture 2" descr="Den vetenskapliga revolutionen (Kemi &gt; Om kemins metoder och arbetssätt)">
            <a:extLst>
              <a:ext uri="{FF2B5EF4-FFF2-40B4-BE49-F238E27FC236}">
                <a16:creationId xmlns:a16="http://schemas.microsoft.com/office/drawing/2014/main" id="{78E52672-0361-22EE-C7D5-487B89408A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9" r="4373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43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584</Words>
  <Application>Microsoft Office PowerPoint</Application>
  <PresentationFormat>Bredbild</PresentationFormat>
  <Paragraphs>58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Kyrkans kris och reformationen </vt:lpstr>
      <vt:lpstr>De antika idealen kommer tillbaka </vt:lpstr>
      <vt:lpstr>Digerdöden – en tredjedel av Europas befolkning dör</vt:lpstr>
      <vt:lpstr>Kyrkans kris</vt:lpstr>
      <vt:lpstr>Martin Luther fortsätter kritiken mot kyrkan </vt:lpstr>
      <vt:lpstr>Martin Luthers syn på religionen – Reformationen </vt:lpstr>
      <vt:lpstr>Reformationen – Tas över av kungar och furstar  </vt:lpstr>
      <vt:lpstr>Andra följder med reformationen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Kyrkans kris och reformationen </dc:title>
  <dc:creator>Joakim Jideström</dc:creator>
  <cp:lastModifiedBy>Joakim Jideström</cp:lastModifiedBy>
  <cp:revision>1</cp:revision>
  <dcterms:created xsi:type="dcterms:W3CDTF">2022-10-14T05:05:29Z</dcterms:created>
  <dcterms:modified xsi:type="dcterms:W3CDTF">2024-10-01T06:29:47Z</dcterms:modified>
</cp:coreProperties>
</file>