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2" r:id="rId8"/>
    <p:sldId id="264" r:id="rId9"/>
    <p:sldId id="266" r:id="rId10"/>
    <p:sldId id="267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62189-257E-415F-87E9-6CC9B0F0A692}" v="1" dt="2024-10-13T09:03:44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49462189-257E-415F-87E9-6CC9B0F0A692}"/>
    <pc:docChg chg="custSel addSld modSld">
      <pc:chgData name="Joakim Jideström" userId="55301464-3ae5-4df5-b584-5e5b60ec0c1b" providerId="ADAL" clId="{49462189-257E-415F-87E9-6CC9B0F0A692}" dt="2024-10-13T09:03:48.341" v="2" actId="26606"/>
      <pc:docMkLst>
        <pc:docMk/>
      </pc:docMkLst>
      <pc:sldChg chg="addSp delSp modSp new mod setBg">
        <pc:chgData name="Joakim Jideström" userId="55301464-3ae5-4df5-b584-5e5b60ec0c1b" providerId="ADAL" clId="{49462189-257E-415F-87E9-6CC9B0F0A692}" dt="2024-10-13T09:03:48.341" v="2" actId="26606"/>
        <pc:sldMkLst>
          <pc:docMk/>
          <pc:sldMk cId="2582133694" sldId="268"/>
        </pc:sldMkLst>
        <pc:spChg chg="del">
          <ac:chgData name="Joakim Jideström" userId="55301464-3ae5-4df5-b584-5e5b60ec0c1b" providerId="ADAL" clId="{49462189-257E-415F-87E9-6CC9B0F0A692}" dt="2024-10-13T09:03:48.341" v="2" actId="26606"/>
          <ac:spMkLst>
            <pc:docMk/>
            <pc:sldMk cId="2582133694" sldId="268"/>
            <ac:spMk id="2" creationId="{3F561310-0F18-C860-1A5B-7B3A42E98B8E}"/>
          </ac:spMkLst>
        </pc:spChg>
        <pc:spChg chg="del">
          <ac:chgData name="Joakim Jideström" userId="55301464-3ae5-4df5-b584-5e5b60ec0c1b" providerId="ADAL" clId="{49462189-257E-415F-87E9-6CC9B0F0A692}" dt="2024-10-13T09:03:48.341" v="2" actId="26606"/>
          <ac:spMkLst>
            <pc:docMk/>
            <pc:sldMk cId="2582133694" sldId="268"/>
            <ac:spMk id="3" creationId="{8C463953-A250-652F-B46D-B50643B393B4}"/>
          </ac:spMkLst>
        </pc:spChg>
        <pc:spChg chg="add">
          <ac:chgData name="Joakim Jideström" userId="55301464-3ae5-4df5-b584-5e5b60ec0c1b" providerId="ADAL" clId="{49462189-257E-415F-87E9-6CC9B0F0A692}" dt="2024-10-13T09:03:48.341" v="2" actId="26606"/>
          <ac:spMkLst>
            <pc:docMk/>
            <pc:sldMk cId="2582133694" sldId="268"/>
            <ac:spMk id="9" creationId="{42A4FC2C-047E-45A5-965D-8E1E3BF09BC6}"/>
          </ac:spMkLst>
        </pc:spChg>
        <pc:picChg chg="add mod">
          <ac:chgData name="Joakim Jideström" userId="55301464-3ae5-4df5-b584-5e5b60ec0c1b" providerId="ADAL" clId="{49462189-257E-415F-87E9-6CC9B0F0A692}" dt="2024-10-13T09:03:48.341" v="2" actId="26606"/>
          <ac:picMkLst>
            <pc:docMk/>
            <pc:sldMk cId="2582133694" sldId="268"/>
            <ac:picMk id="4" creationId="{B030E458-0428-0E8C-62D3-5E4014E7839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FB9AC0-D748-A57F-19A7-D666B4497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99B476B-A6E7-652D-4587-671AAEB6A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B0C107-DA54-F318-4F02-C29D1C39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EA6A43-F07A-D483-A7A2-19ED806D9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1E52A0-E8F6-05D9-5681-A8D26575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311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1B990A-3AB7-437B-C15C-CE7D9598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985CC0-47E8-83B2-C830-A6D4E9964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306864-D9CF-BA1E-0031-2B654376D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943E03-5DD1-66CE-8788-E664F6CF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C677C00-38C0-4254-2774-E04C6D79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5956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49A8F1-B141-0C05-BF4D-FB44DCF9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5D1B67-7FF7-52EE-D6F6-D4913490A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4EC5B82-FB83-33B9-8CE1-44572398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59296A-FABB-6767-08FE-2E3C0DE7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D5DADE-5844-6C15-7754-85C2B4AD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251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8552E2-32AB-7FE6-C211-EB01BEB22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89A01E-6402-BBB9-83D9-0821BCE560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B36201F-F602-4283-CD74-4335E5EFB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5D73EBC-DCFD-A97E-7CE2-138CCF52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EA69AD0-C15E-1EA7-EBE0-32377623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692D13-124F-F7CA-95C4-86CA889D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205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14FAC7-565E-CBDD-9275-2EF86E9E3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4975D0-6C98-5DBE-D7B4-D5F63A222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2F73329-7BB3-57AE-82CE-4FD77AFE0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9F5768F-5CFB-8746-FBC5-AD10D0125F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91B9705-FA14-8FA1-31A0-8039C12F4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E808695-9EBD-0F77-B04F-61FA67C0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65B72C1-305A-CF43-23E2-05DDCB36A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D6AD818-B275-238E-C21F-D4304502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440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0D0BBE-8AEA-E342-8CEB-5F748721F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133E0FB-59E3-F540-8023-B338F7C5B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D50B42F-6AE8-0925-B22E-3A328F8C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65149E3-05DE-B89D-9779-E4916EAF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174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28996DC-CDCC-A931-D86A-F57E33CF2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5C9A2BD-1498-8096-1EA8-01C37193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96FA8A7-F45A-AE42-264F-08F9E81A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2354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B80EF1-301D-F2EA-B116-81A717563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589D78-9DAE-E18A-0F77-443966D75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6411E71-4BC7-929D-F5FF-D442F4CE7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B69A25-39AB-5CB9-53FA-DE6ADA940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1DC0771-1C5F-9F33-9B1B-AF7417C2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55B91DC-CEAC-9E8B-E99A-5A6E8F5F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284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F0C63A-7F10-8679-4CDA-C27658BCA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C0FB53E-BCC2-149C-8E25-E33BEF4E1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F854EA2-AE96-4350-43CD-49F900EA6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2DE717-3D4D-85AA-A9B6-1240983DB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6A24DDB-4FD6-D672-CD09-A0A57945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9161C2A-A017-265A-8D66-C4E8417D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686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5B946E-F315-1530-05F3-4362B6C9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E0A3B6-06E5-AC59-0B5D-F07E1C88E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820056-EF86-9479-71FB-F549033B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C87F48-BB9D-E34E-B86A-EACBB424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E06A57-52EA-8E36-E9F3-96E35A30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314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2AA7A04-D708-BDB8-853D-725F340992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AB8B476-7B03-C336-7104-C3183043B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84F09A-1121-95B6-1A0E-37072FBE4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E92245-0FD4-1E08-6F2A-0C3BFB49D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3416D2-BB74-A4CA-1E8E-7490DEFCB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981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5AC6D32-CA66-C995-A529-53424D0C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1F17F88-E962-195D-08DB-EA5821D51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DD2A1BE-CC14-A35D-ABBF-7DC6D0A49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D52239-D344-4818-95F2-77823099E685}" type="datetimeFigureOut">
              <a:rPr lang="sv-SE" smtClean="0"/>
              <a:t>2024-10-13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436E41-61B4-6283-01EB-D3FEFC513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C4BEC4-5315-A216-6755-2B32F1F84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C28FE-20EF-40E8-BB25-B81D1D3630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426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Slaveri och triangelhandel | Nya tiden | Historia | SO-rummet">
            <a:extLst>
              <a:ext uri="{FF2B5EF4-FFF2-40B4-BE49-F238E27FC236}">
                <a16:creationId xmlns:a16="http://schemas.microsoft.com/office/drawing/2014/main" id="{747AC512-8AD2-7A4E-A410-C63337F0F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71A0B81-1C66-639C-9D24-B366B02E3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18" y="5234320"/>
            <a:ext cx="6931319" cy="752217"/>
          </a:xfrm>
        </p:spPr>
        <p:txBody>
          <a:bodyPr anchor="b">
            <a:normAutofit/>
          </a:bodyPr>
          <a:lstStyle/>
          <a:p>
            <a:pPr algn="l"/>
            <a:r>
              <a:rPr lang="sv-SE" sz="2800">
                <a:solidFill>
                  <a:schemeClr val="tx1">
                    <a:lumMod val="85000"/>
                    <a:lumOff val="15000"/>
                  </a:schemeClr>
                </a:solidFill>
              </a:rPr>
              <a:t>Europa upptäcker världen och triangelhandeln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6131B61-6FAF-77B2-B1CD-EF323AB76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819" y="6059086"/>
            <a:ext cx="6931319" cy="349725"/>
          </a:xfrm>
        </p:spPr>
        <p:txBody>
          <a:bodyPr anchor="t">
            <a:normAutofit/>
          </a:bodyPr>
          <a:lstStyle/>
          <a:p>
            <a:pPr algn="l"/>
            <a:endParaRPr lang="sv-SE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2" descr="De stora upptäckternas tid | Historia | SO-rummet">
            <a:extLst>
              <a:ext uri="{FF2B5EF4-FFF2-40B4-BE49-F238E27FC236}">
                <a16:creationId xmlns:a16="http://schemas.microsoft.com/office/drawing/2014/main" id="{7079013D-6820-D51F-29A3-88FE5B04C8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r="12255" b="1"/>
          <a:stretch/>
        </p:blipFill>
        <p:spPr bwMode="auto"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77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D80E09-B1E2-39FF-5BAE-CDE16A17B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119" y="891540"/>
            <a:ext cx="4589493" cy="1578308"/>
          </a:xfrm>
        </p:spPr>
        <p:txBody>
          <a:bodyPr>
            <a:normAutofit/>
          </a:bodyPr>
          <a:lstStyle/>
          <a:p>
            <a:r>
              <a:rPr lang="sv-SE" sz="4000"/>
              <a:t>Europa börjar vända sig utanför Europa </a:t>
            </a:r>
          </a:p>
        </p:txBody>
      </p:sp>
      <p:pic>
        <p:nvPicPr>
          <p:cNvPr id="8194" name="Picture 2" descr="Ekonomi och handel på medeltiden | Medeltiden | Historia | SO-rummet">
            <a:extLst>
              <a:ext uri="{FF2B5EF4-FFF2-40B4-BE49-F238E27FC236}">
                <a16:creationId xmlns:a16="http://schemas.microsoft.com/office/drawing/2014/main" id="{04FCF6CD-739B-F8E1-5F04-BE229EC40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" r="1" b="1"/>
          <a:stretch/>
        </p:blipFill>
        <p:spPr bwMode="auto"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C9A2BA-F9A6-E960-F43D-B2723269E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60" y="2255520"/>
            <a:ext cx="5527039" cy="4267199"/>
          </a:xfrm>
        </p:spPr>
        <p:txBody>
          <a:bodyPr>
            <a:normAutofit lnSpcReduction="10000"/>
          </a:bodyPr>
          <a:lstStyle/>
          <a:p>
            <a:r>
              <a:rPr lang="sv-SE" sz="1800" dirty="0"/>
              <a:t>Handel hade varit del av ekonomin under Medeltiden (även fast jordbruket varit det dominanta) – Handelsvägar österut som kontrollerades av Italien </a:t>
            </a:r>
          </a:p>
          <a:p>
            <a:endParaRPr lang="sv-SE" sz="1800" dirty="0"/>
          </a:p>
          <a:p>
            <a:r>
              <a:rPr lang="sv-SE" sz="1800" dirty="0"/>
              <a:t>Det Bysantinska rikets fall (1453) – Osmanska riket tar form och styr handeln österut – Försvårar för europeiska handelsmän </a:t>
            </a:r>
          </a:p>
          <a:p>
            <a:endParaRPr lang="sv-SE" sz="1800" dirty="0"/>
          </a:p>
          <a:p>
            <a:r>
              <a:rPr lang="sv-SE" sz="1800" dirty="0"/>
              <a:t>Förnyat intresse kring vad som finns utanför Europa – Föregångare som Marco Polo </a:t>
            </a:r>
          </a:p>
          <a:p>
            <a:endParaRPr lang="sv-SE" sz="1800" dirty="0"/>
          </a:p>
          <a:p>
            <a:r>
              <a:rPr lang="sv-SE" sz="1800" dirty="0"/>
              <a:t>Stort intresse </a:t>
            </a:r>
            <a:r>
              <a:rPr lang="sv-SE" sz="1800"/>
              <a:t>att bedriva </a:t>
            </a:r>
            <a:r>
              <a:rPr lang="sv-SE" sz="1800" dirty="0"/>
              <a:t>handel och tjäna pengar – Drivs av köpmän – köps av adeln och kungamakten</a:t>
            </a:r>
          </a:p>
        </p:txBody>
      </p:sp>
    </p:spTree>
    <p:extLst>
      <p:ext uri="{BB962C8B-B14F-4D97-AF65-F5344CB8AC3E}">
        <p14:creationId xmlns:p14="http://schemas.microsoft.com/office/powerpoint/2010/main" val="307366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Vector Världskarta Färgglada Världskartan Med Länder Gränser Detaljerad  Karta För Företag Resor Medicin Utbildning-vektorgrafik och fler bilder på  Världskarta - iStock">
            <a:extLst>
              <a:ext uri="{FF2B5EF4-FFF2-40B4-BE49-F238E27FC236}">
                <a16:creationId xmlns:a16="http://schemas.microsoft.com/office/drawing/2014/main" id="{B030E458-0428-0E8C-62D3-5E4014E783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6" b="525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133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162E1-ABD3-B987-6F14-DC2D9C8E6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119" y="891540"/>
            <a:ext cx="4589493" cy="1578308"/>
          </a:xfrm>
        </p:spPr>
        <p:txBody>
          <a:bodyPr>
            <a:normAutofit/>
          </a:bodyPr>
          <a:lstStyle/>
          <a:p>
            <a:r>
              <a:rPr lang="sv-SE" sz="3700"/>
              <a:t>Nya handelsvägar – Skapar nya möjligheter </a:t>
            </a:r>
          </a:p>
        </p:txBody>
      </p:sp>
      <p:pic>
        <p:nvPicPr>
          <p:cNvPr id="7170" name="Picture 2" descr="Afrika - P &amp; H Travel &amp; Dive AB">
            <a:extLst>
              <a:ext uri="{FF2B5EF4-FFF2-40B4-BE49-F238E27FC236}">
                <a16:creationId xmlns:a16="http://schemas.microsoft.com/office/drawing/2014/main" id="{60EFB533-B478-DA98-8F5C-12BBBB3D0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191"/>
          <a:stretch/>
        </p:blipFill>
        <p:spPr bwMode="auto"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43ECB4-A45A-57A4-B36E-4CEADA56E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3041" y="2336801"/>
            <a:ext cx="5547360" cy="4338320"/>
          </a:xfrm>
        </p:spPr>
        <p:txBody>
          <a:bodyPr>
            <a:normAutofit/>
          </a:bodyPr>
          <a:lstStyle/>
          <a:p>
            <a:r>
              <a:rPr lang="sv-SE" sz="1800" dirty="0"/>
              <a:t>Europeiska upptäcktsresande hade under 1400-talet intresserat sig för den Afrikanska västkusten på grund av guldfyndigheterna</a:t>
            </a:r>
          </a:p>
          <a:p>
            <a:endParaRPr lang="sv-SE" sz="1800" dirty="0"/>
          </a:p>
          <a:p>
            <a:r>
              <a:rPr lang="sv-SE" sz="1800" dirty="0"/>
              <a:t>1487 rundade </a:t>
            </a:r>
            <a:r>
              <a:rPr lang="sv-SE" sz="1800" dirty="0" err="1"/>
              <a:t>Bartolomeo</a:t>
            </a:r>
            <a:r>
              <a:rPr lang="sv-SE" sz="1800" dirty="0"/>
              <a:t> Diaz Afrikas sydspets och ett antal år senare kunde en annan upptäcktsresande Vasco Da Gama finns vattenvägen till Indien – Viktigt att notera att europeiska köpmän nått Indien tidigare men via landsvägen </a:t>
            </a:r>
          </a:p>
          <a:p>
            <a:endParaRPr lang="sv-SE" sz="1800" dirty="0"/>
          </a:p>
          <a:p>
            <a:r>
              <a:rPr lang="sv-SE" sz="1800" dirty="0"/>
              <a:t>De nya handelsvägarna skapade möjlighet för handelsmän att kapitalisera på de exklusiva varorna som de kunde sälja – Borgarklassen </a:t>
            </a:r>
          </a:p>
        </p:txBody>
      </p:sp>
    </p:spTree>
    <p:extLst>
      <p:ext uri="{BB962C8B-B14F-4D97-AF65-F5344CB8AC3E}">
        <p14:creationId xmlns:p14="http://schemas.microsoft.com/office/powerpoint/2010/main" val="1804745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C00463-F5A1-D282-B979-859BF613B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En viktig expedition – Columbus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22B858-B832-1473-3E61-D755263EB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9287" y="1915428"/>
            <a:ext cx="7194014" cy="4639608"/>
          </a:xfrm>
        </p:spPr>
        <p:txBody>
          <a:bodyPr>
            <a:normAutofit/>
          </a:bodyPr>
          <a:lstStyle/>
          <a:p>
            <a:r>
              <a:rPr lang="sv-SE" sz="1800" dirty="0"/>
              <a:t>Under sena 1400 – början av 1500-talet sågs det som väldigt ärofyllt att upptäcka och bedriva handel – Många ledare i Europa finansierade expeditioner </a:t>
            </a:r>
          </a:p>
          <a:p>
            <a:r>
              <a:rPr lang="sv-SE" sz="1700" dirty="0"/>
              <a:t>Den italienska upptäcktsresande och handelsmannen  Christofer Columbus – Hade ambitionen att nå Indien via en västlig riktning istället för östlig </a:t>
            </a:r>
          </a:p>
          <a:p>
            <a:endParaRPr lang="sv-SE" sz="1700" dirty="0"/>
          </a:p>
          <a:p>
            <a:r>
              <a:rPr lang="sv-SE" sz="1700" dirty="0"/>
              <a:t>Med finansiering av den spanska kungen kunde han färdas iväg och nådde (vad han trodde var Indien) de Karibiska öarna 1492 </a:t>
            </a:r>
          </a:p>
          <a:p>
            <a:endParaRPr lang="sv-SE" sz="1700" dirty="0"/>
          </a:p>
          <a:p>
            <a:r>
              <a:rPr lang="sv-SE" sz="1700" dirty="0"/>
              <a:t>Senare insåg man att Columbus hade nått en ny kontinent – Amerika</a:t>
            </a:r>
          </a:p>
          <a:p>
            <a:endParaRPr lang="sv-SE" sz="1700" dirty="0"/>
          </a:p>
          <a:p>
            <a:r>
              <a:rPr lang="sv-SE" sz="1700" dirty="0"/>
              <a:t>Människor från Europa började landsätta sig på Amerikas östkust  </a:t>
            </a:r>
          </a:p>
        </p:txBody>
      </p:sp>
      <p:pic>
        <p:nvPicPr>
          <p:cNvPr id="3074" name="Picture 2" descr="Christopher Columbus' Fourth and Last New World Voyage">
            <a:extLst>
              <a:ext uri="{FF2B5EF4-FFF2-40B4-BE49-F238E27FC236}">
                <a16:creationId xmlns:a16="http://schemas.microsoft.com/office/drawing/2014/main" id="{E9439202-87AE-3823-D9FF-46C489C9E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6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43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85D701D-1C99-8143-37CC-0AE03CA9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 dirty="0"/>
              <a:t>Två andra viktiga expeditioner – </a:t>
            </a:r>
            <a:r>
              <a:rPr lang="sv-SE" sz="4600" dirty="0" err="1"/>
              <a:t>Cortes</a:t>
            </a:r>
            <a:r>
              <a:rPr lang="sv-SE" sz="4600" dirty="0"/>
              <a:t> och Magellan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DFD2DA-8CF7-82D6-0BB1-34843EB6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20" y="1865375"/>
            <a:ext cx="7466338" cy="4869677"/>
          </a:xfrm>
        </p:spPr>
        <p:txBody>
          <a:bodyPr anchor="t">
            <a:normAutofit lnSpcReduction="10000"/>
          </a:bodyPr>
          <a:lstStyle/>
          <a:p>
            <a:r>
              <a:rPr lang="sv-SE" sz="1800" dirty="0"/>
              <a:t>I början av 1500-talet tog sig den spanska </a:t>
            </a:r>
            <a:r>
              <a:rPr lang="sv-SE" sz="1800" dirty="0" err="1"/>
              <a:t>upptäcksresande</a:t>
            </a:r>
            <a:r>
              <a:rPr lang="sv-SE" sz="1800" dirty="0"/>
              <a:t> Hernan </a:t>
            </a:r>
            <a:r>
              <a:rPr lang="sv-SE" sz="1800" dirty="0" err="1"/>
              <a:t>Cortes</a:t>
            </a:r>
            <a:r>
              <a:rPr lang="sv-SE" sz="1800" dirty="0"/>
              <a:t> till nuvarande Mexiko och det väldiga högkulturen Aztekriket med en liten armé</a:t>
            </a:r>
          </a:p>
          <a:p>
            <a:r>
              <a:rPr lang="sv-SE" sz="1800" dirty="0"/>
              <a:t>Stora grupper som varit förtryckta av Aztekerna ställde sig på spanjorernas sida för att bli fria </a:t>
            </a:r>
          </a:p>
          <a:p>
            <a:endParaRPr lang="sv-SE" sz="1800" dirty="0"/>
          </a:p>
          <a:p>
            <a:r>
              <a:rPr lang="sv-SE" sz="1800" dirty="0"/>
              <a:t>Aztekriket föll snabbt – Militär dominans från spanjorerna – Spanjorerna </a:t>
            </a:r>
            <a:r>
              <a:rPr lang="sv-SE" sz="1800" dirty="0" err="1"/>
              <a:t>sped</a:t>
            </a:r>
            <a:r>
              <a:rPr lang="sv-SE" sz="1800" dirty="0"/>
              <a:t> sjukdomar som inte var välkända i Aztekriket – Snabbade på processen – Spanien började </a:t>
            </a:r>
            <a:r>
              <a:rPr lang="sv-SE" sz="1800" dirty="0" err="1"/>
              <a:t>kolonialisera</a:t>
            </a:r>
            <a:r>
              <a:rPr lang="sv-SE" sz="1800" dirty="0"/>
              <a:t>  Central- och Sydamerika</a:t>
            </a:r>
          </a:p>
          <a:p>
            <a:endParaRPr lang="sv-SE" sz="1800" dirty="0"/>
          </a:p>
          <a:p>
            <a:r>
              <a:rPr lang="sv-SE" sz="1800" dirty="0"/>
              <a:t>I början av 1500-talet kunde den portugisiska upptäcktsresande Magellan (tillsammans med flera andra skepp) runda Sydamerikans sydspets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Det enda fartyget som kom tillbaka till Spanien var fartyget Victoria – Därmed var den första kända världsomseglingen gjord – Magellan själv dog på Filipinerna 1521 </a:t>
            </a:r>
          </a:p>
          <a:p>
            <a:endParaRPr lang="sv-SE" sz="1200" dirty="0"/>
          </a:p>
          <a:p>
            <a:endParaRPr lang="sv-SE" sz="1200" dirty="0"/>
          </a:p>
        </p:txBody>
      </p:sp>
      <p:pic>
        <p:nvPicPr>
          <p:cNvPr id="4" name="Picture 2" descr="Hernando Cortes - ePuzzle fotopussel">
            <a:extLst>
              <a:ext uri="{FF2B5EF4-FFF2-40B4-BE49-F238E27FC236}">
                <a16:creationId xmlns:a16="http://schemas.microsoft.com/office/drawing/2014/main" id="{B05DA182-8E08-BBC2-4AE1-A9512FDB7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2" b="-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847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C2DE75-649C-2720-68F0-7BF3C9379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v-SE" dirty="0"/>
              <a:t>Kolonier i Amerika möjliggör triangelhandeln över Atlanten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9F941-AFA2-F29C-6D52-9B2191F2C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56" y="1773817"/>
            <a:ext cx="5989978" cy="4982584"/>
          </a:xfrm>
        </p:spPr>
        <p:txBody>
          <a:bodyPr>
            <a:normAutofit/>
          </a:bodyPr>
          <a:lstStyle/>
          <a:p>
            <a:r>
              <a:rPr lang="sv-SE" sz="2000" dirty="0"/>
              <a:t>Under 1600-talet började européer bosätta sig på den amerikanska kontinenten med olika syften – Religiös minoritet, handel, jordbruk. </a:t>
            </a:r>
          </a:p>
          <a:p>
            <a:endParaRPr lang="sv-SE" sz="2000" dirty="0"/>
          </a:p>
          <a:p>
            <a:r>
              <a:rPr lang="sv-SE" sz="2000" dirty="0"/>
              <a:t>Spanien i majoriteten av Sydamerika, Portugal i nuvarande Brasilien, Storbritannien och Frankrike i Nordamerika </a:t>
            </a:r>
          </a:p>
          <a:p>
            <a:endParaRPr lang="sv-SE" sz="2000" dirty="0"/>
          </a:p>
          <a:p>
            <a:r>
              <a:rPr lang="sv-SE" sz="2000" dirty="0"/>
              <a:t>Olika förhållanden gjorde att människor livnärde sig på olika sätt – Vanligt jordbruk i norr och plantager i syd (tropisk värme och hårt arbete) </a:t>
            </a:r>
          </a:p>
          <a:p>
            <a:endParaRPr lang="sv-SE" sz="2000" dirty="0"/>
          </a:p>
          <a:p>
            <a:r>
              <a:rPr lang="sv-SE" sz="2000" dirty="0"/>
              <a:t>Stora grupper hade dött under kolonialiseringen av Amerika och därför behövdes arbetskraft framförallt till plantagerna </a:t>
            </a:r>
          </a:p>
        </p:txBody>
      </p:sp>
      <p:pic>
        <p:nvPicPr>
          <p:cNvPr id="3074" name="Picture 2" descr="Transatlantiska slavhandeln – Wikipedia">
            <a:extLst>
              <a:ext uri="{FF2B5EF4-FFF2-40B4-BE49-F238E27FC236}">
                <a16:creationId xmlns:a16="http://schemas.microsoft.com/office/drawing/2014/main" id="{BEDFF63A-C678-A340-E8CA-A68056652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4" y="2438286"/>
            <a:ext cx="4935970" cy="349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374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FBEC9D-33CD-3E6B-E799-833D342C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18BDC3-41D8-279A-5322-D78030AA4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EFA85D4-BA4E-6252-634A-76B8E74BB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240" y="-85726"/>
            <a:ext cx="7262169" cy="745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66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43FF17-1077-4726-96E3-28784BC4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824" y="643467"/>
            <a:ext cx="4772975" cy="1800526"/>
          </a:xfrm>
        </p:spPr>
        <p:txBody>
          <a:bodyPr>
            <a:normAutofit/>
          </a:bodyPr>
          <a:lstStyle/>
          <a:p>
            <a:r>
              <a:rPr lang="sv-SE" sz="3100"/>
              <a:t>Triangelhandeln – Ekonomiskt lukrativt, mänskligt helvete – Transatlantiska slavhandeln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80AFE1-B3CC-7D25-A54B-EBF4E07DE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0" y="2326640"/>
            <a:ext cx="6990080" cy="4602480"/>
          </a:xfrm>
        </p:spPr>
        <p:txBody>
          <a:bodyPr>
            <a:normAutofit/>
          </a:bodyPr>
          <a:lstStyle/>
          <a:p>
            <a:r>
              <a:rPr lang="sv-SE" sz="1600" dirty="0"/>
              <a:t>Triangelhandeln upprättades som det första globala handelssystemet </a:t>
            </a:r>
          </a:p>
          <a:p>
            <a:endParaRPr lang="sv-SE" sz="1600" dirty="0"/>
          </a:p>
          <a:p>
            <a:r>
              <a:rPr lang="sv-SE" sz="1600" dirty="0"/>
              <a:t>Det blev en marknadsföljd som följde en enkel logik – För åtråvärda varor till en punkt – Sälj dem – Köp nya åtråvärda varor – För dessa åtråvärda varor till en punkt – Sälj dem – Köp nya åtråvärda varor – Osv. </a:t>
            </a:r>
          </a:p>
          <a:p>
            <a:endParaRPr lang="sv-SE" sz="1600" dirty="0"/>
          </a:p>
          <a:p>
            <a:r>
              <a:rPr lang="sv-SE" sz="1600" dirty="0"/>
              <a:t>Stor ekonomisk vinning för alla inblandade – De stora förlorarna var slavarna från Västafrika </a:t>
            </a:r>
          </a:p>
          <a:p>
            <a:endParaRPr lang="sv-SE" sz="1600" dirty="0"/>
          </a:p>
          <a:p>
            <a:r>
              <a:rPr lang="sv-SE" sz="1600" dirty="0"/>
              <a:t>Fanns inget intresse i att </a:t>
            </a:r>
            <a:r>
              <a:rPr lang="sv-SE" sz="1600" dirty="0" err="1"/>
              <a:t>kolonialisera</a:t>
            </a:r>
            <a:r>
              <a:rPr lang="sv-SE" sz="1600" dirty="0"/>
              <a:t> Afrika på grund av sjukdom och farliga miljöer – Interna hövdingar hjälpte till i slavhandeln  </a:t>
            </a:r>
          </a:p>
          <a:p>
            <a:endParaRPr lang="sv-SE" sz="1600" dirty="0"/>
          </a:p>
          <a:p>
            <a:r>
              <a:rPr lang="sv-SE" sz="1600" dirty="0"/>
              <a:t>Största delen av slavarna från Afrika hamnade i Sydamerika eller Karibiska öarna, bara några få procent hamnade i nuvarande USA </a:t>
            </a:r>
          </a:p>
        </p:txBody>
      </p:sp>
      <p:pic>
        <p:nvPicPr>
          <p:cNvPr id="4100" name="Picture 4" descr="Slavar i södern men inte i norr | Popularhistoria.se">
            <a:extLst>
              <a:ext uri="{FF2B5EF4-FFF2-40B4-BE49-F238E27FC236}">
                <a16:creationId xmlns:a16="http://schemas.microsoft.com/office/drawing/2014/main" id="{DA6B4C5E-CF9B-A917-1399-4A8444457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8001" y="643468"/>
            <a:ext cx="3812741" cy="254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laveriet och triangelhandeln, del 3 : Livet som slav | Historia | SO-rummet">
            <a:extLst>
              <a:ext uri="{FF2B5EF4-FFF2-40B4-BE49-F238E27FC236}">
                <a16:creationId xmlns:a16="http://schemas.microsoft.com/office/drawing/2014/main" id="{7913AD58-F5AA-B79C-0896-DDB41A8C1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3182" y="3657600"/>
            <a:ext cx="3322380" cy="258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749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572EAC-CE0E-B7A2-9FBA-BF27F5BE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000" dirty="0"/>
              <a:t>Skapade stor rikedom för de europeiska handelsmännen (borgarna) samt kolonisatörerna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6FF66F-A13F-050A-DEA2-2723272E7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2733040"/>
            <a:ext cx="5069840" cy="3946143"/>
          </a:xfrm>
        </p:spPr>
        <p:txBody>
          <a:bodyPr>
            <a:normAutofit/>
          </a:bodyPr>
          <a:lstStyle/>
          <a:p>
            <a:r>
              <a:rPr lang="sv-SE" sz="2000" dirty="0"/>
              <a:t>Den oerhört lukrativa marknaden som byggdes upp gjorde att stora grupper i Europa och i kolonierna blev väldigt förmögna. </a:t>
            </a:r>
          </a:p>
          <a:p>
            <a:endParaRPr lang="sv-SE" sz="2000" dirty="0"/>
          </a:p>
          <a:p>
            <a:r>
              <a:rPr lang="sv-SE" sz="2000" dirty="0"/>
              <a:t>Man rättfärdiga slavhandeln med att det var ett redan existerande system och rasistiska tankar</a:t>
            </a:r>
          </a:p>
          <a:p>
            <a:endParaRPr lang="sv-SE" sz="2000" dirty="0"/>
          </a:p>
          <a:p>
            <a:r>
              <a:rPr lang="sv-SE" sz="2000" dirty="0"/>
              <a:t>Den nya borgarklassen kunde återinvestera sina pengar vilket gjorde att de ökade sitt kapital ytterligare </a:t>
            </a:r>
          </a:p>
        </p:txBody>
      </p:sp>
      <p:pic>
        <p:nvPicPr>
          <p:cNvPr id="8196" name="Picture 4" descr="Ekonomi och handel 1776-1914 | Det långa 1800-talet | Historia | SO-rummet">
            <a:extLst>
              <a:ext uri="{FF2B5EF4-FFF2-40B4-BE49-F238E27FC236}">
                <a16:creationId xmlns:a16="http://schemas.microsoft.com/office/drawing/2014/main" id="{054E2FC2-0D89-A8AA-FE8A-0DFBF68F8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0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113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637</Words>
  <Application>Microsoft Office PowerPoint</Application>
  <PresentationFormat>Bredbild</PresentationFormat>
  <Paragraphs>57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Europa upptäcker världen och triangelhandeln </vt:lpstr>
      <vt:lpstr>Europa börjar vända sig utanför Europa </vt:lpstr>
      <vt:lpstr>PowerPoint-presentation</vt:lpstr>
      <vt:lpstr>Nya handelsvägar – Skapar nya möjligheter </vt:lpstr>
      <vt:lpstr>En viktig expedition – Columbus </vt:lpstr>
      <vt:lpstr>Två andra viktiga expeditioner – Cortes och Magellan </vt:lpstr>
      <vt:lpstr>Kolonier i Amerika möjliggör triangelhandeln över Atlanten </vt:lpstr>
      <vt:lpstr>PowerPoint-presentation</vt:lpstr>
      <vt:lpstr>Triangelhandeln – Ekonomiskt lukrativt, mänskligt helvete – Transatlantiska slavhandeln </vt:lpstr>
      <vt:lpstr>Skapade stor rikedom för de europeiska handelsmännen (borgarna) samt kolonisatörerna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2</cp:revision>
  <dcterms:created xsi:type="dcterms:W3CDTF">2024-10-07T10:18:27Z</dcterms:created>
  <dcterms:modified xsi:type="dcterms:W3CDTF">2024-10-13T09:03:52Z</dcterms:modified>
</cp:coreProperties>
</file>